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sldIdLst>
    <p:sldId id="402" r:id="rId2"/>
    <p:sldId id="403" r:id="rId3"/>
    <p:sldId id="405" r:id="rId4"/>
    <p:sldId id="453" r:id="rId5"/>
    <p:sldId id="367" r:id="rId6"/>
    <p:sldId id="454" r:id="rId7"/>
    <p:sldId id="368" r:id="rId8"/>
    <p:sldId id="371" r:id="rId9"/>
    <p:sldId id="375" r:id="rId10"/>
    <p:sldId id="376" r:id="rId11"/>
    <p:sldId id="455" r:id="rId12"/>
    <p:sldId id="456" r:id="rId13"/>
    <p:sldId id="457" r:id="rId14"/>
    <p:sldId id="458"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378" r:id="rId31"/>
    <p:sldId id="474" r:id="rId32"/>
    <p:sldId id="475" r:id="rId33"/>
    <p:sldId id="476" r:id="rId34"/>
    <p:sldId id="477" r:id="rId35"/>
    <p:sldId id="341" r:id="rId36"/>
    <p:sldId id="452" r:id="rId37"/>
    <p:sldId id="478" r:id="rId38"/>
    <p:sldId id="499" r:id="rId39"/>
    <p:sldId id="373" r:id="rId40"/>
    <p:sldId id="374" r:id="rId41"/>
    <p:sldId id="379" r:id="rId42"/>
    <p:sldId id="480" r:id="rId43"/>
    <p:sldId id="481" r:id="rId44"/>
    <p:sldId id="482" r:id="rId45"/>
    <p:sldId id="483" r:id="rId46"/>
    <p:sldId id="484" r:id="rId47"/>
    <p:sldId id="485" r:id="rId48"/>
    <p:sldId id="486" r:id="rId49"/>
    <p:sldId id="487" r:id="rId50"/>
    <p:sldId id="488" r:id="rId51"/>
    <p:sldId id="489" r:id="rId52"/>
    <p:sldId id="440" r:id="rId53"/>
    <p:sldId id="490" r:id="rId54"/>
    <p:sldId id="344" r:id="rId55"/>
    <p:sldId id="345" r:id="rId56"/>
    <p:sldId id="346" r:id="rId57"/>
    <p:sldId id="347" r:id="rId58"/>
    <p:sldId id="348" r:id="rId59"/>
    <p:sldId id="491" r:id="rId60"/>
    <p:sldId id="492" r:id="rId61"/>
    <p:sldId id="493" r:id="rId62"/>
    <p:sldId id="494" r:id="rId63"/>
    <p:sldId id="495" r:id="rId64"/>
    <p:sldId id="355" r:id="rId65"/>
    <p:sldId id="356" r:id="rId66"/>
    <p:sldId id="496" r:id="rId67"/>
    <p:sldId id="500" r:id="rId68"/>
    <p:sldId id="501" r:id="rId69"/>
    <p:sldId id="358" r:id="rId70"/>
    <p:sldId id="360" r:id="rId71"/>
    <p:sldId id="361" r:id="rId72"/>
    <p:sldId id="362" r:id="rId73"/>
    <p:sldId id="359" r:id="rId74"/>
    <p:sldId id="350" r:id="rId75"/>
    <p:sldId id="351" r:id="rId76"/>
    <p:sldId id="352" r:id="rId77"/>
    <p:sldId id="349" r:id="rId78"/>
    <p:sldId id="502" r:id="rId79"/>
    <p:sldId id="503" r:id="rId80"/>
    <p:sldId id="505" r:id="rId81"/>
    <p:sldId id="506" r:id="rId82"/>
    <p:sldId id="504" r:id="rId83"/>
    <p:sldId id="507" r:id="rId84"/>
    <p:sldId id="508" r:id="rId85"/>
    <p:sldId id="509" r:id="rId86"/>
    <p:sldId id="389" r:id="rId87"/>
    <p:sldId id="450" r:id="rId88"/>
    <p:sldId id="451" r:id="rId89"/>
    <p:sldId id="443" r:id="rId90"/>
    <p:sldId id="439" r:id="rId91"/>
    <p:sldId id="441" r:id="rId92"/>
    <p:sldId id="418" r:id="rId93"/>
    <p:sldId id="419" r:id="rId94"/>
    <p:sldId id="420" r:id="rId95"/>
    <p:sldId id="421" r:id="rId96"/>
    <p:sldId id="422" r:id="rId97"/>
    <p:sldId id="423" r:id="rId98"/>
    <p:sldId id="424" r:id="rId99"/>
    <p:sldId id="413" r:id="rId100"/>
    <p:sldId id="415" r:id="rId101"/>
    <p:sldId id="416" r:id="rId102"/>
    <p:sldId id="442" r:id="rId103"/>
    <p:sldId id="417" r:id="rId104"/>
    <p:sldId id="511" r:id="rId105"/>
    <p:sldId id="399" r:id="rId106"/>
    <p:sldId id="401" r:id="rId107"/>
    <p:sldId id="513" r:id="rId108"/>
    <p:sldId id="510" r:id="rId109"/>
    <p:sldId id="260" r:id="rId110"/>
    <p:sldId id="261" r:id="rId111"/>
    <p:sldId id="262" r:id="rId112"/>
    <p:sldId id="263" r:id="rId113"/>
    <p:sldId id="264" r:id="rId114"/>
    <p:sldId id="514" r:id="rId115"/>
    <p:sldId id="271" r:id="rId116"/>
    <p:sldId id="425" r:id="rId117"/>
    <p:sldId id="426" r:id="rId118"/>
    <p:sldId id="427" r:id="rId119"/>
    <p:sldId id="428" r:id="rId120"/>
    <p:sldId id="429" r:id="rId121"/>
    <p:sldId id="430" r:id="rId122"/>
    <p:sldId id="431" r:id="rId123"/>
    <p:sldId id="432" r:id="rId124"/>
    <p:sldId id="433" r:id="rId125"/>
    <p:sldId id="434" r:id="rId126"/>
    <p:sldId id="435" r:id="rId127"/>
    <p:sldId id="436" r:id="rId128"/>
    <p:sldId id="437" r:id="rId129"/>
    <p:sldId id="438" r:id="rId130"/>
    <p:sldId id="444" r:id="rId131"/>
    <p:sldId id="447" r:id="rId132"/>
    <p:sldId id="448" r:id="rId133"/>
    <p:sldId id="445" r:id="rId134"/>
    <p:sldId id="446" r:id="rId135"/>
    <p:sldId id="386"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51"/>
    <p:restoredTop sz="77261"/>
  </p:normalViewPr>
  <p:slideViewPr>
    <p:cSldViewPr snapToGrid="0">
      <p:cViewPr>
        <p:scale>
          <a:sx n="92" d="100"/>
          <a:sy n="92" d="100"/>
        </p:scale>
        <p:origin x="192" y="41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8377-827A-2B49-8848-622C8E656045}" type="datetimeFigureOut">
              <a:rPr lang="en-US" smtClean="0"/>
              <a:t>3/27/25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0559FF-FD31-7447-9ED7-C4B8921E304F}" type="slidenum">
              <a:rPr lang="en-US" smtClean="0"/>
              <a:t>‹#›</a:t>
            </a:fld>
            <a:endParaRPr lang="en-US"/>
          </a:p>
        </p:txBody>
      </p:sp>
    </p:spTree>
    <p:extLst>
      <p:ext uri="{BB962C8B-B14F-4D97-AF65-F5344CB8AC3E}">
        <p14:creationId xmlns:p14="http://schemas.microsoft.com/office/powerpoint/2010/main" val="3651158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p:cNvSpPr>
            <a:spLocks noGrp="1"/>
          </p:cNvSpPr>
          <p:nvPr>
            <p:ph type="sldNum" sz="quarter" idx="5"/>
          </p:nvPr>
        </p:nvSpPr>
        <p:spPr/>
        <p:txBody>
          <a:bodyPr/>
          <a:lstStyle/>
          <a:p>
            <a:fld id="{6CBDB9B7-31D6-1746-9125-59444946BEA7}" type="slidenum">
              <a:rPr lang="en-US" smtClean="0"/>
              <a:t>1</a:t>
            </a:fld>
            <a:endParaRPr lang="en-US"/>
          </a:p>
        </p:txBody>
      </p:sp>
    </p:spTree>
    <p:extLst>
      <p:ext uri="{BB962C8B-B14F-4D97-AF65-F5344CB8AC3E}">
        <p14:creationId xmlns:p14="http://schemas.microsoft.com/office/powerpoint/2010/main" val="3505337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 example is the Bron-</a:t>
            </a:r>
            <a:r>
              <a:rPr lang="en-US" baseline="0" dirty="0" err="1"/>
              <a:t>Kerbosch</a:t>
            </a:r>
            <a:r>
              <a:rPr lang="en-US" baseline="0" dirty="0"/>
              <a:t> algorithm for mining maximal cliques, which recursively extends the current set of vertices that form a clique with one more candidate,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this search process can be organized as a set-enumeration tree.</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enumeration approach also applies to the mining of other dense structures such as quasi-cliques and k-</a:t>
            </a:r>
            <a:r>
              <a:rPr lang="en-US" baseline="0" dirty="0" err="1"/>
              <a:t>plexes</a:t>
            </a:r>
            <a:r>
              <a:rPr lang="en-US" baseline="0" dirty="0"/>
              <a: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10</a:t>
            </a:fld>
            <a:endParaRPr lang="en-US"/>
          </a:p>
        </p:txBody>
      </p:sp>
    </p:spTree>
    <p:extLst>
      <p:ext uri="{BB962C8B-B14F-4D97-AF65-F5344CB8AC3E}">
        <p14:creationId xmlns:p14="http://schemas.microsoft.com/office/powerpoint/2010/main" val="784984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Inside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the</a:t>
            </a:r>
            <a:r>
              <a:rPr lang="zh-CN" altLang="en-US" baseline="0" dirty="0"/>
              <a:t> </a:t>
            </a:r>
            <a:r>
              <a:rPr lang="en-US" altLang="zh-CN" baseline="0" dirty="0"/>
              <a:t>subgraph-matching</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initially</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domain</a:t>
            </a:r>
            <a:r>
              <a:rPr lang="zh-CN" altLang="en-US" baseline="0" dirty="0"/>
              <a:t> </a:t>
            </a:r>
            <a:r>
              <a:rPr lang="en-US" altLang="zh-CN" baseline="0" dirty="0"/>
              <a:t>table</a:t>
            </a:r>
            <a:r>
              <a:rPr lang="zh-CN" altLang="en-US" baseline="0" dirty="0"/>
              <a:t> </a:t>
            </a:r>
            <a:r>
              <a:rPr lang="en-US" altLang="zh-CN" baseline="0" dirty="0"/>
              <a:t>when</a:t>
            </a:r>
            <a:r>
              <a:rPr lang="zh-CN" altLang="en-US" baseline="0" dirty="0"/>
              <a:t> </a:t>
            </a:r>
            <a:r>
              <a:rPr lang="en-US" altLang="zh-CN" baseline="0" dirty="0"/>
              <a:t>capacity</a:t>
            </a:r>
            <a:r>
              <a:rPr lang="zh-CN" altLang="en-US" baseline="0" dirty="0"/>
              <a:t> </a:t>
            </a:r>
            <a:r>
              <a:rPr lang="en-US" altLang="zh-CN" baseline="0" dirty="0"/>
              <a:t>allows.</a:t>
            </a:r>
            <a:br>
              <a:rPr lang="en-US" altLang="zh-CN" baseline="0" dirty="0"/>
            </a:br>
            <a:r>
              <a:rPr lang="en-US" altLang="zh-CN" baseline="0" dirty="0"/>
              <a:t>If</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it</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task</a:t>
            </a:r>
            <a:r>
              <a:rPr lang="zh-CN" altLang="en-US" baseline="0" dirty="0"/>
              <a:t> </a:t>
            </a:r>
            <a:r>
              <a:rPr lang="en-US" altLang="zh-CN" baseline="0" dirty="0"/>
              <a:t>list</a:t>
            </a:r>
            <a:r>
              <a:rPr lang="zh-CN" altLang="en-US" baseline="0" dirty="0"/>
              <a:t> </a:t>
            </a:r>
            <a:r>
              <a:rPr lang="en-US" altLang="zh-CN" baseline="0" dirty="0"/>
              <a:t>for</a:t>
            </a:r>
            <a:r>
              <a:rPr lang="zh-CN" altLang="en-US" baseline="0" dirty="0"/>
              <a:t> </a:t>
            </a:r>
            <a:r>
              <a:rPr lang="en-US" altLang="zh-CN" baseline="0" dirty="0"/>
              <a:t>load</a:t>
            </a:r>
            <a:r>
              <a:rPr lang="zh-CN" altLang="en-US" baseline="0" dirty="0"/>
              <a:t> </a:t>
            </a:r>
            <a:r>
              <a:rPr lang="en-US" altLang="zh-CN" baseline="0" dirty="0"/>
              <a:t>balancing.</a:t>
            </a:r>
          </a:p>
          <a:p>
            <a:r>
              <a:rPr lang="en-US" altLang="zh-CN" baseline="0" dirty="0"/>
              <a:t>The</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fetched</a:t>
            </a:r>
            <a:r>
              <a:rPr lang="zh-CN" altLang="en-US" baseline="0" dirty="0"/>
              <a:t> </a:t>
            </a:r>
            <a:r>
              <a:rPr lang="en-US" altLang="zh-CN" baseline="0" dirty="0"/>
              <a:t>by</a:t>
            </a:r>
            <a:r>
              <a:rPr lang="zh-CN" altLang="en-US" baseline="0" dirty="0"/>
              <a:t> </a:t>
            </a:r>
            <a:r>
              <a:rPr lang="en-US" altLang="zh-CN" baseline="0" dirty="0"/>
              <a:t>computing</a:t>
            </a:r>
            <a:r>
              <a:rPr lang="zh-CN" altLang="en-US" baseline="0" dirty="0"/>
              <a:t> </a:t>
            </a:r>
            <a:r>
              <a:rPr lang="en-US" altLang="zh-CN" baseline="0" dirty="0"/>
              <a:t>threads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order</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u1’s</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u2,</a:t>
            </a:r>
            <a:r>
              <a:rPr lang="zh-CN" altLang="en-US" baseline="0" dirty="0"/>
              <a:t> </a:t>
            </a:r>
            <a:r>
              <a:rPr lang="en-US" altLang="zh-CN" baseline="0" dirty="0"/>
              <a:t>which</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turn</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u3,</a:t>
            </a:r>
            <a:r>
              <a:rPr lang="zh-CN" altLang="en-US" baseline="0" dirty="0"/>
              <a:t> </a:t>
            </a:r>
            <a:r>
              <a:rPr lang="en-US" altLang="zh-CN" baseline="0" dirty="0"/>
              <a:t>to</a:t>
            </a:r>
            <a:r>
              <a:rPr lang="zh-CN" altLang="en-US" baseline="0" dirty="0"/>
              <a:t> </a:t>
            </a:r>
            <a:r>
              <a:rPr lang="en-US" altLang="zh-CN" baseline="0" dirty="0"/>
              <a:t>facilitate</a:t>
            </a:r>
            <a:r>
              <a:rPr lang="zh-CN" altLang="en-US" baseline="0" dirty="0"/>
              <a:t> </a:t>
            </a:r>
            <a:r>
              <a:rPr lang="en-US" altLang="zh-CN" baseline="0" dirty="0"/>
              <a:t>early</a:t>
            </a:r>
            <a:r>
              <a:rPr lang="zh-CN" altLang="en-US" baseline="0" dirty="0"/>
              <a:t> </a:t>
            </a:r>
            <a:r>
              <a:rPr lang="en-US" altLang="zh-CN" baseline="0" dirty="0"/>
              <a:t>pruning.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105</a:t>
            </a:fld>
            <a:endParaRPr lang="en-US"/>
          </a:p>
        </p:txBody>
      </p:sp>
    </p:spTree>
    <p:extLst>
      <p:ext uri="{BB962C8B-B14F-4D97-AF65-F5344CB8AC3E}">
        <p14:creationId xmlns:p14="http://schemas.microsoft.com/office/powerpoint/2010/main" val="6623380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Inside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the</a:t>
            </a:r>
            <a:r>
              <a:rPr lang="zh-CN" altLang="en-US" baseline="0" dirty="0"/>
              <a:t> </a:t>
            </a:r>
            <a:r>
              <a:rPr lang="en-US" altLang="zh-CN" baseline="0" dirty="0"/>
              <a:t>subgraph-matching</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initially</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domain</a:t>
            </a:r>
            <a:r>
              <a:rPr lang="zh-CN" altLang="en-US" baseline="0" dirty="0"/>
              <a:t> </a:t>
            </a:r>
            <a:r>
              <a:rPr lang="en-US" altLang="zh-CN" baseline="0" dirty="0"/>
              <a:t>table</a:t>
            </a:r>
            <a:r>
              <a:rPr lang="zh-CN" altLang="en-US" baseline="0" dirty="0"/>
              <a:t> </a:t>
            </a:r>
            <a:r>
              <a:rPr lang="en-US" altLang="zh-CN" baseline="0" dirty="0"/>
              <a:t>when</a:t>
            </a:r>
            <a:r>
              <a:rPr lang="zh-CN" altLang="en-US" baseline="0" dirty="0"/>
              <a:t> </a:t>
            </a:r>
            <a:r>
              <a:rPr lang="en-US" altLang="zh-CN" baseline="0" dirty="0"/>
              <a:t>capacity</a:t>
            </a:r>
            <a:r>
              <a:rPr lang="zh-CN" altLang="en-US" baseline="0" dirty="0"/>
              <a:t> </a:t>
            </a:r>
            <a:r>
              <a:rPr lang="en-US" altLang="zh-CN" baseline="0" dirty="0"/>
              <a:t>allows.</a:t>
            </a:r>
            <a:br>
              <a:rPr lang="en-US" altLang="zh-CN" baseline="0" dirty="0"/>
            </a:br>
            <a:r>
              <a:rPr lang="en-US" altLang="zh-CN" baseline="0" dirty="0"/>
              <a:t>If</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it</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task</a:t>
            </a:r>
            <a:r>
              <a:rPr lang="zh-CN" altLang="en-US" baseline="0" dirty="0"/>
              <a:t> </a:t>
            </a:r>
            <a:r>
              <a:rPr lang="en-US" altLang="zh-CN" baseline="0" dirty="0"/>
              <a:t>list</a:t>
            </a:r>
            <a:r>
              <a:rPr lang="zh-CN" altLang="en-US" baseline="0" dirty="0"/>
              <a:t> </a:t>
            </a:r>
            <a:r>
              <a:rPr lang="en-US" altLang="zh-CN" baseline="0" dirty="0"/>
              <a:t>for</a:t>
            </a:r>
            <a:r>
              <a:rPr lang="zh-CN" altLang="en-US" baseline="0" dirty="0"/>
              <a:t> </a:t>
            </a:r>
            <a:r>
              <a:rPr lang="en-US" altLang="zh-CN" baseline="0" dirty="0"/>
              <a:t>load</a:t>
            </a:r>
            <a:r>
              <a:rPr lang="zh-CN" altLang="en-US" baseline="0" dirty="0"/>
              <a:t> </a:t>
            </a:r>
            <a:r>
              <a:rPr lang="en-US" altLang="zh-CN" baseline="0" dirty="0"/>
              <a:t>balancing.</a:t>
            </a:r>
          </a:p>
          <a:p>
            <a:r>
              <a:rPr lang="en-US" altLang="zh-CN" baseline="0" dirty="0"/>
              <a:t>The</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fetched</a:t>
            </a:r>
            <a:r>
              <a:rPr lang="zh-CN" altLang="en-US" baseline="0" dirty="0"/>
              <a:t> </a:t>
            </a:r>
            <a:r>
              <a:rPr lang="en-US" altLang="zh-CN" baseline="0" dirty="0"/>
              <a:t>by</a:t>
            </a:r>
            <a:r>
              <a:rPr lang="zh-CN" altLang="en-US" baseline="0" dirty="0"/>
              <a:t> </a:t>
            </a:r>
            <a:r>
              <a:rPr lang="en-US" altLang="zh-CN" baseline="0" dirty="0"/>
              <a:t>computing</a:t>
            </a:r>
            <a:r>
              <a:rPr lang="zh-CN" altLang="en-US" baseline="0" dirty="0"/>
              <a:t> </a:t>
            </a:r>
            <a:r>
              <a:rPr lang="en-US" altLang="zh-CN" baseline="0" dirty="0"/>
              <a:t>threads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order</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u1’s</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u2,</a:t>
            </a:r>
            <a:r>
              <a:rPr lang="zh-CN" altLang="en-US" baseline="0" dirty="0"/>
              <a:t> </a:t>
            </a:r>
            <a:r>
              <a:rPr lang="en-US" altLang="zh-CN" baseline="0" dirty="0"/>
              <a:t>which</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turn</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u3,</a:t>
            </a:r>
            <a:r>
              <a:rPr lang="zh-CN" altLang="en-US" baseline="0" dirty="0"/>
              <a:t> </a:t>
            </a:r>
            <a:r>
              <a:rPr lang="en-US" altLang="zh-CN" baseline="0" dirty="0"/>
              <a:t>to</a:t>
            </a:r>
            <a:r>
              <a:rPr lang="zh-CN" altLang="en-US" baseline="0" dirty="0"/>
              <a:t> </a:t>
            </a:r>
            <a:r>
              <a:rPr lang="en-US" altLang="zh-CN" baseline="0" dirty="0"/>
              <a:t>facilitate</a:t>
            </a:r>
            <a:r>
              <a:rPr lang="zh-CN" altLang="en-US" baseline="0" dirty="0"/>
              <a:t> </a:t>
            </a:r>
            <a:r>
              <a:rPr lang="en-US" altLang="zh-CN" baseline="0" dirty="0"/>
              <a:t>early</a:t>
            </a:r>
            <a:r>
              <a:rPr lang="zh-CN" altLang="en-US" baseline="0" dirty="0"/>
              <a:t> </a:t>
            </a:r>
            <a:r>
              <a:rPr lang="en-US" altLang="zh-CN" baseline="0" dirty="0"/>
              <a:t>pruning.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106</a:t>
            </a:fld>
            <a:endParaRPr lang="en-US"/>
          </a:p>
        </p:txBody>
      </p:sp>
    </p:spTree>
    <p:extLst>
      <p:ext uri="{BB962C8B-B14F-4D97-AF65-F5344CB8AC3E}">
        <p14:creationId xmlns:p14="http://schemas.microsoft.com/office/powerpoint/2010/main" val="16353462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646E3-2CCE-9C3F-882F-3730A54AF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1F66F-C6EB-89CC-7C14-B8F0C6AE5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1CEFA-335E-3F5D-D384-ECC8643A3275}"/>
              </a:ext>
            </a:extLst>
          </p:cNvPr>
          <p:cNvSpPr>
            <a:spLocks noGrp="1"/>
          </p:cNvSpPr>
          <p:nvPr>
            <p:ph type="body" idx="1"/>
          </p:nvPr>
        </p:nvSpPr>
        <p:spPr/>
        <p:txBody>
          <a:bodyPr/>
          <a:lstStyle/>
          <a:p>
            <a:r>
              <a:rPr lang="en-US" altLang="zh-CN" baseline="0" dirty="0"/>
              <a:t>Inside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the</a:t>
            </a:r>
            <a:r>
              <a:rPr lang="zh-CN" altLang="en-US" baseline="0" dirty="0"/>
              <a:t> </a:t>
            </a:r>
            <a:r>
              <a:rPr lang="en-US" altLang="zh-CN" baseline="0" dirty="0"/>
              <a:t>subgraph-matching</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initially</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domain</a:t>
            </a:r>
            <a:r>
              <a:rPr lang="zh-CN" altLang="en-US" baseline="0" dirty="0"/>
              <a:t> </a:t>
            </a:r>
            <a:r>
              <a:rPr lang="en-US" altLang="zh-CN" baseline="0" dirty="0"/>
              <a:t>table</a:t>
            </a:r>
            <a:r>
              <a:rPr lang="zh-CN" altLang="en-US" baseline="0" dirty="0"/>
              <a:t> </a:t>
            </a:r>
            <a:r>
              <a:rPr lang="en-US" altLang="zh-CN" baseline="0" dirty="0"/>
              <a:t>when</a:t>
            </a:r>
            <a:r>
              <a:rPr lang="zh-CN" altLang="en-US" baseline="0" dirty="0"/>
              <a:t> </a:t>
            </a:r>
            <a:r>
              <a:rPr lang="en-US" altLang="zh-CN" baseline="0" dirty="0"/>
              <a:t>capacity</a:t>
            </a:r>
            <a:r>
              <a:rPr lang="zh-CN" altLang="en-US" baseline="0" dirty="0"/>
              <a:t> </a:t>
            </a:r>
            <a:r>
              <a:rPr lang="en-US" altLang="zh-CN" baseline="0" dirty="0"/>
              <a:t>allows.</a:t>
            </a:r>
            <a:br>
              <a:rPr lang="en-US" altLang="zh-CN" baseline="0" dirty="0"/>
            </a:br>
            <a:r>
              <a:rPr lang="en-US" altLang="zh-CN" baseline="0" dirty="0"/>
              <a:t>If</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it</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task</a:t>
            </a:r>
            <a:r>
              <a:rPr lang="zh-CN" altLang="en-US" baseline="0" dirty="0"/>
              <a:t> </a:t>
            </a:r>
            <a:r>
              <a:rPr lang="en-US" altLang="zh-CN" baseline="0" dirty="0"/>
              <a:t>list</a:t>
            </a:r>
            <a:r>
              <a:rPr lang="zh-CN" altLang="en-US" baseline="0" dirty="0"/>
              <a:t> </a:t>
            </a:r>
            <a:r>
              <a:rPr lang="en-US" altLang="zh-CN" baseline="0" dirty="0"/>
              <a:t>for</a:t>
            </a:r>
            <a:r>
              <a:rPr lang="zh-CN" altLang="en-US" baseline="0" dirty="0"/>
              <a:t> </a:t>
            </a:r>
            <a:r>
              <a:rPr lang="en-US" altLang="zh-CN" baseline="0" dirty="0"/>
              <a:t>load</a:t>
            </a:r>
            <a:r>
              <a:rPr lang="zh-CN" altLang="en-US" baseline="0" dirty="0"/>
              <a:t> </a:t>
            </a:r>
            <a:r>
              <a:rPr lang="en-US" altLang="zh-CN" baseline="0" dirty="0"/>
              <a:t>balancing.</a:t>
            </a:r>
          </a:p>
          <a:p>
            <a:r>
              <a:rPr lang="en-US" altLang="zh-CN" baseline="0" dirty="0"/>
              <a:t>The</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fetched</a:t>
            </a:r>
            <a:r>
              <a:rPr lang="zh-CN" altLang="en-US" baseline="0" dirty="0"/>
              <a:t> </a:t>
            </a:r>
            <a:r>
              <a:rPr lang="en-US" altLang="zh-CN" baseline="0" dirty="0"/>
              <a:t>by</a:t>
            </a:r>
            <a:r>
              <a:rPr lang="zh-CN" altLang="en-US" baseline="0" dirty="0"/>
              <a:t> </a:t>
            </a:r>
            <a:r>
              <a:rPr lang="en-US" altLang="zh-CN" baseline="0" dirty="0"/>
              <a:t>computing</a:t>
            </a:r>
            <a:r>
              <a:rPr lang="zh-CN" altLang="en-US" baseline="0" dirty="0"/>
              <a:t> </a:t>
            </a:r>
            <a:r>
              <a:rPr lang="en-US" altLang="zh-CN" baseline="0" dirty="0"/>
              <a:t>threads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order</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u1’s</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u2,</a:t>
            </a:r>
            <a:r>
              <a:rPr lang="zh-CN" altLang="en-US" baseline="0" dirty="0"/>
              <a:t> </a:t>
            </a:r>
            <a:r>
              <a:rPr lang="en-US" altLang="zh-CN" baseline="0" dirty="0"/>
              <a:t>which</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turn</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u3,</a:t>
            </a:r>
            <a:r>
              <a:rPr lang="zh-CN" altLang="en-US" baseline="0" dirty="0"/>
              <a:t> </a:t>
            </a:r>
            <a:r>
              <a:rPr lang="en-US" altLang="zh-CN" baseline="0" dirty="0"/>
              <a:t>to</a:t>
            </a:r>
            <a:r>
              <a:rPr lang="zh-CN" altLang="en-US" baseline="0" dirty="0"/>
              <a:t> </a:t>
            </a:r>
            <a:r>
              <a:rPr lang="en-US" altLang="zh-CN" baseline="0" dirty="0"/>
              <a:t>facilitate</a:t>
            </a:r>
            <a:r>
              <a:rPr lang="zh-CN" altLang="en-US" baseline="0" dirty="0"/>
              <a:t> </a:t>
            </a:r>
            <a:r>
              <a:rPr lang="en-US" altLang="zh-CN" baseline="0" dirty="0"/>
              <a:t>early</a:t>
            </a:r>
            <a:r>
              <a:rPr lang="zh-CN" altLang="en-US" baseline="0" dirty="0"/>
              <a:t> </a:t>
            </a:r>
            <a:r>
              <a:rPr lang="en-US" altLang="zh-CN" baseline="0" dirty="0"/>
              <a:t>pruning.</a:t>
            </a:r>
          </a:p>
        </p:txBody>
      </p:sp>
      <p:sp>
        <p:nvSpPr>
          <p:cNvPr id="4" name="Slide Number Placeholder 3">
            <a:extLst>
              <a:ext uri="{FF2B5EF4-FFF2-40B4-BE49-F238E27FC236}">
                <a16:creationId xmlns:a16="http://schemas.microsoft.com/office/drawing/2014/main" id="{52ED5757-A2B7-8EC0-9E4F-0E83631045C0}"/>
              </a:ext>
            </a:extLst>
          </p:cNvPr>
          <p:cNvSpPr>
            <a:spLocks noGrp="1"/>
          </p:cNvSpPr>
          <p:nvPr>
            <p:ph type="sldNum" sz="quarter" idx="10"/>
          </p:nvPr>
        </p:nvSpPr>
        <p:spPr/>
        <p:txBody>
          <a:bodyPr/>
          <a:lstStyle/>
          <a:p>
            <a:fld id="{E4BD9A76-C457-694D-9067-3B862B4C239D}" type="slidenum">
              <a:rPr lang="en-US" smtClean="0"/>
              <a:pPr/>
              <a:t>107</a:t>
            </a:fld>
            <a:endParaRPr lang="en-US"/>
          </a:p>
        </p:txBody>
      </p:sp>
    </p:spTree>
    <p:extLst>
      <p:ext uri="{BB962C8B-B14F-4D97-AF65-F5344CB8AC3E}">
        <p14:creationId xmlns:p14="http://schemas.microsoft.com/office/powerpoint/2010/main" val="6556468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07B15-3891-B720-36C0-EDF133277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04456-75FD-BABE-64BE-994B5C985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334743-CD86-90F4-A9B0-F325EAC258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B86160D-B958-E705-76F3-8A341DB59EC3}"/>
              </a:ext>
            </a:extLst>
          </p:cNvPr>
          <p:cNvSpPr>
            <a:spLocks noGrp="1"/>
          </p:cNvSpPr>
          <p:nvPr>
            <p:ph type="sldNum" sz="quarter" idx="5"/>
          </p:nvPr>
        </p:nvSpPr>
        <p:spPr/>
        <p:txBody>
          <a:bodyPr/>
          <a:lstStyle/>
          <a:p>
            <a:fld id="{720559FF-FD31-7447-9ED7-C4B8921E304F}" type="slidenum">
              <a:rPr lang="en-US" smtClean="0"/>
              <a:t>108</a:t>
            </a:fld>
            <a:endParaRPr lang="en-US"/>
          </a:p>
        </p:txBody>
      </p:sp>
    </p:spTree>
    <p:extLst>
      <p:ext uri="{BB962C8B-B14F-4D97-AF65-F5344CB8AC3E}">
        <p14:creationId xmlns:p14="http://schemas.microsoft.com/office/powerpoint/2010/main" val="38991328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DFS implementation, we first need to figure out how to build a stack on GPU.</a:t>
            </a:r>
          </a:p>
          <a:p>
            <a:r>
              <a:rPr lang="en-US" dirty="0"/>
              <a:t>Data graph G has a series of vertices to be processed. Each warp its dedicated stack. </a:t>
            </a:r>
          </a:p>
          <a:p>
            <a:r>
              <a:rPr lang="en-US" dirty="0"/>
              <a:t>[CLICK]</a:t>
            </a:r>
          </a:p>
          <a:p>
            <a:r>
              <a:rPr lang="en-US" dirty="0"/>
              <a:t>Warp 1 is allocated with v1, …, v4 and it can start processing these 4 vertices. </a:t>
            </a:r>
          </a:p>
          <a:p>
            <a:r>
              <a:rPr lang="en-US" dirty="0"/>
              <a:t>[CLICK]</a:t>
            </a:r>
          </a:p>
          <a:p>
            <a:r>
              <a:rPr lang="en-US" dirty="0"/>
              <a:t>There are also counters like Size and </a:t>
            </a:r>
            <a:r>
              <a:rPr lang="en-US" dirty="0" err="1"/>
              <a:t>Iter</a:t>
            </a:r>
            <a:r>
              <a:rPr lang="en-US" dirty="0"/>
              <a:t> referring to total size of the array and which position is under computation right now. For example, </a:t>
            </a:r>
          </a:p>
          <a:p>
            <a:endParaRPr lang="en-US" dirty="0"/>
          </a:p>
          <a:p>
            <a:r>
              <a:rPr lang="en-US" dirty="0"/>
              <a:t>When these 4 vertices are completed, the warp will request for next batch. </a:t>
            </a:r>
          </a:p>
        </p:txBody>
      </p:sp>
      <p:sp>
        <p:nvSpPr>
          <p:cNvPr id="4" name="Slide Number Placeholder 3"/>
          <p:cNvSpPr>
            <a:spLocks noGrp="1"/>
          </p:cNvSpPr>
          <p:nvPr>
            <p:ph type="sldNum" sz="quarter" idx="5"/>
          </p:nvPr>
        </p:nvSpPr>
        <p:spPr/>
        <p:txBody>
          <a:bodyPr/>
          <a:lstStyle/>
          <a:p>
            <a:fld id="{CA25BF51-8C81-D64F-9993-45AFA15033EF}" type="slidenum">
              <a:rPr lang="en-US" smtClean="0"/>
              <a:t>109</a:t>
            </a:fld>
            <a:endParaRPr lang="en-US"/>
          </a:p>
        </p:txBody>
      </p:sp>
    </p:spTree>
    <p:extLst>
      <p:ext uri="{BB962C8B-B14F-4D97-AF65-F5344CB8AC3E}">
        <p14:creationId xmlns:p14="http://schemas.microsoft.com/office/powerpoint/2010/main" val="30638302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challenge of using DFS is load balancing issues, that is each task may have drastically different sizes of subtree. </a:t>
            </a:r>
          </a:p>
          <a:p>
            <a:r>
              <a:rPr lang="en-US" dirty="0"/>
              <a:t>[CLICK]</a:t>
            </a:r>
          </a:p>
          <a:p>
            <a:r>
              <a:rPr lang="en-US" dirty="0"/>
              <a:t>Those subtrees with higher workloads are more likely to become stragglers. </a:t>
            </a:r>
          </a:p>
          <a:p>
            <a:r>
              <a:rPr lang="en-US" dirty="0"/>
              <a:t>[CLICK]</a:t>
            </a:r>
          </a:p>
          <a:p>
            <a:r>
              <a:rPr lang="en-US" dirty="0"/>
              <a:t>A straightforward way to avoid stragglers is to decompose computation to idle warps. </a:t>
            </a:r>
          </a:p>
          <a:p>
            <a:r>
              <a:rPr lang="en-US" dirty="0"/>
              <a:t>[CLICK]</a:t>
            </a:r>
          </a:p>
          <a:p>
            <a:r>
              <a:rPr lang="en-US" dirty="0"/>
              <a:t>Therefore researchers have come up different strategies on how to decompose heavy workloads to idle warps.</a:t>
            </a:r>
          </a:p>
        </p:txBody>
      </p:sp>
      <p:sp>
        <p:nvSpPr>
          <p:cNvPr id="4" name="Slide Number Placeholder 3"/>
          <p:cNvSpPr>
            <a:spLocks noGrp="1"/>
          </p:cNvSpPr>
          <p:nvPr>
            <p:ph type="sldNum" sz="quarter" idx="5"/>
          </p:nvPr>
        </p:nvSpPr>
        <p:spPr/>
        <p:txBody>
          <a:bodyPr/>
          <a:lstStyle/>
          <a:p>
            <a:fld id="{CA25BF51-8C81-D64F-9993-45AFA15033EF}" type="slidenum">
              <a:rPr lang="en-US" smtClean="0"/>
              <a:t>110</a:t>
            </a:fld>
            <a:endParaRPr lang="en-US"/>
          </a:p>
        </p:txBody>
      </p:sp>
    </p:spTree>
    <p:extLst>
      <p:ext uri="{BB962C8B-B14F-4D97-AF65-F5344CB8AC3E}">
        <p14:creationId xmlns:p14="http://schemas.microsoft.com/office/powerpoint/2010/main" val="41108991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a:t>
            </a:r>
            <a:r>
              <a:rPr lang="en-US" dirty="0" err="1"/>
              <a:t>STMatch</a:t>
            </a:r>
            <a:r>
              <a:rPr lang="en-US" dirty="0"/>
              <a:t> does this. We call this strategy as ”Half Steal”. Idle warp will probe the stack of other busy warps, and try to steal half of the remaining workload. In this example, warp j is idle and it finds warp </a:t>
            </a:r>
            <a:r>
              <a:rPr lang="en-US" dirty="0" err="1"/>
              <a:t>i</a:t>
            </a:r>
            <a:r>
              <a:rPr lang="en-US" dirty="0"/>
              <a:t> has remaining workload, so it steals v2 and v3 to its own stack and continue processing. </a:t>
            </a:r>
          </a:p>
          <a:p>
            <a:r>
              <a:rPr lang="en-US" dirty="0"/>
              <a:t>[CLICK]</a:t>
            </a:r>
          </a:p>
          <a:p>
            <a:r>
              <a:rPr lang="en-US" dirty="0"/>
              <a:t>However, we notice that in order to protect the stealing, we need to manually impose busy-waiting locks on GPU which can greatly undermine the performance.</a:t>
            </a:r>
          </a:p>
        </p:txBody>
      </p:sp>
      <p:sp>
        <p:nvSpPr>
          <p:cNvPr id="4" name="Slide Number Placeholder 3"/>
          <p:cNvSpPr>
            <a:spLocks noGrp="1"/>
          </p:cNvSpPr>
          <p:nvPr>
            <p:ph type="sldNum" sz="quarter" idx="5"/>
          </p:nvPr>
        </p:nvSpPr>
        <p:spPr/>
        <p:txBody>
          <a:bodyPr/>
          <a:lstStyle/>
          <a:p>
            <a:fld id="{CA25BF51-8C81-D64F-9993-45AFA15033EF}" type="slidenum">
              <a:rPr lang="en-US" smtClean="0"/>
              <a:t>111</a:t>
            </a:fld>
            <a:endParaRPr lang="en-US"/>
          </a:p>
        </p:txBody>
      </p:sp>
    </p:spTree>
    <p:extLst>
      <p:ext uri="{BB962C8B-B14F-4D97-AF65-F5344CB8AC3E}">
        <p14:creationId xmlns:p14="http://schemas.microsoft.com/office/powerpoint/2010/main" val="36506488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work called EGSM uses a different strategy. We call it as “new kernel”. For example, if the fanout F of the tree is greatly than 1024, they will launch a new kernel with F/32 warps, so each warp will process 32 vertices. </a:t>
            </a:r>
          </a:p>
          <a:p>
            <a:r>
              <a:rPr lang="en-US" dirty="0"/>
              <a:t>[CLICK]</a:t>
            </a:r>
          </a:p>
          <a:p>
            <a:r>
              <a:rPr lang="en-US" dirty="0"/>
              <a:t>However, we notice that every time they launch a new kernel, new stack space need to be allocated as well since we don’t want the new kernel interfere the original kernel. So when the launched kernel increases, you will have less and less available memory when may lead to memory overflow.</a:t>
            </a:r>
          </a:p>
          <a:p>
            <a:r>
              <a:rPr lang="en-US" dirty="0"/>
              <a:t>[CLICK]</a:t>
            </a:r>
          </a:p>
          <a:p>
            <a:r>
              <a:rPr lang="en-US" dirty="0"/>
              <a:t>And the threshold F needs to be tuned for every graph to achieve the best performance which requires some manual effort. </a:t>
            </a:r>
          </a:p>
          <a:p>
            <a:r>
              <a:rPr lang="en-US" dirty="0"/>
              <a:t>[CLICK]</a:t>
            </a:r>
          </a:p>
          <a:p>
            <a:r>
              <a:rPr lang="en-US" dirty="0"/>
              <a:t>We also encounter some unexpected program failures while running the code which implies the implementation is not stable. </a:t>
            </a:r>
          </a:p>
        </p:txBody>
      </p:sp>
      <p:sp>
        <p:nvSpPr>
          <p:cNvPr id="4" name="Slide Number Placeholder 3"/>
          <p:cNvSpPr>
            <a:spLocks noGrp="1"/>
          </p:cNvSpPr>
          <p:nvPr>
            <p:ph type="sldNum" sz="quarter" idx="5"/>
          </p:nvPr>
        </p:nvSpPr>
        <p:spPr/>
        <p:txBody>
          <a:bodyPr/>
          <a:lstStyle/>
          <a:p>
            <a:fld id="{CA25BF51-8C81-D64F-9993-45AFA15033EF}" type="slidenum">
              <a:rPr lang="en-US" smtClean="0"/>
              <a:t>112</a:t>
            </a:fld>
            <a:endParaRPr lang="en-US"/>
          </a:p>
        </p:txBody>
      </p:sp>
    </p:spTree>
    <p:extLst>
      <p:ext uri="{BB962C8B-B14F-4D97-AF65-F5344CB8AC3E}">
        <p14:creationId xmlns:p14="http://schemas.microsoft.com/office/powerpoint/2010/main" val="6997919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T-DFS design a strategy that can automatically detect the stragglers without tuning and avoid the using of busy-waiting locks. We call it as timeout mechanism.  Here’s how it works. </a:t>
            </a:r>
          </a:p>
          <a:p>
            <a:r>
              <a:rPr lang="en-US" dirty="0"/>
              <a:t>[CLICK]</a:t>
            </a:r>
          </a:p>
          <a:p>
            <a:r>
              <a:rPr lang="en-US" dirty="0"/>
              <a:t>When we start processing a task, we record its starting time. After it runs longer than a certain threshold tau, we stop processing it and decompose it into a lock-free queue. </a:t>
            </a:r>
          </a:p>
          <a:p>
            <a:r>
              <a:rPr lang="en-US" dirty="0"/>
              <a:t>[CLICK]</a:t>
            </a:r>
          </a:p>
          <a:p>
            <a:r>
              <a:rPr lang="en-US" dirty="0"/>
              <a:t>[CLICK]</a:t>
            </a:r>
          </a:p>
          <a:p>
            <a:r>
              <a:rPr lang="en-US" dirty="0"/>
              <a:t>For example, in this figure, we start from v0 and till v51 we realize this task times out, the remaining 6 subtasks in red shown on the right will be inserted into queue inside GPU memory. </a:t>
            </a:r>
          </a:p>
        </p:txBody>
      </p:sp>
      <p:sp>
        <p:nvSpPr>
          <p:cNvPr id="4" name="Slide Number Placeholder 3"/>
          <p:cNvSpPr>
            <a:spLocks noGrp="1"/>
          </p:cNvSpPr>
          <p:nvPr>
            <p:ph type="sldNum" sz="quarter" idx="5"/>
          </p:nvPr>
        </p:nvSpPr>
        <p:spPr/>
        <p:txBody>
          <a:bodyPr/>
          <a:lstStyle/>
          <a:p>
            <a:fld id="{CA25BF51-8C81-D64F-9993-45AFA15033EF}" type="slidenum">
              <a:rPr lang="en-US" smtClean="0"/>
              <a:t>113</a:t>
            </a:fld>
            <a:endParaRPr lang="en-US"/>
          </a:p>
        </p:txBody>
      </p:sp>
    </p:spTree>
    <p:extLst>
      <p:ext uri="{BB962C8B-B14F-4D97-AF65-F5344CB8AC3E}">
        <p14:creationId xmlns:p14="http://schemas.microsoft.com/office/powerpoint/2010/main" val="29143097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C65EF-0BB2-EF41-8CA9-BA38A2BC1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5DE7DE-BE7B-28DA-7E59-7A1B4E2B4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F1090-3706-A428-E279-5FC71AD44F15}"/>
              </a:ext>
            </a:extLst>
          </p:cNvPr>
          <p:cNvSpPr>
            <a:spLocks noGrp="1"/>
          </p:cNvSpPr>
          <p:nvPr>
            <p:ph type="body" idx="1"/>
          </p:nvPr>
        </p:nvSpPr>
        <p:spPr/>
        <p:txBody>
          <a:bodyPr/>
          <a:lstStyle/>
          <a:p>
            <a:r>
              <a:rPr lang="en-US" dirty="0"/>
              <a:t>T-DFS design a strategy that can automatically detect the stragglers without tuning and avoid the using of busy-waiting locks. We call it as timeout mechanism.  Here’s how it works. </a:t>
            </a:r>
          </a:p>
          <a:p>
            <a:r>
              <a:rPr lang="en-US" dirty="0"/>
              <a:t>[CLICK]</a:t>
            </a:r>
          </a:p>
          <a:p>
            <a:r>
              <a:rPr lang="en-US" dirty="0"/>
              <a:t>When we start processing a task, we record its starting time. After it runs longer than a certain threshold tau, we stop processing it and decompose it into a lock-free queue. </a:t>
            </a:r>
          </a:p>
          <a:p>
            <a:r>
              <a:rPr lang="en-US" dirty="0"/>
              <a:t>[CLICK]</a:t>
            </a:r>
          </a:p>
          <a:p>
            <a:r>
              <a:rPr lang="en-US" dirty="0"/>
              <a:t>[CLICK]</a:t>
            </a:r>
          </a:p>
          <a:p>
            <a:r>
              <a:rPr lang="en-US" dirty="0"/>
              <a:t>For example, in this figure, we start from v0 and till v51 we realize this task times out, the remaining 6 subtasks in red shown on the right will be inserted into queue inside GPU memory. </a:t>
            </a:r>
          </a:p>
        </p:txBody>
      </p:sp>
      <p:sp>
        <p:nvSpPr>
          <p:cNvPr id="4" name="Slide Number Placeholder 3">
            <a:extLst>
              <a:ext uri="{FF2B5EF4-FFF2-40B4-BE49-F238E27FC236}">
                <a16:creationId xmlns:a16="http://schemas.microsoft.com/office/drawing/2014/main" id="{661C6C80-6AB4-203E-966A-DBE65C933D15}"/>
              </a:ext>
            </a:extLst>
          </p:cNvPr>
          <p:cNvSpPr>
            <a:spLocks noGrp="1"/>
          </p:cNvSpPr>
          <p:nvPr>
            <p:ph type="sldNum" sz="quarter" idx="5"/>
          </p:nvPr>
        </p:nvSpPr>
        <p:spPr/>
        <p:txBody>
          <a:bodyPr/>
          <a:lstStyle/>
          <a:p>
            <a:fld id="{CA25BF51-8C81-D64F-9993-45AFA15033EF}" type="slidenum">
              <a:rPr lang="en-US" smtClean="0"/>
              <a:t>114</a:t>
            </a:fld>
            <a:endParaRPr lang="en-US"/>
          </a:p>
        </p:txBody>
      </p:sp>
    </p:spTree>
    <p:extLst>
      <p:ext uri="{BB962C8B-B14F-4D97-AF65-F5344CB8AC3E}">
        <p14:creationId xmlns:p14="http://schemas.microsoft.com/office/powerpoint/2010/main" val="1731000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2946F-118B-2FFB-9111-354958025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102B0-F027-DD93-858E-BB123E4FA2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BC879A-98AA-0F34-AA08-01B2BDC116DE}"/>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recursive backtracking search begins with R, the current set of vertices, being empty, and it adds one vertex in candidate set P to R at a time.</a:t>
            </a:r>
          </a:p>
        </p:txBody>
      </p:sp>
      <p:sp>
        <p:nvSpPr>
          <p:cNvPr id="4" name="Slide Number Placeholder 3">
            <a:extLst>
              <a:ext uri="{FF2B5EF4-FFF2-40B4-BE49-F238E27FC236}">
                <a16:creationId xmlns:a16="http://schemas.microsoft.com/office/drawing/2014/main" id="{73BBB9BC-8A31-AB23-4AA4-79C1927F7A76}"/>
              </a:ext>
            </a:extLst>
          </p:cNvPr>
          <p:cNvSpPr>
            <a:spLocks noGrp="1"/>
          </p:cNvSpPr>
          <p:nvPr>
            <p:ph type="sldNum" sz="quarter" idx="10"/>
          </p:nvPr>
        </p:nvSpPr>
        <p:spPr/>
        <p:txBody>
          <a:bodyPr/>
          <a:lstStyle/>
          <a:p>
            <a:fld id="{E4BD9A76-C457-694D-9067-3B862B4C239D}" type="slidenum">
              <a:rPr lang="en-US" smtClean="0"/>
              <a:pPr/>
              <a:t>11</a:t>
            </a:fld>
            <a:endParaRPr lang="en-US"/>
          </a:p>
        </p:txBody>
      </p:sp>
    </p:spTree>
    <p:extLst>
      <p:ext uri="{BB962C8B-B14F-4D97-AF65-F5344CB8AC3E}">
        <p14:creationId xmlns:p14="http://schemas.microsoft.com/office/powerpoint/2010/main" val="25157658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the effectiveness of different load balancing strategies, we implement all 4 strategies on top of our framework, namely timeout stealing, half stealing, new kernel and without any stealing. </a:t>
            </a:r>
          </a:p>
          <a:p>
            <a:endParaRPr lang="en-US" dirty="0"/>
          </a:p>
          <a:p>
            <a:r>
              <a:rPr lang="en-US" dirty="0"/>
              <a:t>It’s obvious that timeout stealing is the best among all 4 strategies by at least 2 times faster. Half stealing and new kernel are better than w/o stealing, but they have their own drawbacks. </a:t>
            </a:r>
          </a:p>
          <a:p>
            <a:r>
              <a:rPr lang="en-US" dirty="0"/>
              <a:t>For example, …</a:t>
            </a:r>
          </a:p>
        </p:txBody>
      </p:sp>
      <p:sp>
        <p:nvSpPr>
          <p:cNvPr id="4" name="Slide Number Placeholder 3"/>
          <p:cNvSpPr>
            <a:spLocks noGrp="1"/>
          </p:cNvSpPr>
          <p:nvPr>
            <p:ph type="sldNum" sz="quarter" idx="5"/>
          </p:nvPr>
        </p:nvSpPr>
        <p:spPr/>
        <p:txBody>
          <a:bodyPr/>
          <a:lstStyle/>
          <a:p>
            <a:fld id="{CA25BF51-8C81-D64F-9993-45AFA15033EF}" type="slidenum">
              <a:rPr lang="en-US" smtClean="0"/>
              <a:t>115</a:t>
            </a:fld>
            <a:endParaRPr lang="en-US"/>
          </a:p>
        </p:txBody>
      </p:sp>
    </p:spTree>
    <p:extLst>
      <p:ext uri="{BB962C8B-B14F-4D97-AF65-F5344CB8AC3E}">
        <p14:creationId xmlns:p14="http://schemas.microsoft.com/office/powerpoint/2010/main" val="29403060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some other techniques that </a:t>
            </a:r>
            <a:r>
              <a:rPr lang="en-US" dirty="0" err="1"/>
              <a:t>STMatch</a:t>
            </a:r>
            <a:r>
              <a:rPr lang="en-US" dirty="0"/>
              <a:t> uses. </a:t>
            </a:r>
          </a:p>
          <a:p>
            <a:r>
              <a:rPr lang="en-US" dirty="0" err="1"/>
              <a:t>STMatch</a:t>
            </a:r>
            <a:r>
              <a:rPr lang="en-US" dirty="0"/>
              <a:t> also uses a DFS-style or stack-based implementation on GPU where a warp is a basic processing unit.</a:t>
            </a:r>
          </a:p>
          <a:p>
            <a:r>
              <a:rPr lang="en-US" dirty="0"/>
              <a:t>So we first allocate a dedicated space in the memory for every warp, and each warp will request some workload and then it can start processing.</a:t>
            </a:r>
          </a:p>
          <a:p>
            <a:r>
              <a:rPr lang="en-US" dirty="0"/>
              <a:t>For example, … </a:t>
            </a:r>
          </a:p>
        </p:txBody>
      </p:sp>
      <p:sp>
        <p:nvSpPr>
          <p:cNvPr id="4" name="Slide Number Placeholder 3"/>
          <p:cNvSpPr>
            <a:spLocks noGrp="1"/>
          </p:cNvSpPr>
          <p:nvPr>
            <p:ph type="sldNum" sz="quarter" idx="5"/>
          </p:nvPr>
        </p:nvSpPr>
        <p:spPr/>
        <p:txBody>
          <a:bodyPr/>
          <a:lstStyle/>
          <a:p>
            <a:fld id="{6CBDB9B7-31D6-1746-9125-59444946BEA7}" type="slidenum">
              <a:rPr lang="en-US" smtClean="0"/>
              <a:t>116</a:t>
            </a:fld>
            <a:endParaRPr lang="en-US"/>
          </a:p>
        </p:txBody>
      </p:sp>
    </p:spTree>
    <p:extLst>
      <p:ext uri="{BB962C8B-B14F-4D97-AF65-F5344CB8AC3E}">
        <p14:creationId xmlns:p14="http://schemas.microsoft.com/office/powerpoint/2010/main" val="41299531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There’re several limitations for doing subgraph matching on GPU. First one is the load balance issue among the warps. We just covered how </a:t>
            </a:r>
            <a:r>
              <a:rPr lang="en-US" dirty="0" err="1"/>
              <a:t>STMatch</a:t>
            </a:r>
            <a:r>
              <a:rPr lang="en-US" dirty="0"/>
              <a:t> resolves this problem, which is using locks to protect stealing between and donor and receiver. But this approach is not so good.</a:t>
            </a:r>
          </a:p>
          <a:p>
            <a:r>
              <a:rPr lang="en-US" dirty="0"/>
              <a:t>[CLICK]</a:t>
            </a:r>
          </a:p>
          <a:p>
            <a:r>
              <a:rPr lang="en-US" dirty="0"/>
              <a:t>So the second challenge is known as the thread </a:t>
            </a:r>
            <a:r>
              <a:rPr lang="en-US" dirty="0" err="1"/>
              <a:t>underuntilization</a:t>
            </a:r>
            <a:r>
              <a:rPr lang="en-US" dirty="0"/>
              <a:t> within warps. </a:t>
            </a:r>
          </a:p>
          <a:p>
            <a:r>
              <a:rPr lang="en-US" dirty="0"/>
              <a:t>[CLICK]</a:t>
            </a:r>
          </a:p>
          <a:p>
            <a:r>
              <a:rPr lang="en-US" dirty="0"/>
              <a:t>The reason why this problem happens is a warp has 32 threads. However, real-world graphs are usually very sparse. Although they may have very high-degree vertices, its average degree is usually below 8. </a:t>
            </a:r>
          </a:p>
          <a:p>
            <a:r>
              <a:rPr lang="en-US" dirty="0"/>
              <a:t>Suppose we assign one vertex to a warp, each thread handle one neighbors of a vertex, the most of threads are just idle, because only 8 threads in a warp has some work to do.</a:t>
            </a:r>
          </a:p>
          <a:p>
            <a:r>
              <a:rPr lang="en-US" dirty="0"/>
              <a:t>[CLICK]</a:t>
            </a:r>
          </a:p>
          <a:p>
            <a:r>
              <a:rPr lang="en-US" dirty="0"/>
              <a:t>If we want to intersect these 2 arrays on GPU. </a:t>
            </a:r>
          </a:p>
          <a:p>
            <a:r>
              <a:rPr lang="en-US" dirty="0"/>
              <a:t>[CLICK]</a:t>
            </a:r>
          </a:p>
          <a:p>
            <a:r>
              <a:rPr lang="en-US" dirty="0"/>
              <a:t>If you don't know how to do that, each thread will handle one vertex, it will do a binary search in another array. If found, the result must appear in the result array. If the array is long, the thread will iterate to the next location for a new round.</a:t>
            </a:r>
          </a:p>
          <a:p>
            <a:r>
              <a:rPr lang="en-US" dirty="0"/>
              <a:t>[CLICK]</a:t>
            </a:r>
          </a:p>
          <a:p>
            <a:r>
              <a:rPr lang="en-US" dirty="0"/>
              <a:t>If the blue array is short, that means there's not sufficient workload for a warp, especially on deeper levels since there're more constraints on deeper levels, so the array will be shorter.</a:t>
            </a:r>
          </a:p>
          <a:p>
            <a:endParaRPr lang="en-US" dirty="0"/>
          </a:p>
        </p:txBody>
      </p:sp>
      <p:sp>
        <p:nvSpPr>
          <p:cNvPr id="4" name="Slide Number Placeholder 3"/>
          <p:cNvSpPr>
            <a:spLocks noGrp="1"/>
          </p:cNvSpPr>
          <p:nvPr>
            <p:ph type="sldNum" sz="quarter" idx="5"/>
          </p:nvPr>
        </p:nvSpPr>
        <p:spPr/>
        <p:txBody>
          <a:bodyPr/>
          <a:lstStyle/>
          <a:p>
            <a:fld id="{720559FF-FD31-7447-9ED7-C4B8921E304F}" type="slidenum">
              <a:rPr lang="en-US" smtClean="0"/>
              <a:t>117</a:t>
            </a:fld>
            <a:endParaRPr lang="en-US"/>
          </a:p>
        </p:txBody>
      </p:sp>
    </p:spTree>
    <p:extLst>
      <p:ext uri="{BB962C8B-B14F-4D97-AF65-F5344CB8AC3E}">
        <p14:creationId xmlns:p14="http://schemas.microsoft.com/office/powerpoint/2010/main" val="7518307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STMatch</a:t>
            </a:r>
            <a:r>
              <a:rPr lang="en-US" dirty="0"/>
              <a:t> proposes a technique called loop unrolling to improve the thread utilization. </a:t>
            </a:r>
          </a:p>
          <a:p>
            <a:r>
              <a:rPr lang="en-US" dirty="0"/>
              <a:t>Suppose ....</a:t>
            </a:r>
          </a:p>
          <a:p>
            <a:endParaRPr lang="en-US" dirty="0"/>
          </a:p>
          <a:p>
            <a:r>
              <a:rPr lang="en-US" dirty="0"/>
              <a:t>[CLICK]</a:t>
            </a:r>
          </a:p>
          <a:p>
            <a:r>
              <a:rPr lang="en-US" dirty="0"/>
              <a:t>After unrolling, we will concatenate these 2 arrays together can assign these combined workload to only one warp. By doing this, the length of array can be much longer than before, therefore, every warp has sufficient workload to do. </a:t>
            </a:r>
          </a:p>
          <a:p>
            <a:r>
              <a:rPr lang="en-US" dirty="0"/>
              <a:t>[CLICK]</a:t>
            </a:r>
          </a:p>
          <a:p>
            <a:r>
              <a:rPr lang="en-US" dirty="0"/>
              <a:t>But we need additional prefix array to indicate which intersection is belongs to.</a:t>
            </a:r>
          </a:p>
        </p:txBody>
      </p:sp>
      <p:sp>
        <p:nvSpPr>
          <p:cNvPr id="4" name="Slide Number Placeholder 3"/>
          <p:cNvSpPr>
            <a:spLocks noGrp="1"/>
          </p:cNvSpPr>
          <p:nvPr>
            <p:ph type="sldNum" sz="quarter" idx="5"/>
          </p:nvPr>
        </p:nvSpPr>
        <p:spPr/>
        <p:txBody>
          <a:bodyPr/>
          <a:lstStyle/>
          <a:p>
            <a:fld id="{720559FF-FD31-7447-9ED7-C4B8921E304F}" type="slidenum">
              <a:rPr lang="en-US" smtClean="0"/>
              <a:t>118</a:t>
            </a:fld>
            <a:endParaRPr lang="en-US"/>
          </a:p>
        </p:txBody>
      </p:sp>
    </p:spTree>
    <p:extLst>
      <p:ext uri="{BB962C8B-B14F-4D97-AF65-F5344CB8AC3E}">
        <p14:creationId xmlns:p14="http://schemas.microsoft.com/office/powerpoint/2010/main" val="21342696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challenge is known as redundant computation. </a:t>
            </a:r>
          </a:p>
          <a:p>
            <a:r>
              <a:rPr lang="en-US" dirty="0"/>
              <a:t>Suppose we want to match this pattern to some data graphs. we match it by the order u0, u1, u2 and u3. </a:t>
            </a:r>
          </a:p>
          <a:p>
            <a:r>
              <a:rPr lang="en-US" dirty="0"/>
              <a:t>[CLICK]</a:t>
            </a:r>
          </a:p>
          <a:p>
            <a:r>
              <a:rPr lang="en-US" dirty="0"/>
              <a:t>u2 can be represented as ...</a:t>
            </a:r>
          </a:p>
          <a:p>
            <a:r>
              <a:rPr lang="en-US" dirty="0"/>
              <a:t>[CLICK]</a:t>
            </a:r>
          </a:p>
          <a:p>
            <a:r>
              <a:rPr lang="en-US" dirty="0"/>
              <a:t>u3 can be represented as ...</a:t>
            </a:r>
          </a:p>
          <a:p>
            <a:endParaRPr lang="en-US" dirty="0"/>
          </a:p>
          <a:p>
            <a:r>
              <a:rPr lang="en-US" dirty="0"/>
              <a:t>We can find that the red intersection is both used by computing u2 and u3. </a:t>
            </a:r>
          </a:p>
          <a:p>
            <a:r>
              <a:rPr lang="en-US" dirty="0"/>
              <a:t>[CLICK]</a:t>
            </a:r>
          </a:p>
          <a:p>
            <a:r>
              <a:rPr lang="en-US" dirty="0"/>
              <a:t>So a clever way to do it is to compute a intersection set ...</a:t>
            </a:r>
          </a:p>
        </p:txBody>
      </p:sp>
      <p:sp>
        <p:nvSpPr>
          <p:cNvPr id="4" name="Slide Number Placeholder 3"/>
          <p:cNvSpPr>
            <a:spLocks noGrp="1"/>
          </p:cNvSpPr>
          <p:nvPr>
            <p:ph type="sldNum" sz="quarter" idx="5"/>
          </p:nvPr>
        </p:nvSpPr>
        <p:spPr/>
        <p:txBody>
          <a:bodyPr/>
          <a:lstStyle/>
          <a:p>
            <a:fld id="{6CBDB9B7-31D6-1746-9125-59444946BEA7}" type="slidenum">
              <a:rPr lang="en-US" smtClean="0"/>
              <a:t>119</a:t>
            </a:fld>
            <a:endParaRPr lang="en-US"/>
          </a:p>
        </p:txBody>
      </p:sp>
    </p:spTree>
    <p:extLst>
      <p:ext uri="{BB962C8B-B14F-4D97-AF65-F5344CB8AC3E}">
        <p14:creationId xmlns:p14="http://schemas.microsoft.com/office/powerpoint/2010/main" val="719074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u2 is represented by S, and u3 is represented by S - {u2}. </a:t>
            </a:r>
          </a:p>
          <a:p>
            <a:r>
              <a:rPr lang="en-US" dirty="0"/>
              <a:t>[CLICK]</a:t>
            </a:r>
          </a:p>
          <a:p>
            <a:r>
              <a:rPr lang="en-US" dirty="0"/>
              <a:t>In order to avoid redundancy, </a:t>
            </a:r>
            <a:r>
              <a:rPr lang="en-US" dirty="0" err="1"/>
              <a:t>STMatch</a:t>
            </a:r>
            <a:r>
              <a:rPr lang="en-US" dirty="0"/>
              <a:t> first build a dependency graph for a given query graph. And a query planner will figure out what intermediate set should be pre-computed to save some effort. </a:t>
            </a:r>
          </a:p>
          <a:p>
            <a:r>
              <a:rPr lang="en-US" dirty="0"/>
              <a:t>[CLICK]</a:t>
            </a:r>
          </a:p>
          <a:p>
            <a:r>
              <a:rPr lang="en-US" dirty="0"/>
              <a:t>This seems reasonable, but do we really get rid of all redundancies?</a:t>
            </a:r>
          </a:p>
        </p:txBody>
      </p:sp>
      <p:sp>
        <p:nvSpPr>
          <p:cNvPr id="4" name="Slide Number Placeholder 3"/>
          <p:cNvSpPr>
            <a:spLocks noGrp="1"/>
          </p:cNvSpPr>
          <p:nvPr>
            <p:ph type="sldNum" sz="quarter" idx="5"/>
          </p:nvPr>
        </p:nvSpPr>
        <p:spPr/>
        <p:txBody>
          <a:bodyPr/>
          <a:lstStyle/>
          <a:p>
            <a:fld id="{720559FF-FD31-7447-9ED7-C4B8921E304F}" type="slidenum">
              <a:rPr lang="en-US" smtClean="0"/>
              <a:t>120</a:t>
            </a:fld>
            <a:endParaRPr lang="en-US"/>
          </a:p>
        </p:txBody>
      </p:sp>
    </p:spTree>
    <p:extLst>
      <p:ext uri="{BB962C8B-B14F-4D97-AF65-F5344CB8AC3E}">
        <p14:creationId xmlns:p14="http://schemas.microsoft.com/office/powerpoint/2010/main" val="39747240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no. Let's look at a more recent work called </a:t>
            </a:r>
            <a:r>
              <a:rPr lang="en-US" dirty="0" err="1"/>
              <a:t>GraphSet</a:t>
            </a:r>
            <a:r>
              <a:rPr lang="en-US" dirty="0"/>
              <a:t> published in SC'23. It first splits existing graph mining system into 2 categories, known as pattern oblivious and pattern aware. In pattern oblivious works, they don't analyze the pattern itself, it just match the pattern </a:t>
            </a:r>
            <a:r>
              <a:rPr lang="en-US" dirty="0" err="1"/>
              <a:t>w.r.t.</a:t>
            </a:r>
            <a:r>
              <a:rPr lang="en-US" dirty="0"/>
              <a:t> its vertex ID, like it first match 0, then 1, 2 and so on. Earlier works often adopts pattern-oblivious approach such as Arabesque.</a:t>
            </a:r>
          </a:p>
          <a:p>
            <a:endParaRPr lang="en-US" dirty="0"/>
          </a:p>
          <a:p>
            <a:r>
              <a:rPr lang="en-US" dirty="0"/>
              <a:t>Another category is called pattern aware where it first analyze the pattern and its structural information to design a schedule/plan. The plan includes the most efficient search order and some symmetry order. Obviously the pattern-aware system are faster and more efficient than the pattern-oblivious because it takes the pattern itself into consideration.</a:t>
            </a:r>
          </a:p>
          <a:p>
            <a:r>
              <a:rPr lang="en-US" dirty="0"/>
              <a:t>[CLICK]</a:t>
            </a:r>
          </a:p>
          <a:p>
            <a:r>
              <a:rPr lang="en-US" dirty="0"/>
              <a:t>A series of more recent works adopts such approach, such as </a:t>
            </a:r>
            <a:r>
              <a:rPr lang="en-US" dirty="0" err="1"/>
              <a:t>AutoMine</a:t>
            </a:r>
            <a:r>
              <a:rPr lang="en-US" dirty="0"/>
              <a:t>, </a:t>
            </a:r>
            <a:r>
              <a:rPr lang="en-US" dirty="0" err="1"/>
              <a:t>GraphZero</a:t>
            </a:r>
            <a:r>
              <a:rPr lang="en-US" dirty="0"/>
              <a:t>, Peregrine, </a:t>
            </a:r>
            <a:r>
              <a:rPr lang="en-US" dirty="0" err="1"/>
              <a:t>GraphPi</a:t>
            </a:r>
            <a:r>
              <a:rPr lang="en-US" dirty="0"/>
              <a:t> and so on. </a:t>
            </a:r>
          </a:p>
        </p:txBody>
      </p:sp>
      <p:sp>
        <p:nvSpPr>
          <p:cNvPr id="4" name="Slide Number Placeholder 3"/>
          <p:cNvSpPr>
            <a:spLocks noGrp="1"/>
          </p:cNvSpPr>
          <p:nvPr>
            <p:ph type="sldNum" sz="quarter" idx="5"/>
          </p:nvPr>
        </p:nvSpPr>
        <p:spPr/>
        <p:txBody>
          <a:bodyPr/>
          <a:lstStyle/>
          <a:p>
            <a:fld id="{720559FF-FD31-7447-9ED7-C4B8921E304F}" type="slidenum">
              <a:rPr lang="en-US" smtClean="0"/>
              <a:t>121</a:t>
            </a:fld>
            <a:endParaRPr lang="en-US"/>
          </a:p>
        </p:txBody>
      </p:sp>
    </p:spTree>
    <p:extLst>
      <p:ext uri="{BB962C8B-B14F-4D97-AF65-F5344CB8AC3E}">
        <p14:creationId xmlns:p14="http://schemas.microsoft.com/office/powerpoint/2010/main" val="32244612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there're still some limitations for the pattern aware systems. The most notable one is known as complex control flows. </a:t>
            </a:r>
          </a:p>
          <a:p>
            <a:r>
              <a:rPr lang="en-US" dirty="0"/>
              <a:t>For example, this is the pseudo-code of this pattern matching to some data graphs. The match order is a-&gt;b-&gt;c-&gt;d-&gt;e-&gt;f. If you can see it clearly, it first ...</a:t>
            </a:r>
          </a:p>
          <a:p>
            <a:r>
              <a:rPr lang="en-US" dirty="0"/>
              <a:t>[CLICK]</a:t>
            </a:r>
          </a:p>
          <a:p>
            <a:r>
              <a:rPr lang="en-US" dirty="0"/>
              <a:t>We find that there're a lot of for and if controlling complex logic flow to match this pattern. Such control flows are very unfriendly to GPUs. because GPU is supposed to have regular computation on consecutive data. </a:t>
            </a:r>
          </a:p>
          <a:p>
            <a:r>
              <a:rPr lang="en-US" dirty="0"/>
              <a:t>[CLICK]</a:t>
            </a:r>
          </a:p>
          <a:p>
            <a:r>
              <a:rPr lang="en-US" dirty="0"/>
              <a:t>Then an intuitive question to ask is can be reduce such complex control flows to make it more friendly on GPU?</a:t>
            </a:r>
          </a:p>
        </p:txBody>
      </p:sp>
      <p:sp>
        <p:nvSpPr>
          <p:cNvPr id="4" name="Slide Number Placeholder 3"/>
          <p:cNvSpPr>
            <a:spLocks noGrp="1"/>
          </p:cNvSpPr>
          <p:nvPr>
            <p:ph type="sldNum" sz="quarter" idx="5"/>
          </p:nvPr>
        </p:nvSpPr>
        <p:spPr/>
        <p:txBody>
          <a:bodyPr/>
          <a:lstStyle/>
          <a:p>
            <a:fld id="{720559FF-FD31-7447-9ED7-C4B8921E304F}" type="slidenum">
              <a:rPr lang="en-US" smtClean="0"/>
              <a:t>122</a:t>
            </a:fld>
            <a:endParaRPr lang="en-US"/>
          </a:p>
        </p:txBody>
      </p:sp>
    </p:spTree>
    <p:extLst>
      <p:ext uri="{BB962C8B-B14F-4D97-AF65-F5344CB8AC3E}">
        <p14:creationId xmlns:p14="http://schemas.microsoft.com/office/powerpoint/2010/main" val="22812000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 Before we go into the details, we need to go through a type of problems that is very relevant to this problem, which is called inclusion-exclusion principle or IEP in short. To understand this, we can first look at a concrete example.</a:t>
            </a:r>
          </a:p>
          <a:p>
            <a:r>
              <a:rPr lang="en-US" dirty="0"/>
              <a:t>[CLICK]</a:t>
            </a:r>
          </a:p>
          <a:p>
            <a:r>
              <a:rPr lang="en-US" dirty="0"/>
              <a:t>Given a sets A and B consists of some numbers, we pick 1 element each from A and B. The question is how many different combinations without duplication can we get?</a:t>
            </a:r>
          </a:p>
          <a:p>
            <a:r>
              <a:rPr lang="en-US" dirty="0"/>
              <a:t>If we solve this problem by write program, we can have 2 nested for loop and a if condition, we skip. But if we directly use this conclusion, A*B-A inter B, it becomes a much easier problem.</a:t>
            </a:r>
          </a:p>
          <a:p>
            <a:r>
              <a:rPr lang="en-US" dirty="0"/>
              <a:t>[CLICK]</a:t>
            </a:r>
          </a:p>
          <a:p>
            <a:r>
              <a:rPr lang="en-US" dirty="0"/>
              <a:t>On the bottom, we have 3 sets, ...</a:t>
            </a:r>
          </a:p>
          <a:p>
            <a:r>
              <a:rPr lang="en-US" dirty="0"/>
              <a:t>The results is also given here. But if you write in program, you need 3 nested for-loop and several if-condition for filtering, which adds more complex control-flow into your program. </a:t>
            </a:r>
          </a:p>
        </p:txBody>
      </p:sp>
      <p:sp>
        <p:nvSpPr>
          <p:cNvPr id="4" name="Slide Number Placeholder 3"/>
          <p:cNvSpPr>
            <a:spLocks noGrp="1"/>
          </p:cNvSpPr>
          <p:nvPr>
            <p:ph type="sldNum" sz="quarter" idx="5"/>
          </p:nvPr>
        </p:nvSpPr>
        <p:spPr/>
        <p:txBody>
          <a:bodyPr/>
          <a:lstStyle/>
          <a:p>
            <a:fld id="{720559FF-FD31-7447-9ED7-C4B8921E304F}" type="slidenum">
              <a:rPr lang="en-US" smtClean="0"/>
              <a:t>123</a:t>
            </a:fld>
            <a:endParaRPr lang="en-US"/>
          </a:p>
        </p:txBody>
      </p:sp>
    </p:spTree>
    <p:extLst>
      <p:ext uri="{BB962C8B-B14F-4D97-AF65-F5344CB8AC3E}">
        <p14:creationId xmlns:p14="http://schemas.microsoft.com/office/powerpoint/2010/main" val="20411420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How is the IEP related to our graph mining problem?</a:t>
            </a:r>
          </a:p>
          <a:p>
            <a:r>
              <a:rPr lang="en-US" dirty="0"/>
              <a:t>If you look at the green square, we can find that it's doing exactly what I just mention that we take 3 elements from 3 different sets without duplication. </a:t>
            </a:r>
          </a:p>
          <a:p>
            <a:r>
              <a:rPr lang="en-US" dirty="0"/>
              <a:t>[CLICK]</a:t>
            </a:r>
          </a:p>
          <a:p>
            <a:r>
              <a:rPr lang="en-US" dirty="0"/>
              <a:t>By using the conclusion we just see, we can transform the program in green square into this equation and they're equivalent. But the benefit is we get rid of all control logic in the green square. </a:t>
            </a:r>
          </a:p>
        </p:txBody>
      </p:sp>
      <p:sp>
        <p:nvSpPr>
          <p:cNvPr id="4" name="Slide Number Placeholder 3"/>
          <p:cNvSpPr>
            <a:spLocks noGrp="1"/>
          </p:cNvSpPr>
          <p:nvPr>
            <p:ph type="sldNum" sz="quarter" idx="5"/>
          </p:nvPr>
        </p:nvSpPr>
        <p:spPr/>
        <p:txBody>
          <a:bodyPr/>
          <a:lstStyle/>
          <a:p>
            <a:fld id="{720559FF-FD31-7447-9ED7-C4B8921E304F}" type="slidenum">
              <a:rPr lang="en-US" smtClean="0"/>
              <a:t>124</a:t>
            </a:fld>
            <a:endParaRPr lang="en-US"/>
          </a:p>
        </p:txBody>
      </p:sp>
    </p:spTree>
    <p:extLst>
      <p:ext uri="{BB962C8B-B14F-4D97-AF65-F5344CB8AC3E}">
        <p14:creationId xmlns:p14="http://schemas.microsoft.com/office/powerpoint/2010/main" val="3791269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7855D-43A2-A41A-7631-2376AA763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FF5B18-F9A9-6C08-E73D-92BC0E571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ADD0A-AD7D-A858-D17B-FD45E64EE7A3}"/>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is first added from P to R</a:t>
            </a:r>
          </a:p>
        </p:txBody>
      </p:sp>
      <p:sp>
        <p:nvSpPr>
          <p:cNvPr id="4" name="Slide Number Placeholder 3">
            <a:extLst>
              <a:ext uri="{FF2B5EF4-FFF2-40B4-BE49-F238E27FC236}">
                <a16:creationId xmlns:a16="http://schemas.microsoft.com/office/drawing/2014/main" id="{436746AC-EB70-5359-15D5-816FC9DBBC24}"/>
              </a:ext>
            </a:extLst>
          </p:cNvPr>
          <p:cNvSpPr>
            <a:spLocks noGrp="1"/>
          </p:cNvSpPr>
          <p:nvPr>
            <p:ph type="sldNum" sz="quarter" idx="10"/>
          </p:nvPr>
        </p:nvSpPr>
        <p:spPr/>
        <p:txBody>
          <a:bodyPr/>
          <a:lstStyle/>
          <a:p>
            <a:fld id="{E4BD9A76-C457-694D-9067-3B862B4C239D}" type="slidenum">
              <a:rPr lang="en-US" smtClean="0"/>
              <a:pPr/>
              <a:t>12</a:t>
            </a:fld>
            <a:endParaRPr lang="en-US"/>
          </a:p>
        </p:txBody>
      </p:sp>
    </p:spTree>
    <p:extLst>
      <p:ext uri="{BB962C8B-B14F-4D97-AF65-F5344CB8AC3E}">
        <p14:creationId xmlns:p14="http://schemas.microsoft.com/office/powerpoint/2010/main" val="41049209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technique we can apply is called common intersection elimination. </a:t>
            </a:r>
          </a:p>
          <a:p>
            <a:r>
              <a:rPr lang="en-US" dirty="0"/>
              <a:t>For example, </a:t>
            </a:r>
          </a:p>
        </p:txBody>
      </p:sp>
      <p:sp>
        <p:nvSpPr>
          <p:cNvPr id="4" name="Slide Number Placeholder 3"/>
          <p:cNvSpPr>
            <a:spLocks noGrp="1"/>
          </p:cNvSpPr>
          <p:nvPr>
            <p:ph type="sldNum" sz="quarter" idx="5"/>
          </p:nvPr>
        </p:nvSpPr>
        <p:spPr/>
        <p:txBody>
          <a:bodyPr/>
          <a:lstStyle/>
          <a:p>
            <a:fld id="{720559FF-FD31-7447-9ED7-C4B8921E304F}" type="slidenum">
              <a:rPr lang="en-US" smtClean="0"/>
              <a:t>125</a:t>
            </a:fld>
            <a:endParaRPr lang="en-US"/>
          </a:p>
        </p:txBody>
      </p:sp>
    </p:spTree>
    <p:extLst>
      <p:ext uri="{BB962C8B-B14F-4D97-AF65-F5344CB8AC3E}">
        <p14:creationId xmlns:p14="http://schemas.microsoft.com/office/powerpoint/2010/main" val="27361982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can further simplify the program in green square into blue square on the right, where </a:t>
            </a:r>
            <a:r>
              <a:rPr lang="en-US" dirty="0" err="1"/>
              <a:t>loopD</a:t>
            </a:r>
            <a:r>
              <a:rPr lang="en-US" dirty="0"/>
              <a:t>, </a:t>
            </a:r>
            <a:r>
              <a:rPr lang="en-US" dirty="0" err="1"/>
              <a:t>loopE</a:t>
            </a:r>
            <a:r>
              <a:rPr lang="en-US" dirty="0"/>
              <a:t>, and </a:t>
            </a:r>
            <a:r>
              <a:rPr lang="en-US" dirty="0" err="1"/>
              <a:t>loopF</a:t>
            </a:r>
            <a:r>
              <a:rPr lang="en-US" dirty="0"/>
              <a:t> are all disappeared. </a:t>
            </a:r>
          </a:p>
          <a:p>
            <a:endParaRPr lang="en-US" dirty="0"/>
          </a:p>
          <a:p>
            <a:r>
              <a:rPr lang="en-US" dirty="0"/>
              <a:t>The reason we can do such simplification is we know these intersections are equivalent, so we don't need to compute the same result over and over again. </a:t>
            </a:r>
          </a:p>
        </p:txBody>
      </p:sp>
      <p:sp>
        <p:nvSpPr>
          <p:cNvPr id="4" name="Slide Number Placeholder 3"/>
          <p:cNvSpPr>
            <a:spLocks noGrp="1"/>
          </p:cNvSpPr>
          <p:nvPr>
            <p:ph type="sldNum" sz="quarter" idx="5"/>
          </p:nvPr>
        </p:nvSpPr>
        <p:spPr/>
        <p:txBody>
          <a:bodyPr/>
          <a:lstStyle/>
          <a:p>
            <a:fld id="{720559FF-FD31-7447-9ED7-C4B8921E304F}" type="slidenum">
              <a:rPr lang="en-US" smtClean="0"/>
              <a:t>126</a:t>
            </a:fld>
            <a:endParaRPr lang="en-US"/>
          </a:p>
        </p:txBody>
      </p:sp>
    </p:spTree>
    <p:extLst>
      <p:ext uri="{BB962C8B-B14F-4D97-AF65-F5344CB8AC3E}">
        <p14:creationId xmlns:p14="http://schemas.microsoft.com/office/powerpoint/2010/main" val="32873669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technique is called set difference simplification. </a:t>
            </a:r>
          </a:p>
          <a:p>
            <a:r>
              <a:rPr lang="en-US" dirty="0"/>
              <a:t>...</a:t>
            </a:r>
          </a:p>
          <a:p>
            <a:r>
              <a:rPr lang="en-US" dirty="0"/>
              <a:t>[CLICK]</a:t>
            </a:r>
          </a:p>
          <a:p>
            <a:r>
              <a:rPr lang="en-US" dirty="0"/>
              <a:t>An intuition for this is ...</a:t>
            </a:r>
          </a:p>
        </p:txBody>
      </p:sp>
      <p:sp>
        <p:nvSpPr>
          <p:cNvPr id="4" name="Slide Number Placeholder 3"/>
          <p:cNvSpPr>
            <a:spLocks noGrp="1"/>
          </p:cNvSpPr>
          <p:nvPr>
            <p:ph type="sldNum" sz="quarter" idx="5"/>
          </p:nvPr>
        </p:nvSpPr>
        <p:spPr/>
        <p:txBody>
          <a:bodyPr/>
          <a:lstStyle/>
          <a:p>
            <a:fld id="{720559FF-FD31-7447-9ED7-C4B8921E304F}" type="slidenum">
              <a:rPr lang="en-US" smtClean="0"/>
              <a:t>127</a:t>
            </a:fld>
            <a:endParaRPr lang="en-US"/>
          </a:p>
        </p:txBody>
      </p:sp>
    </p:spTree>
    <p:extLst>
      <p:ext uri="{BB962C8B-B14F-4D97-AF65-F5344CB8AC3E}">
        <p14:creationId xmlns:p14="http://schemas.microsoft.com/office/powerpoint/2010/main" val="5861722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further simplifying this set difference operation, the program can be simplified on the right where no set difference is ever needed. </a:t>
            </a:r>
          </a:p>
          <a:p>
            <a:endParaRPr lang="en-US" dirty="0"/>
          </a:p>
          <a:p>
            <a:r>
              <a:rPr lang="en-US" dirty="0"/>
              <a:t>By now, we can see how effective it is by analyzing the pattern graph, we can get rid of most complex control logic. This program will be significantly faster than our original program and it can fully exploit the massive parallelism on GPU devices.</a:t>
            </a:r>
          </a:p>
        </p:txBody>
      </p:sp>
      <p:sp>
        <p:nvSpPr>
          <p:cNvPr id="4" name="Slide Number Placeholder 3"/>
          <p:cNvSpPr>
            <a:spLocks noGrp="1"/>
          </p:cNvSpPr>
          <p:nvPr>
            <p:ph type="sldNum" sz="quarter" idx="5"/>
          </p:nvPr>
        </p:nvSpPr>
        <p:spPr/>
        <p:txBody>
          <a:bodyPr/>
          <a:lstStyle/>
          <a:p>
            <a:fld id="{720559FF-FD31-7447-9ED7-C4B8921E304F}" type="slidenum">
              <a:rPr lang="en-US" smtClean="0"/>
              <a:t>128</a:t>
            </a:fld>
            <a:endParaRPr lang="en-US"/>
          </a:p>
        </p:txBody>
      </p:sp>
    </p:spTree>
    <p:extLst>
      <p:ext uri="{BB962C8B-B14F-4D97-AF65-F5344CB8AC3E}">
        <p14:creationId xmlns:p14="http://schemas.microsoft.com/office/powerpoint/2010/main" val="22754803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GraphSet</a:t>
            </a:r>
            <a:r>
              <a:rPr lang="en-US" dirty="0"/>
              <a:t> paper, since each pattern is different, so the final optimized program for different patterns are also </a:t>
            </a:r>
            <a:r>
              <a:rPr lang="en-US" dirty="0" err="1"/>
              <a:t>gonna</a:t>
            </a:r>
            <a:r>
              <a:rPr lang="en-US" dirty="0"/>
              <a:t> be different. Therefore it's hard to write one program which fits all patterns. So it first analyzes the pattern on CPU and CPU will generate efficient code running on CPU/GPU. This is more flexible and more efficient comparing to write only one program and use that to fit all patterns.</a:t>
            </a:r>
          </a:p>
          <a:p>
            <a:r>
              <a:rPr lang="en-US" dirty="0"/>
              <a:t>[CLICK]</a:t>
            </a:r>
          </a:p>
          <a:p>
            <a:r>
              <a:rPr lang="en-US" dirty="0"/>
              <a:t>Same as before, a warp will compute a set operation.</a:t>
            </a:r>
          </a:p>
          <a:p>
            <a:r>
              <a:rPr lang="en-US" dirty="0"/>
              <a:t>[CLICK]</a:t>
            </a:r>
          </a:p>
          <a:p>
            <a:r>
              <a:rPr lang="en-US" dirty="0"/>
              <a:t>it's 148x faster than Peregrine, and 3x faster than </a:t>
            </a:r>
            <a:r>
              <a:rPr lang="en-US" dirty="0" err="1"/>
              <a:t>GraphPi</a:t>
            </a:r>
            <a:r>
              <a:rPr lang="en-US" dirty="0"/>
              <a:t>.</a:t>
            </a:r>
          </a:p>
          <a:p>
            <a:r>
              <a:rPr lang="en-US" dirty="0"/>
              <a:t>[CLICK]</a:t>
            </a:r>
          </a:p>
          <a:p>
            <a:r>
              <a:rPr lang="en-US" dirty="0"/>
              <a:t>it's also 10-2000x faster than other GPU baselines, including </a:t>
            </a:r>
            <a:r>
              <a:rPr lang="en-US" dirty="0" err="1"/>
              <a:t>CuTS</a:t>
            </a:r>
            <a:r>
              <a:rPr lang="en-US" dirty="0"/>
              <a:t>.</a:t>
            </a:r>
          </a:p>
        </p:txBody>
      </p:sp>
      <p:sp>
        <p:nvSpPr>
          <p:cNvPr id="4" name="Slide Number Placeholder 3"/>
          <p:cNvSpPr>
            <a:spLocks noGrp="1"/>
          </p:cNvSpPr>
          <p:nvPr>
            <p:ph type="sldNum" sz="quarter" idx="5"/>
          </p:nvPr>
        </p:nvSpPr>
        <p:spPr/>
        <p:txBody>
          <a:bodyPr/>
          <a:lstStyle/>
          <a:p>
            <a:fld id="{720559FF-FD31-7447-9ED7-C4B8921E304F}" type="slidenum">
              <a:rPr lang="en-US" smtClean="0"/>
              <a:t>129</a:t>
            </a:fld>
            <a:endParaRPr lang="en-US"/>
          </a:p>
        </p:txBody>
      </p:sp>
    </p:spTree>
    <p:extLst>
      <p:ext uri="{BB962C8B-B14F-4D97-AF65-F5344CB8AC3E}">
        <p14:creationId xmlns:p14="http://schemas.microsoft.com/office/powerpoint/2010/main" val="12289104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talk about a series of works in unlabeled subgraph matching, where we don't assume any label constraint. Or in other words, we assume every vertex has the same label. But in some real-world graphs, or real scenario, each vertex/edge is associated with a label to represent their category or information. Therefore, in such scenario, we need to take the label into consideration. EGSM is a recent work targeting the label subgraph matching scenario.</a:t>
            </a:r>
          </a:p>
          <a:p>
            <a:r>
              <a:rPr lang="en-US" dirty="0"/>
              <a:t>[CLICK]</a:t>
            </a:r>
          </a:p>
          <a:p>
            <a:r>
              <a:rPr lang="en-US" dirty="0"/>
              <a:t>The key difference to unlabeled subgraph matching is that the labels of 2 nodes will bring stronger filtering/pruning power where we can use such constraint to prune a lot of unqualified edges. </a:t>
            </a:r>
          </a:p>
          <a:p>
            <a:r>
              <a:rPr lang="en-US" dirty="0"/>
              <a:t>[CLICK]</a:t>
            </a:r>
          </a:p>
          <a:p>
            <a:r>
              <a:rPr lang="en-US" dirty="0"/>
              <a:t>So this paper adopts an edge-centric filtering where we use the labels and degree of 2 nodes to filter those unqualified edge candidates.</a:t>
            </a:r>
          </a:p>
          <a:p>
            <a:r>
              <a:rPr lang="en-US" dirty="0"/>
              <a:t>[CLICK]</a:t>
            </a:r>
          </a:p>
          <a:p>
            <a:r>
              <a:rPr lang="en-US" dirty="0"/>
              <a:t>In order to support fast lookup on edge candidates, it proposes to build an auxiliary index so that we can know which edge is qualified to be matched for the next round.</a:t>
            </a:r>
          </a:p>
          <a:p>
            <a:r>
              <a:rPr lang="en-US" dirty="0"/>
              <a:t>[CLICK]</a:t>
            </a:r>
          </a:p>
          <a:p>
            <a:r>
              <a:rPr lang="en-US" dirty="0"/>
              <a:t>But building an index is not easy, especially on GPUs. The next question is what index is GPU-friendly and satisfies our requirements?</a:t>
            </a:r>
          </a:p>
        </p:txBody>
      </p:sp>
      <p:sp>
        <p:nvSpPr>
          <p:cNvPr id="4" name="Slide Number Placeholder 3"/>
          <p:cNvSpPr>
            <a:spLocks noGrp="1"/>
          </p:cNvSpPr>
          <p:nvPr>
            <p:ph type="sldNum" sz="quarter" idx="5"/>
          </p:nvPr>
        </p:nvSpPr>
        <p:spPr/>
        <p:txBody>
          <a:bodyPr/>
          <a:lstStyle/>
          <a:p>
            <a:fld id="{720559FF-FD31-7447-9ED7-C4B8921E304F}" type="slidenum">
              <a:rPr lang="en-US" smtClean="0"/>
              <a:t>130</a:t>
            </a:fld>
            <a:endParaRPr lang="en-US"/>
          </a:p>
        </p:txBody>
      </p:sp>
    </p:spTree>
    <p:extLst>
      <p:ext uri="{BB962C8B-B14F-4D97-AF65-F5344CB8AC3E}">
        <p14:creationId xmlns:p14="http://schemas.microsoft.com/office/powerpoint/2010/main" val="17855710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proposes to build a Cuckoo-</a:t>
            </a:r>
            <a:r>
              <a:rPr lang="en-US" dirty="0" err="1"/>
              <a:t>trie</a:t>
            </a:r>
            <a:r>
              <a:rPr lang="en-US" dirty="0"/>
              <a:t> index or CT-index. How to build such index is skipped, you can refer their paper for more details. I will discuss how to read from this index. </a:t>
            </a:r>
          </a:p>
          <a:p>
            <a:r>
              <a:rPr lang="en-US" dirty="0"/>
              <a:t>If you look at the bucket on the left, it contains 3 arrays. Cuc is the array to read source vertex. For example, ...</a:t>
            </a:r>
          </a:p>
          <a:p>
            <a:endParaRPr lang="en-US" dirty="0"/>
          </a:p>
          <a:p>
            <a:r>
              <a:rPr lang="en-US" dirty="0"/>
              <a:t>Off array is used to read the starting location and length in the third array. For example,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Nbr</a:t>
            </a:r>
            <a:r>
              <a:rPr lang="en-US" dirty="0"/>
              <a:t> array is used to read destination vertex. For example, ...</a:t>
            </a:r>
          </a:p>
          <a:p>
            <a:endParaRPr lang="en-US" dirty="0"/>
          </a:p>
          <a:p>
            <a:r>
              <a:rPr lang="en-US" dirty="0"/>
              <a:t>We can have multiple of these buckets depending on the number of candidate edges. </a:t>
            </a:r>
          </a:p>
        </p:txBody>
      </p:sp>
      <p:sp>
        <p:nvSpPr>
          <p:cNvPr id="4" name="Slide Number Placeholder 3"/>
          <p:cNvSpPr>
            <a:spLocks noGrp="1"/>
          </p:cNvSpPr>
          <p:nvPr>
            <p:ph type="sldNum" sz="quarter" idx="5"/>
          </p:nvPr>
        </p:nvSpPr>
        <p:spPr/>
        <p:txBody>
          <a:bodyPr/>
          <a:lstStyle/>
          <a:p>
            <a:fld id="{720559FF-FD31-7447-9ED7-C4B8921E304F}" type="slidenum">
              <a:rPr lang="en-US" smtClean="0"/>
              <a:t>131</a:t>
            </a:fld>
            <a:endParaRPr lang="en-US"/>
          </a:p>
        </p:txBody>
      </p:sp>
    </p:spTree>
    <p:extLst>
      <p:ext uri="{BB962C8B-B14F-4D97-AF65-F5344CB8AC3E}">
        <p14:creationId xmlns:p14="http://schemas.microsoft.com/office/powerpoint/2010/main" val="24366746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how to read from such index. We expect very fast lookups from this index. </a:t>
            </a:r>
          </a:p>
          <a:p>
            <a:endParaRPr lang="en-US" dirty="0"/>
          </a:p>
          <a:p>
            <a:r>
              <a:rPr lang="en-US" dirty="0"/>
              <a:t>At the beginning, we have 2 hash functions used to hash a vertex into some bucket numbers/IDs. </a:t>
            </a:r>
          </a:p>
          <a:p>
            <a:r>
              <a:rPr lang="en-US" dirty="0"/>
              <a:t>[CLICK]</a:t>
            </a:r>
          </a:p>
          <a:p>
            <a:r>
              <a:rPr lang="en-US" dirty="0"/>
              <a:t>Suppose we have a vertex v, we first put v into the first hash function </a:t>
            </a:r>
          </a:p>
          <a:p>
            <a:r>
              <a:rPr lang="en-US" dirty="0"/>
              <a:t>[CLICK]</a:t>
            </a:r>
          </a:p>
          <a:p>
            <a:r>
              <a:rPr lang="en-US" dirty="0"/>
              <a:t>and it will map v into some bucket ID, let's assume it's the first bucket.</a:t>
            </a:r>
          </a:p>
          <a:p>
            <a:r>
              <a:rPr lang="en-US" dirty="0"/>
              <a:t>[CLICK]</a:t>
            </a:r>
          </a:p>
          <a:p>
            <a:r>
              <a:rPr lang="en-US" dirty="0"/>
              <a:t>If we can find v in the first bucket, the it's done. It can read those candidate edges by the offsets array and </a:t>
            </a:r>
            <a:r>
              <a:rPr lang="en-US" dirty="0" err="1"/>
              <a:t>nbr</a:t>
            </a:r>
            <a:r>
              <a:rPr lang="en-US" dirty="0"/>
              <a:t> array.</a:t>
            </a:r>
          </a:p>
        </p:txBody>
      </p:sp>
      <p:sp>
        <p:nvSpPr>
          <p:cNvPr id="4" name="Slide Number Placeholder 3"/>
          <p:cNvSpPr>
            <a:spLocks noGrp="1"/>
          </p:cNvSpPr>
          <p:nvPr>
            <p:ph type="sldNum" sz="quarter" idx="5"/>
          </p:nvPr>
        </p:nvSpPr>
        <p:spPr/>
        <p:txBody>
          <a:bodyPr/>
          <a:lstStyle/>
          <a:p>
            <a:fld id="{720559FF-FD31-7447-9ED7-C4B8921E304F}" type="slidenum">
              <a:rPr lang="en-US" smtClean="0"/>
              <a:t>132</a:t>
            </a:fld>
            <a:endParaRPr lang="en-US"/>
          </a:p>
        </p:txBody>
      </p:sp>
    </p:spTree>
    <p:extLst>
      <p:ext uri="{BB962C8B-B14F-4D97-AF65-F5344CB8AC3E}">
        <p14:creationId xmlns:p14="http://schemas.microsoft.com/office/powerpoint/2010/main" val="264673623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v is not found in the first bucket,</a:t>
            </a:r>
          </a:p>
          <a:p>
            <a:r>
              <a:rPr lang="en-US" dirty="0"/>
              <a:t>[CLICK]</a:t>
            </a:r>
          </a:p>
          <a:p>
            <a:r>
              <a:rPr lang="en-US" dirty="0"/>
              <a:t>we then put v into the second hash function, </a:t>
            </a:r>
          </a:p>
          <a:p>
            <a:r>
              <a:rPr lang="en-US" dirty="0"/>
              <a:t>[CLICK]</a:t>
            </a:r>
          </a:p>
          <a:p>
            <a:r>
              <a:rPr lang="en-US" dirty="0"/>
              <a:t>and it will map v to some other bucket ID, and by definition of cuckoo hashing, v must be in that bucket. And it can read those candidate edges by the offsets array and </a:t>
            </a:r>
            <a:r>
              <a:rPr lang="en-US" dirty="0" err="1"/>
              <a:t>nbr</a:t>
            </a:r>
            <a:r>
              <a:rPr lang="en-US" dirty="0"/>
              <a:t> array.</a:t>
            </a:r>
          </a:p>
        </p:txBody>
      </p:sp>
      <p:sp>
        <p:nvSpPr>
          <p:cNvPr id="4" name="Slide Number Placeholder 3"/>
          <p:cNvSpPr>
            <a:spLocks noGrp="1"/>
          </p:cNvSpPr>
          <p:nvPr>
            <p:ph type="sldNum" sz="quarter" idx="5"/>
          </p:nvPr>
        </p:nvSpPr>
        <p:spPr/>
        <p:txBody>
          <a:bodyPr/>
          <a:lstStyle/>
          <a:p>
            <a:fld id="{720559FF-FD31-7447-9ED7-C4B8921E304F}" type="slidenum">
              <a:rPr lang="en-US" smtClean="0"/>
              <a:t>133</a:t>
            </a:fld>
            <a:endParaRPr lang="en-US"/>
          </a:p>
        </p:txBody>
      </p:sp>
    </p:spTree>
    <p:extLst>
      <p:ext uri="{BB962C8B-B14F-4D97-AF65-F5344CB8AC3E}">
        <p14:creationId xmlns:p14="http://schemas.microsoft.com/office/powerpoint/2010/main" val="11525070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effective is the cuckoo-</a:t>
            </a:r>
            <a:r>
              <a:rPr lang="en-US" dirty="0" err="1"/>
              <a:t>trie</a:t>
            </a:r>
            <a:r>
              <a:rPr lang="en-US" dirty="0"/>
              <a:t> index?</a:t>
            </a:r>
          </a:p>
        </p:txBody>
      </p:sp>
      <p:sp>
        <p:nvSpPr>
          <p:cNvPr id="4" name="Slide Number Placeholder 3"/>
          <p:cNvSpPr>
            <a:spLocks noGrp="1"/>
          </p:cNvSpPr>
          <p:nvPr>
            <p:ph type="sldNum" sz="quarter" idx="5"/>
          </p:nvPr>
        </p:nvSpPr>
        <p:spPr/>
        <p:txBody>
          <a:bodyPr/>
          <a:lstStyle/>
          <a:p>
            <a:fld id="{720559FF-FD31-7447-9ED7-C4B8921E304F}" type="slidenum">
              <a:rPr lang="en-US" smtClean="0"/>
              <a:t>134</a:t>
            </a:fld>
            <a:endParaRPr lang="en-US"/>
          </a:p>
        </p:txBody>
      </p:sp>
    </p:spTree>
    <p:extLst>
      <p:ext uri="{BB962C8B-B14F-4D97-AF65-F5344CB8AC3E}">
        <p14:creationId xmlns:p14="http://schemas.microsoft.com/office/powerpoint/2010/main" val="1103161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04D13-D369-36BA-6A4B-A25D59E90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05F27-FC1B-9F2E-9562-0D3CBC778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A8DF8-91F5-F16F-4C37-336405FC3D2C}"/>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Then, b from P to R</a:t>
            </a:r>
          </a:p>
        </p:txBody>
      </p:sp>
      <p:sp>
        <p:nvSpPr>
          <p:cNvPr id="4" name="Slide Number Placeholder 3">
            <a:extLst>
              <a:ext uri="{FF2B5EF4-FFF2-40B4-BE49-F238E27FC236}">
                <a16:creationId xmlns:a16="http://schemas.microsoft.com/office/drawing/2014/main" id="{8BE2089F-67BD-9F22-34B2-FB592E1A0383}"/>
              </a:ext>
            </a:extLst>
          </p:cNvPr>
          <p:cNvSpPr>
            <a:spLocks noGrp="1"/>
          </p:cNvSpPr>
          <p:nvPr>
            <p:ph type="sldNum" sz="quarter" idx="10"/>
          </p:nvPr>
        </p:nvSpPr>
        <p:spPr/>
        <p:txBody>
          <a:bodyPr/>
          <a:lstStyle/>
          <a:p>
            <a:fld id="{E4BD9A76-C457-694D-9067-3B862B4C239D}" type="slidenum">
              <a:rPr lang="en-US" smtClean="0"/>
              <a:pPr/>
              <a:t>13</a:t>
            </a:fld>
            <a:endParaRPr lang="en-US"/>
          </a:p>
        </p:txBody>
      </p:sp>
    </p:spTree>
    <p:extLst>
      <p:ext uri="{BB962C8B-B14F-4D97-AF65-F5344CB8AC3E}">
        <p14:creationId xmlns:p14="http://schemas.microsoft.com/office/powerpoint/2010/main" val="7408635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This concludes the first part of the tutorial.</a:t>
            </a:r>
          </a:p>
          <a:p>
            <a:r>
              <a:rPr lang="en-US" baseline="0" dirty="0"/>
              <a:t>Thanks for your attention, and do you have any questions?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135</a:t>
            </a:fld>
            <a:endParaRPr lang="en-US"/>
          </a:p>
        </p:txBody>
      </p:sp>
    </p:spTree>
    <p:extLst>
      <p:ext uri="{BB962C8B-B14F-4D97-AF65-F5344CB8AC3E}">
        <p14:creationId xmlns:p14="http://schemas.microsoft.com/office/powerpoint/2010/main" val="346545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3A5A5-F819-28DB-AE43-6379AD0CE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56461-4AB9-4733-C508-45038B442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DA3AD-A0D4-C3F1-7D42-57149FF91494}"/>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c from P to R</a:t>
            </a:r>
          </a:p>
        </p:txBody>
      </p:sp>
      <p:sp>
        <p:nvSpPr>
          <p:cNvPr id="4" name="Slide Number Placeholder 3">
            <a:extLst>
              <a:ext uri="{FF2B5EF4-FFF2-40B4-BE49-F238E27FC236}">
                <a16:creationId xmlns:a16="http://schemas.microsoft.com/office/drawing/2014/main" id="{762D8001-6992-8CD0-8B67-18F097342DC6}"/>
              </a:ext>
            </a:extLst>
          </p:cNvPr>
          <p:cNvSpPr>
            <a:spLocks noGrp="1"/>
          </p:cNvSpPr>
          <p:nvPr>
            <p:ph type="sldNum" sz="quarter" idx="10"/>
          </p:nvPr>
        </p:nvSpPr>
        <p:spPr/>
        <p:txBody>
          <a:bodyPr/>
          <a:lstStyle/>
          <a:p>
            <a:fld id="{E4BD9A76-C457-694D-9067-3B862B4C239D}" type="slidenum">
              <a:rPr lang="en-US" smtClean="0"/>
              <a:pPr/>
              <a:t>14</a:t>
            </a:fld>
            <a:endParaRPr lang="en-US"/>
          </a:p>
        </p:txBody>
      </p:sp>
    </p:spTree>
    <p:extLst>
      <p:ext uri="{BB962C8B-B14F-4D97-AF65-F5344CB8AC3E}">
        <p14:creationId xmlns:p14="http://schemas.microsoft.com/office/powerpoint/2010/main" val="2534795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4255-D2BC-2842-E213-84DE0B5CA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FED01-9384-0283-B26B-97B79113C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8C5822-29F8-3AE6-E033-5BB4356669FE}"/>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then, d is added from P to R</a:t>
            </a:r>
          </a:p>
        </p:txBody>
      </p:sp>
      <p:sp>
        <p:nvSpPr>
          <p:cNvPr id="4" name="Slide Number Placeholder 3">
            <a:extLst>
              <a:ext uri="{FF2B5EF4-FFF2-40B4-BE49-F238E27FC236}">
                <a16:creationId xmlns:a16="http://schemas.microsoft.com/office/drawing/2014/main" id="{2BE58B11-66C0-7C00-05C8-8ECFF294EA93}"/>
              </a:ext>
            </a:extLst>
          </p:cNvPr>
          <p:cNvSpPr>
            <a:spLocks noGrp="1"/>
          </p:cNvSpPr>
          <p:nvPr>
            <p:ph type="sldNum" sz="quarter" idx="10"/>
          </p:nvPr>
        </p:nvSpPr>
        <p:spPr/>
        <p:txBody>
          <a:bodyPr/>
          <a:lstStyle/>
          <a:p>
            <a:fld id="{E4BD9A76-C457-694D-9067-3B862B4C239D}" type="slidenum">
              <a:rPr lang="en-US" smtClean="0"/>
              <a:pPr/>
              <a:t>15</a:t>
            </a:fld>
            <a:endParaRPr lang="en-US"/>
          </a:p>
        </p:txBody>
      </p:sp>
    </p:spTree>
    <p:extLst>
      <p:ext uri="{BB962C8B-B14F-4D97-AF65-F5344CB8AC3E}">
        <p14:creationId xmlns:p14="http://schemas.microsoft.com/office/powerpoint/2010/main" val="2055717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732DF-D10E-530A-BE68-D7FBD7AF7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4B447-3F02-A4A2-F269-4821D408C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46329B-B2ED-2075-A6C3-8B52DCC31A09}"/>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at this time, since both P and X are empty, R is determined as a maximal clique and emitted.</a:t>
            </a:r>
          </a:p>
        </p:txBody>
      </p:sp>
      <p:sp>
        <p:nvSpPr>
          <p:cNvPr id="4" name="Slide Number Placeholder 3">
            <a:extLst>
              <a:ext uri="{FF2B5EF4-FFF2-40B4-BE49-F238E27FC236}">
                <a16:creationId xmlns:a16="http://schemas.microsoft.com/office/drawing/2014/main" id="{25F37AEF-8E5F-7816-897E-59C489EEE4C9}"/>
              </a:ext>
            </a:extLst>
          </p:cNvPr>
          <p:cNvSpPr>
            <a:spLocks noGrp="1"/>
          </p:cNvSpPr>
          <p:nvPr>
            <p:ph type="sldNum" sz="quarter" idx="10"/>
          </p:nvPr>
        </p:nvSpPr>
        <p:spPr/>
        <p:txBody>
          <a:bodyPr/>
          <a:lstStyle/>
          <a:p>
            <a:fld id="{E4BD9A76-C457-694D-9067-3B862B4C239D}" type="slidenum">
              <a:rPr lang="en-US" smtClean="0"/>
              <a:pPr/>
              <a:t>16</a:t>
            </a:fld>
            <a:endParaRPr lang="en-US"/>
          </a:p>
        </p:txBody>
      </p:sp>
    </p:spTree>
    <p:extLst>
      <p:ext uri="{BB962C8B-B14F-4D97-AF65-F5344CB8AC3E}">
        <p14:creationId xmlns:p14="http://schemas.microsoft.com/office/powerpoint/2010/main" val="2525057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AFCE2-4B05-4524-C271-97E42102A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E5AC7-B698-4819-9F9B-047AFDA34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EFF3C-133D-7A2A-7CDD-826AB8E9414E}"/>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It then backtracks to move d to the exclusion set X, which is used to avoid emitting non-maximal results.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Since there is no candidate in P to extend R, it then backtracks to node R equaling ab, where c is added to the exclusion set X</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[next page]</a:t>
            </a:r>
          </a:p>
        </p:txBody>
      </p:sp>
      <p:sp>
        <p:nvSpPr>
          <p:cNvPr id="4" name="Slide Number Placeholder 3">
            <a:extLst>
              <a:ext uri="{FF2B5EF4-FFF2-40B4-BE49-F238E27FC236}">
                <a16:creationId xmlns:a16="http://schemas.microsoft.com/office/drawing/2014/main" id="{88986645-0A91-30D5-ED9A-2D2FE3E11825}"/>
              </a:ext>
            </a:extLst>
          </p:cNvPr>
          <p:cNvSpPr>
            <a:spLocks noGrp="1"/>
          </p:cNvSpPr>
          <p:nvPr>
            <p:ph type="sldNum" sz="quarter" idx="10"/>
          </p:nvPr>
        </p:nvSpPr>
        <p:spPr/>
        <p:txBody>
          <a:bodyPr/>
          <a:lstStyle/>
          <a:p>
            <a:fld id="{E4BD9A76-C457-694D-9067-3B862B4C239D}" type="slidenum">
              <a:rPr lang="en-US" smtClean="0"/>
              <a:pPr/>
              <a:t>17</a:t>
            </a:fld>
            <a:endParaRPr lang="en-US"/>
          </a:p>
        </p:txBody>
      </p:sp>
    </p:spTree>
    <p:extLst>
      <p:ext uri="{BB962C8B-B14F-4D97-AF65-F5344CB8AC3E}">
        <p14:creationId xmlns:p14="http://schemas.microsoft.com/office/powerpoint/2010/main" val="458700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A0DD4-EFCC-3681-5B46-F6D4A4F70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45D4F3-24CA-7A04-6BA3-E84968149A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E73011-70FF-E09A-6859-11CAF0698F1A}"/>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adds the next candidate d to R</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[next page]</a:t>
            </a:r>
          </a:p>
        </p:txBody>
      </p:sp>
      <p:sp>
        <p:nvSpPr>
          <p:cNvPr id="4" name="Slide Number Placeholder 3">
            <a:extLst>
              <a:ext uri="{FF2B5EF4-FFF2-40B4-BE49-F238E27FC236}">
                <a16:creationId xmlns:a16="http://schemas.microsoft.com/office/drawing/2014/main" id="{AC73A55D-9889-A94B-2D51-767D853B671F}"/>
              </a:ext>
            </a:extLst>
          </p:cNvPr>
          <p:cNvSpPr>
            <a:spLocks noGrp="1"/>
          </p:cNvSpPr>
          <p:nvPr>
            <p:ph type="sldNum" sz="quarter" idx="10"/>
          </p:nvPr>
        </p:nvSpPr>
        <p:spPr/>
        <p:txBody>
          <a:bodyPr/>
          <a:lstStyle/>
          <a:p>
            <a:fld id="{E4BD9A76-C457-694D-9067-3B862B4C239D}" type="slidenum">
              <a:rPr lang="en-US" smtClean="0"/>
              <a:pPr/>
              <a:t>18</a:t>
            </a:fld>
            <a:endParaRPr lang="en-US"/>
          </a:p>
        </p:txBody>
      </p:sp>
    </p:spTree>
    <p:extLst>
      <p:ext uri="{BB962C8B-B14F-4D97-AF65-F5344CB8AC3E}">
        <p14:creationId xmlns:p14="http://schemas.microsoft.com/office/powerpoint/2010/main" val="3231041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7289A-61C3-8D39-4E79-8991713DC6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E2C34-3CF9-1149-108E-26BFEA5EE1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0C5E93-3223-EA9F-B7AA-89B4A28DBA99}"/>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[next page]</a:t>
            </a:r>
          </a:p>
        </p:txBody>
      </p:sp>
      <p:sp>
        <p:nvSpPr>
          <p:cNvPr id="4" name="Slide Number Placeholder 3">
            <a:extLst>
              <a:ext uri="{FF2B5EF4-FFF2-40B4-BE49-F238E27FC236}">
                <a16:creationId xmlns:a16="http://schemas.microsoft.com/office/drawing/2014/main" id="{325E534C-7784-E0EA-1538-14C2391E9AA8}"/>
              </a:ext>
            </a:extLst>
          </p:cNvPr>
          <p:cNvSpPr>
            <a:spLocks noGrp="1"/>
          </p:cNvSpPr>
          <p:nvPr>
            <p:ph type="sldNum" sz="quarter" idx="10"/>
          </p:nvPr>
        </p:nvSpPr>
        <p:spPr/>
        <p:txBody>
          <a:bodyPr/>
          <a:lstStyle/>
          <a:p>
            <a:fld id="{E4BD9A76-C457-694D-9067-3B862B4C239D}" type="slidenum">
              <a:rPr lang="en-US" smtClean="0"/>
              <a:pPr/>
              <a:t>19</a:t>
            </a:fld>
            <a:endParaRPr lang="en-US"/>
          </a:p>
        </p:txBody>
      </p:sp>
    </p:spTree>
    <p:extLst>
      <p:ext uri="{BB962C8B-B14F-4D97-AF65-F5344CB8AC3E}">
        <p14:creationId xmlns:p14="http://schemas.microsoft.com/office/powerpoint/2010/main" val="214660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real graph analytics pipeline often involves a combination of three types of graph operations, often including vertex analytics, structure analytics, and graph machine learning.</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If you look at this figure, where you're given an input graph. You can first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tutorial focuses on the system design perspective of these graph operations. In other words, we will look at the problem mostly from efficiency perspective. I know in most AI problem, people cares about accuracy, such as precision/recall/F1-score these metrics. But in this tutorial, we will care more about the efficiency, or in other words, do we have faster methods to solve the same problem?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 the most works we mention and discussed will be from DB and HPC conferences.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2</a:t>
            </a:fld>
            <a:endParaRPr lang="en-US"/>
          </a:p>
        </p:txBody>
      </p:sp>
    </p:spTree>
    <p:extLst>
      <p:ext uri="{BB962C8B-B14F-4D97-AF65-F5344CB8AC3E}">
        <p14:creationId xmlns:p14="http://schemas.microsoft.com/office/powerpoint/2010/main" val="370793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03618-138D-7060-E080-58FF2EEF1A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99BF2-5ADC-5349-9458-7F773DD584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7B9DF7-E71C-8106-FF7B-A0FB0423EA21}"/>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Since c is in X, </a:t>
            </a:r>
            <a:r>
              <a:rPr lang="en-US" baseline="0" dirty="0" err="1"/>
              <a:t>abd</a:t>
            </a:r>
            <a:r>
              <a:rPr lang="en-US" baseline="0" dirty="0"/>
              <a:t> is not emitted as a maximal clique</a:t>
            </a:r>
          </a:p>
        </p:txBody>
      </p:sp>
      <p:sp>
        <p:nvSpPr>
          <p:cNvPr id="4" name="Slide Number Placeholder 3">
            <a:extLst>
              <a:ext uri="{FF2B5EF4-FFF2-40B4-BE49-F238E27FC236}">
                <a16:creationId xmlns:a16="http://schemas.microsoft.com/office/drawing/2014/main" id="{84EFE98D-7AA3-0065-147A-37197FE04442}"/>
              </a:ext>
            </a:extLst>
          </p:cNvPr>
          <p:cNvSpPr>
            <a:spLocks noGrp="1"/>
          </p:cNvSpPr>
          <p:nvPr>
            <p:ph type="sldNum" sz="quarter" idx="10"/>
          </p:nvPr>
        </p:nvSpPr>
        <p:spPr/>
        <p:txBody>
          <a:bodyPr/>
          <a:lstStyle/>
          <a:p>
            <a:fld id="{E4BD9A76-C457-694D-9067-3B862B4C239D}" type="slidenum">
              <a:rPr lang="en-US" smtClean="0"/>
              <a:pPr/>
              <a:t>20</a:t>
            </a:fld>
            <a:endParaRPr lang="en-US"/>
          </a:p>
        </p:txBody>
      </p:sp>
    </p:spTree>
    <p:extLst>
      <p:ext uri="{BB962C8B-B14F-4D97-AF65-F5344CB8AC3E}">
        <p14:creationId xmlns:p14="http://schemas.microsoft.com/office/powerpoint/2010/main" val="3472613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4AC4F-4DE0-3A85-DA3E-E5679E4DBB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45E50-4F5F-5865-72B2-E91B49C14B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2F04A-E284-27F0-D241-414E82B83F4B}"/>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recursive process goes on until the entire set-enumeration tree is traversed.</a:t>
            </a:r>
          </a:p>
        </p:txBody>
      </p:sp>
      <p:sp>
        <p:nvSpPr>
          <p:cNvPr id="4" name="Slide Number Placeholder 3">
            <a:extLst>
              <a:ext uri="{FF2B5EF4-FFF2-40B4-BE49-F238E27FC236}">
                <a16:creationId xmlns:a16="http://schemas.microsoft.com/office/drawing/2014/main" id="{D0807F33-7EE1-F9BE-1903-8BFFB88FCABF}"/>
              </a:ext>
            </a:extLst>
          </p:cNvPr>
          <p:cNvSpPr>
            <a:spLocks noGrp="1"/>
          </p:cNvSpPr>
          <p:nvPr>
            <p:ph type="sldNum" sz="quarter" idx="10"/>
          </p:nvPr>
        </p:nvSpPr>
        <p:spPr/>
        <p:txBody>
          <a:bodyPr/>
          <a:lstStyle/>
          <a:p>
            <a:fld id="{E4BD9A76-C457-694D-9067-3B862B4C239D}" type="slidenum">
              <a:rPr lang="en-US" smtClean="0"/>
              <a:pPr/>
              <a:t>21</a:t>
            </a:fld>
            <a:endParaRPr lang="en-US"/>
          </a:p>
        </p:txBody>
      </p:sp>
    </p:spTree>
    <p:extLst>
      <p:ext uri="{BB962C8B-B14F-4D97-AF65-F5344CB8AC3E}">
        <p14:creationId xmlns:p14="http://schemas.microsoft.com/office/powerpoint/2010/main" val="1353784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8F08E-1E8D-1497-BBDE-519C51286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2E55A-3991-EB33-861B-7E1DF531B5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B7CA47-3489-E0F9-79AC-7A02D7214AE2}"/>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As a second example, we consider Ullmann’s algorithm for subgraph matching, which finds all subgraphs in a data graph that match a given query graph.</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algorithm recursively extends the current set of "vertex matches" with one more query vertex to match, and this search process can be organized as a state-space tree.</a:t>
            </a:r>
          </a:p>
        </p:txBody>
      </p:sp>
      <p:sp>
        <p:nvSpPr>
          <p:cNvPr id="4" name="Slide Number Placeholder 3">
            <a:extLst>
              <a:ext uri="{FF2B5EF4-FFF2-40B4-BE49-F238E27FC236}">
                <a16:creationId xmlns:a16="http://schemas.microsoft.com/office/drawing/2014/main" id="{20439B65-D248-DFCC-ACCA-3221FD99C7BC}"/>
              </a:ext>
            </a:extLst>
          </p:cNvPr>
          <p:cNvSpPr>
            <a:spLocks noGrp="1"/>
          </p:cNvSpPr>
          <p:nvPr>
            <p:ph type="sldNum" sz="quarter" idx="10"/>
          </p:nvPr>
        </p:nvSpPr>
        <p:spPr/>
        <p:txBody>
          <a:bodyPr/>
          <a:lstStyle/>
          <a:p>
            <a:fld id="{E4BD9A76-C457-694D-9067-3B862B4C239D}" type="slidenum">
              <a:rPr lang="en-US" smtClean="0"/>
              <a:pPr/>
              <a:t>22</a:t>
            </a:fld>
            <a:endParaRPr lang="en-US"/>
          </a:p>
        </p:txBody>
      </p:sp>
    </p:spTree>
    <p:extLst>
      <p:ext uri="{BB962C8B-B14F-4D97-AF65-F5344CB8AC3E}">
        <p14:creationId xmlns:p14="http://schemas.microsoft.com/office/powerpoint/2010/main" val="3015250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35782-1ED4-8181-AE28-8A9D2F5E3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B85DA-FDCC-7145-596E-8336480B41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94358-6340-00BB-E2AC-372DCFF4EBC0}"/>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First, query vertex u1 is matched to data vertex v1</a:t>
            </a:r>
          </a:p>
        </p:txBody>
      </p:sp>
      <p:sp>
        <p:nvSpPr>
          <p:cNvPr id="4" name="Slide Number Placeholder 3">
            <a:extLst>
              <a:ext uri="{FF2B5EF4-FFF2-40B4-BE49-F238E27FC236}">
                <a16:creationId xmlns:a16="http://schemas.microsoft.com/office/drawing/2014/main" id="{DFD87E8D-4F7D-FB13-49FF-9B78D43AFF69}"/>
              </a:ext>
            </a:extLst>
          </p:cNvPr>
          <p:cNvSpPr>
            <a:spLocks noGrp="1"/>
          </p:cNvSpPr>
          <p:nvPr>
            <p:ph type="sldNum" sz="quarter" idx="10"/>
          </p:nvPr>
        </p:nvSpPr>
        <p:spPr/>
        <p:txBody>
          <a:bodyPr/>
          <a:lstStyle/>
          <a:p>
            <a:fld id="{E4BD9A76-C457-694D-9067-3B862B4C239D}" type="slidenum">
              <a:rPr lang="en-US" smtClean="0"/>
              <a:pPr/>
              <a:t>23</a:t>
            </a:fld>
            <a:endParaRPr lang="en-US"/>
          </a:p>
        </p:txBody>
      </p:sp>
    </p:spTree>
    <p:extLst>
      <p:ext uri="{BB962C8B-B14F-4D97-AF65-F5344CB8AC3E}">
        <p14:creationId xmlns:p14="http://schemas.microsoft.com/office/powerpoint/2010/main" val="2720149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B32DA-775D-B83F-C65E-1D69CF5A3F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623050-5A07-B019-C6C2-23877CFF6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71DD6-2C88-20EC-48C3-E81B99690420}"/>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Then, query vertex u2 is matched to data vertex v2 </a:t>
            </a:r>
          </a:p>
        </p:txBody>
      </p:sp>
      <p:sp>
        <p:nvSpPr>
          <p:cNvPr id="4" name="Slide Number Placeholder 3">
            <a:extLst>
              <a:ext uri="{FF2B5EF4-FFF2-40B4-BE49-F238E27FC236}">
                <a16:creationId xmlns:a16="http://schemas.microsoft.com/office/drawing/2014/main" id="{90943031-8A73-8CD2-8E12-F77E614CF4A9}"/>
              </a:ext>
            </a:extLst>
          </p:cNvPr>
          <p:cNvSpPr>
            <a:spLocks noGrp="1"/>
          </p:cNvSpPr>
          <p:nvPr>
            <p:ph type="sldNum" sz="quarter" idx="10"/>
          </p:nvPr>
        </p:nvSpPr>
        <p:spPr/>
        <p:txBody>
          <a:bodyPr/>
          <a:lstStyle/>
          <a:p>
            <a:fld id="{E4BD9A76-C457-694D-9067-3B862B4C239D}" type="slidenum">
              <a:rPr lang="en-US" smtClean="0"/>
              <a:pPr/>
              <a:t>24</a:t>
            </a:fld>
            <a:endParaRPr lang="en-US"/>
          </a:p>
        </p:txBody>
      </p:sp>
    </p:spTree>
    <p:extLst>
      <p:ext uri="{BB962C8B-B14F-4D97-AF65-F5344CB8AC3E}">
        <p14:creationId xmlns:p14="http://schemas.microsoft.com/office/powerpoint/2010/main" val="2832406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E04F3-0098-AE8D-54D8-4088D1036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3C8A31-FF8A-E856-59CD-C1137295C2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DEE490-8FDF-54E7-2A1E-8C7C2E971D6A}"/>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Then, u3 to v3</a:t>
            </a:r>
          </a:p>
        </p:txBody>
      </p:sp>
      <p:sp>
        <p:nvSpPr>
          <p:cNvPr id="4" name="Slide Number Placeholder 3">
            <a:extLst>
              <a:ext uri="{FF2B5EF4-FFF2-40B4-BE49-F238E27FC236}">
                <a16:creationId xmlns:a16="http://schemas.microsoft.com/office/drawing/2014/main" id="{F2AC2823-F861-07D7-687E-57A16A22ED21}"/>
              </a:ext>
            </a:extLst>
          </p:cNvPr>
          <p:cNvSpPr>
            <a:spLocks noGrp="1"/>
          </p:cNvSpPr>
          <p:nvPr>
            <p:ph type="sldNum" sz="quarter" idx="10"/>
          </p:nvPr>
        </p:nvSpPr>
        <p:spPr/>
        <p:txBody>
          <a:bodyPr/>
          <a:lstStyle/>
          <a:p>
            <a:fld id="{E4BD9A76-C457-694D-9067-3B862B4C239D}" type="slidenum">
              <a:rPr lang="en-US" smtClean="0"/>
              <a:pPr/>
              <a:t>25</a:t>
            </a:fld>
            <a:endParaRPr lang="en-US"/>
          </a:p>
        </p:txBody>
      </p:sp>
    </p:spTree>
    <p:extLst>
      <p:ext uri="{BB962C8B-B14F-4D97-AF65-F5344CB8AC3E}">
        <p14:creationId xmlns:p14="http://schemas.microsoft.com/office/powerpoint/2010/main" val="3460035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1905C-29FD-C3DD-3E78-03E16B182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BC5F7-3D64-CC51-64DB-C211AB1A5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224EB9-4BAF-8015-1B28-09C36B8D2D73}"/>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u4 to v4</a:t>
            </a:r>
          </a:p>
        </p:txBody>
      </p:sp>
      <p:sp>
        <p:nvSpPr>
          <p:cNvPr id="4" name="Slide Number Placeholder 3">
            <a:extLst>
              <a:ext uri="{FF2B5EF4-FFF2-40B4-BE49-F238E27FC236}">
                <a16:creationId xmlns:a16="http://schemas.microsoft.com/office/drawing/2014/main" id="{8A46ECA0-8580-C124-3859-1B0F9CF6F49B}"/>
              </a:ext>
            </a:extLst>
          </p:cNvPr>
          <p:cNvSpPr>
            <a:spLocks noGrp="1"/>
          </p:cNvSpPr>
          <p:nvPr>
            <p:ph type="sldNum" sz="quarter" idx="10"/>
          </p:nvPr>
        </p:nvSpPr>
        <p:spPr/>
        <p:txBody>
          <a:bodyPr/>
          <a:lstStyle/>
          <a:p>
            <a:fld id="{E4BD9A76-C457-694D-9067-3B862B4C239D}" type="slidenum">
              <a:rPr lang="en-US" smtClean="0"/>
              <a:pPr/>
              <a:t>26</a:t>
            </a:fld>
            <a:endParaRPr lang="en-US"/>
          </a:p>
        </p:txBody>
      </p:sp>
    </p:spTree>
    <p:extLst>
      <p:ext uri="{BB962C8B-B14F-4D97-AF65-F5344CB8AC3E}">
        <p14:creationId xmlns:p14="http://schemas.microsoft.com/office/powerpoint/2010/main" val="1577968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3EA65-FD60-9EC9-DD04-ECECD0CB1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207A92-83F5-033D-D896-72D67886F9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074BD-6AEA-BE53-A5FD-240A9C6DDB43}"/>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At this time, a match is found so it is emitted</a:t>
            </a:r>
          </a:p>
        </p:txBody>
      </p:sp>
      <p:sp>
        <p:nvSpPr>
          <p:cNvPr id="4" name="Slide Number Placeholder 3">
            <a:extLst>
              <a:ext uri="{FF2B5EF4-FFF2-40B4-BE49-F238E27FC236}">
                <a16:creationId xmlns:a16="http://schemas.microsoft.com/office/drawing/2014/main" id="{16CCF436-27E5-216C-0FB7-9EEB3973DFA1}"/>
              </a:ext>
            </a:extLst>
          </p:cNvPr>
          <p:cNvSpPr>
            <a:spLocks noGrp="1"/>
          </p:cNvSpPr>
          <p:nvPr>
            <p:ph type="sldNum" sz="quarter" idx="10"/>
          </p:nvPr>
        </p:nvSpPr>
        <p:spPr/>
        <p:txBody>
          <a:bodyPr/>
          <a:lstStyle/>
          <a:p>
            <a:fld id="{E4BD9A76-C457-694D-9067-3B862B4C239D}" type="slidenum">
              <a:rPr lang="en-US" smtClean="0"/>
              <a:pPr/>
              <a:t>27</a:t>
            </a:fld>
            <a:endParaRPr lang="en-US"/>
          </a:p>
        </p:txBody>
      </p:sp>
    </p:spTree>
    <p:extLst>
      <p:ext uri="{BB962C8B-B14F-4D97-AF65-F5344CB8AC3E}">
        <p14:creationId xmlns:p14="http://schemas.microsoft.com/office/powerpoint/2010/main" val="3155810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654B8-9817-AF6E-52E1-736AEF2E23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AB22C-0987-2832-4091-8FECD6B16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3C912-DE6B-66FF-3B5B-300062F44036}"/>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search then backtracks to match the next candidate vertex v4 to query vertex u3, but the blue query edge BC is missing, so this match fails and stops its extension.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recursive process goes on until all matches in the data graph are found.</a:t>
            </a:r>
          </a:p>
        </p:txBody>
      </p:sp>
      <p:sp>
        <p:nvSpPr>
          <p:cNvPr id="4" name="Slide Number Placeholder 3">
            <a:extLst>
              <a:ext uri="{FF2B5EF4-FFF2-40B4-BE49-F238E27FC236}">
                <a16:creationId xmlns:a16="http://schemas.microsoft.com/office/drawing/2014/main" id="{5E7EA020-453E-663B-EB4B-5F89304048A6}"/>
              </a:ext>
            </a:extLst>
          </p:cNvPr>
          <p:cNvSpPr>
            <a:spLocks noGrp="1"/>
          </p:cNvSpPr>
          <p:nvPr>
            <p:ph type="sldNum" sz="quarter" idx="10"/>
          </p:nvPr>
        </p:nvSpPr>
        <p:spPr/>
        <p:txBody>
          <a:bodyPr/>
          <a:lstStyle/>
          <a:p>
            <a:fld id="{E4BD9A76-C457-694D-9067-3B862B4C239D}" type="slidenum">
              <a:rPr lang="en-US" smtClean="0"/>
              <a:pPr/>
              <a:t>28</a:t>
            </a:fld>
            <a:endParaRPr lang="en-US"/>
          </a:p>
        </p:txBody>
      </p:sp>
    </p:spTree>
    <p:extLst>
      <p:ext uri="{BB962C8B-B14F-4D97-AF65-F5344CB8AC3E}">
        <p14:creationId xmlns:p14="http://schemas.microsoft.com/office/powerpoint/2010/main" val="1658239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84C33-9873-A517-9BB0-2031AE145D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B692B-BD2F-C9B1-0A71-BB71879AEB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3C90E-D552-CBB4-4153-42788B5BAA7D}"/>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last example is the depth-first subgraph pattern generation for the application of frequent subgraph pattern mining.</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pattern graph growing process can also be organized as a search tree.</a:t>
            </a:r>
          </a:p>
        </p:txBody>
      </p:sp>
      <p:sp>
        <p:nvSpPr>
          <p:cNvPr id="4" name="Slide Number Placeholder 3">
            <a:extLst>
              <a:ext uri="{FF2B5EF4-FFF2-40B4-BE49-F238E27FC236}">
                <a16:creationId xmlns:a16="http://schemas.microsoft.com/office/drawing/2014/main" id="{F1099CC5-6F3F-DD4F-3AE8-5CDE4EBEC9FB}"/>
              </a:ext>
            </a:extLst>
          </p:cNvPr>
          <p:cNvSpPr>
            <a:spLocks noGrp="1"/>
          </p:cNvSpPr>
          <p:nvPr>
            <p:ph type="sldNum" sz="quarter" idx="10"/>
          </p:nvPr>
        </p:nvSpPr>
        <p:spPr/>
        <p:txBody>
          <a:bodyPr/>
          <a:lstStyle/>
          <a:p>
            <a:fld id="{E4BD9A76-C457-694D-9067-3B862B4C239D}" type="slidenum">
              <a:rPr lang="en-US" smtClean="0"/>
              <a:pPr/>
              <a:t>29</a:t>
            </a:fld>
            <a:endParaRPr lang="en-US"/>
          </a:p>
        </p:txBody>
      </p:sp>
    </p:spTree>
    <p:extLst>
      <p:ext uri="{BB962C8B-B14F-4D97-AF65-F5344CB8AC3E}">
        <p14:creationId xmlns:p14="http://schemas.microsoft.com/office/powerpoint/2010/main" val="1210710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tutorial is divided into two parts.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first part is on structure analytics, which are based on conventional graph algorithms and graph mining methods,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second part is on systems for training graph neural networks, which is a very hot topic right now.</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a:t>
            </a:fld>
            <a:endParaRPr lang="en-US"/>
          </a:p>
        </p:txBody>
      </p:sp>
    </p:spTree>
    <p:extLst>
      <p:ext uri="{BB962C8B-B14F-4D97-AF65-F5344CB8AC3E}">
        <p14:creationId xmlns:p14="http://schemas.microsoft.com/office/powerpoint/2010/main" val="979759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Following </a:t>
            </a:r>
            <a:r>
              <a:rPr lang="en-US" baseline="0" dirty="0" err="1"/>
              <a:t>gspan’s</a:t>
            </a:r>
            <a:r>
              <a:rPr lang="en-US" baseline="0" dirty="0"/>
              <a:t> rightmost path extension strategy, this slide shows how a 4-edge pattern can generate patterns with 5 edges.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30</a:t>
            </a:fld>
            <a:endParaRPr lang="en-US"/>
          </a:p>
        </p:txBody>
      </p:sp>
    </p:spTree>
    <p:extLst>
      <p:ext uri="{BB962C8B-B14F-4D97-AF65-F5344CB8AC3E}">
        <p14:creationId xmlns:p14="http://schemas.microsoft.com/office/powerpoint/2010/main" val="68066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9D21F-8428-2D53-6FF9-577247310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939BB-866F-341A-C5B2-A2D65692D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02315-DC46-9C88-4C9D-E61A30963F15}"/>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slide shows how a 5-edge pattern can generate patterns with 6 edges.</a:t>
            </a:r>
          </a:p>
        </p:txBody>
      </p:sp>
      <p:sp>
        <p:nvSpPr>
          <p:cNvPr id="4" name="Slide Number Placeholder 3">
            <a:extLst>
              <a:ext uri="{FF2B5EF4-FFF2-40B4-BE49-F238E27FC236}">
                <a16:creationId xmlns:a16="http://schemas.microsoft.com/office/drawing/2014/main" id="{8EB4004C-9919-74B0-E4EA-8D3C8A4A0507}"/>
              </a:ext>
            </a:extLst>
          </p:cNvPr>
          <p:cNvSpPr>
            <a:spLocks noGrp="1"/>
          </p:cNvSpPr>
          <p:nvPr>
            <p:ph type="sldNum" sz="quarter" idx="10"/>
          </p:nvPr>
        </p:nvSpPr>
        <p:spPr/>
        <p:txBody>
          <a:bodyPr/>
          <a:lstStyle/>
          <a:p>
            <a:fld id="{E4BD9A76-C457-694D-9067-3B862B4C239D}" type="slidenum">
              <a:rPr lang="en-US" smtClean="0"/>
              <a:pPr/>
              <a:t>31</a:t>
            </a:fld>
            <a:endParaRPr lang="en-US"/>
          </a:p>
        </p:txBody>
      </p:sp>
    </p:spTree>
    <p:extLst>
      <p:ext uri="{BB962C8B-B14F-4D97-AF65-F5344CB8AC3E}">
        <p14:creationId xmlns:p14="http://schemas.microsoft.com/office/powerpoint/2010/main" val="278805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110D9-7018-B843-A970-F9E1CB478B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BAFBF-5182-5961-9844-962DE3E7CA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CE018-3A94-239F-1D98-29AE01A01622}"/>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slide shows how another 5-edge pattern can generate patterns with 6 edges.</a:t>
            </a:r>
          </a:p>
        </p:txBody>
      </p:sp>
      <p:sp>
        <p:nvSpPr>
          <p:cNvPr id="4" name="Slide Number Placeholder 3">
            <a:extLst>
              <a:ext uri="{FF2B5EF4-FFF2-40B4-BE49-F238E27FC236}">
                <a16:creationId xmlns:a16="http://schemas.microsoft.com/office/drawing/2014/main" id="{2F00FAF0-07DD-B921-F867-38F346FD263C}"/>
              </a:ext>
            </a:extLst>
          </p:cNvPr>
          <p:cNvSpPr>
            <a:spLocks noGrp="1"/>
          </p:cNvSpPr>
          <p:nvPr>
            <p:ph type="sldNum" sz="quarter" idx="10"/>
          </p:nvPr>
        </p:nvSpPr>
        <p:spPr/>
        <p:txBody>
          <a:bodyPr/>
          <a:lstStyle/>
          <a:p>
            <a:fld id="{E4BD9A76-C457-694D-9067-3B862B4C239D}" type="slidenum">
              <a:rPr lang="en-US" smtClean="0"/>
              <a:pPr/>
              <a:t>32</a:t>
            </a:fld>
            <a:endParaRPr lang="en-US"/>
          </a:p>
        </p:txBody>
      </p:sp>
    </p:spTree>
    <p:extLst>
      <p:ext uri="{BB962C8B-B14F-4D97-AF65-F5344CB8AC3E}">
        <p14:creationId xmlns:p14="http://schemas.microsoft.com/office/powerpoint/2010/main" val="1278608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56AB5-D277-1A7D-D6CB-D228444F2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2CB21-7537-3F9A-9E67-CF7B92334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6948C-1E8D-9D95-90D7-77480F7FE73D}"/>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There are works applying vertex-centric programs simulated by MapReduce or Pregel-like systems for structure analytics, but the performance is terrible.</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For example,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TKDD paper on "serial external-memory triangle counting" finds that their program is 10 times faster than a state-of-the-art MapReduce algorithm, even though the MapReduce algorithm uses more than 16 hundred machines.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is mainly due to the cost of materializing and transmitting the intermediate results.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Frank McSherry also noticed that existing Big Data frameworks can scale with the data size by adding more machines and hence memories, but the computing performance is not much faster than a single-threaded external-memory program running on the SSD of a laptop.</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He further indicate that the systems community as represented by OSDI and SOSP was overexcited about, but not very good at, Big Graph computation.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 in the domain of subgraph structure analysis, we need a new computing model that can fully utilize the CPU cores by avoiding unnecessary IO cost incurred by materializing and transmitting the intermediate results.</a:t>
            </a:r>
          </a:p>
        </p:txBody>
      </p:sp>
      <p:sp>
        <p:nvSpPr>
          <p:cNvPr id="4" name="Slide Number Placeholder 3">
            <a:extLst>
              <a:ext uri="{FF2B5EF4-FFF2-40B4-BE49-F238E27FC236}">
                <a16:creationId xmlns:a16="http://schemas.microsoft.com/office/drawing/2014/main" id="{24E505CF-65CD-DD30-FF0C-895A3C836A1C}"/>
              </a:ext>
            </a:extLst>
          </p:cNvPr>
          <p:cNvSpPr>
            <a:spLocks noGrp="1"/>
          </p:cNvSpPr>
          <p:nvPr>
            <p:ph type="sldNum" sz="quarter" idx="10"/>
          </p:nvPr>
        </p:nvSpPr>
        <p:spPr/>
        <p:txBody>
          <a:bodyPr/>
          <a:lstStyle/>
          <a:p>
            <a:fld id="{E4BD9A76-C457-694D-9067-3B862B4C239D}" type="slidenum">
              <a:rPr lang="en-US" smtClean="0"/>
              <a:pPr/>
              <a:t>33</a:t>
            </a:fld>
            <a:endParaRPr lang="en-US"/>
          </a:p>
        </p:txBody>
      </p:sp>
    </p:spTree>
    <p:extLst>
      <p:ext uri="{BB962C8B-B14F-4D97-AF65-F5344CB8AC3E}">
        <p14:creationId xmlns:p14="http://schemas.microsoft.com/office/powerpoint/2010/main" val="89733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46D6C-2001-DF7B-A910-43BCC72C3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2D656-BFF6-DDC6-0AB9-DB76EFE418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F6CF95-2862-E148-4F03-9B34FD2D388B}"/>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There are works applying vertex-centric programs simulated by MapReduce or Pregel-like systems for structure analytics, but the performance is terrible.</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For example,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TKDD paper on "serial external-memory triangle counting" finds that their program is 10 times faster than a state-of-the-art MapReduce algorithm, even though the MapReduce algorithm uses more than 16 hundred machines.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is mainly due to the cost of materializing and transmitting the intermediate results.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Frank McSherry also noticed that existing Big Data frameworks can scale with the data size by adding more machines and hence memories, but the computing performance is not much faster than a single-threaded external-memory program running on the SSD of a laptop.</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He further indicate that the systems community as represented by OSDI and SOSP was overexcited about, but not very good at, Big Graph computation.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 in the domain of subgraph structure analysis, we need a new computing model that can fully utilize the CPU cores by avoiding unnecessary IO cost incurred by materializing and transmitting the intermediate results.</a:t>
            </a:r>
          </a:p>
        </p:txBody>
      </p:sp>
      <p:sp>
        <p:nvSpPr>
          <p:cNvPr id="4" name="Slide Number Placeholder 3">
            <a:extLst>
              <a:ext uri="{FF2B5EF4-FFF2-40B4-BE49-F238E27FC236}">
                <a16:creationId xmlns:a16="http://schemas.microsoft.com/office/drawing/2014/main" id="{9E22F707-1341-5E3A-C200-7D0B6E41A5CB}"/>
              </a:ext>
            </a:extLst>
          </p:cNvPr>
          <p:cNvSpPr>
            <a:spLocks noGrp="1"/>
          </p:cNvSpPr>
          <p:nvPr>
            <p:ph type="sldNum" sz="quarter" idx="10"/>
          </p:nvPr>
        </p:nvSpPr>
        <p:spPr/>
        <p:txBody>
          <a:bodyPr/>
          <a:lstStyle/>
          <a:p>
            <a:fld id="{E4BD9A76-C457-694D-9067-3B862B4C239D}" type="slidenum">
              <a:rPr lang="en-US" smtClean="0"/>
              <a:pPr/>
              <a:t>34</a:t>
            </a:fld>
            <a:endParaRPr lang="en-US"/>
          </a:p>
        </p:txBody>
      </p:sp>
    </p:spTree>
    <p:extLst>
      <p:ext uri="{BB962C8B-B14F-4D97-AF65-F5344CB8AC3E}">
        <p14:creationId xmlns:p14="http://schemas.microsoft.com/office/powerpoint/2010/main" val="40658443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Unfortunately,</a:t>
            </a:r>
            <a:r>
              <a:rPr lang="zh-CN" altLang="en-US" baseline="0" dirty="0"/>
              <a:t> </a:t>
            </a:r>
            <a:r>
              <a:rPr lang="en-US" altLang="zh-CN" baseline="0" dirty="0"/>
              <a:t>before</a:t>
            </a:r>
            <a:r>
              <a:rPr lang="zh-CN" altLang="en-US" baseline="0" dirty="0"/>
              <a:t> </a:t>
            </a:r>
            <a:r>
              <a:rPr lang="en-US" altLang="zh-CN" baseline="0" dirty="0"/>
              <a:t>T-thinker,</a:t>
            </a:r>
            <a:r>
              <a:rPr lang="zh-CN" altLang="en-US" baseline="0" dirty="0"/>
              <a:t> </a:t>
            </a:r>
            <a:r>
              <a:rPr lang="en-US" altLang="zh-CN" baseline="0" dirty="0"/>
              <a:t>prior solutions</a:t>
            </a:r>
            <a:r>
              <a:rPr lang="zh-CN" altLang="en-US" baseline="0" dirty="0"/>
              <a:t> </a:t>
            </a:r>
            <a:r>
              <a:rPr lang="en-US" altLang="zh-CN" baseline="0" dirty="0"/>
              <a:t>are</a:t>
            </a:r>
            <a:r>
              <a:rPr lang="zh-CN" altLang="en-US" baseline="0" dirty="0"/>
              <a:t> </a:t>
            </a:r>
            <a:r>
              <a:rPr lang="en-US" altLang="zh-CN" baseline="0" dirty="0"/>
              <a:t>IO-bound</a:t>
            </a:r>
            <a:r>
              <a:rPr lang="zh-CN" altLang="en-US" baseline="0" dirty="0"/>
              <a:t> </a:t>
            </a:r>
            <a:r>
              <a:rPr lang="en-US" altLang="zh-CN" baseline="0" dirty="0"/>
              <a:t>and</a:t>
            </a:r>
            <a:r>
              <a:rPr lang="zh-CN" altLang="en-US" baseline="0" dirty="0"/>
              <a:t> </a:t>
            </a:r>
            <a:r>
              <a:rPr lang="en-US" altLang="zh-CN" baseline="0" dirty="0"/>
              <a:t>materialize</a:t>
            </a:r>
            <a:r>
              <a:rPr lang="zh-CN" altLang="en-US" baseline="0" dirty="0"/>
              <a:t> </a:t>
            </a:r>
            <a:r>
              <a:rPr lang="en-US" altLang="zh-CN" baseline="0" dirty="0"/>
              <a:t>the</a:t>
            </a:r>
            <a:r>
              <a:rPr lang="zh-CN" altLang="en-US" baseline="0" dirty="0"/>
              <a:t> </a:t>
            </a:r>
            <a:r>
              <a:rPr lang="en-US" altLang="zh-CN" baseline="0" dirty="0"/>
              <a:t>subgraphs</a:t>
            </a:r>
            <a:r>
              <a:rPr lang="zh-CN" altLang="en-US" baseline="0" dirty="0"/>
              <a:t> </a:t>
            </a:r>
            <a:r>
              <a:rPr lang="en-US" altLang="zh-CN" baseline="0" dirty="0"/>
              <a:t>level-by-level</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search</a:t>
            </a:r>
            <a:r>
              <a:rPr lang="zh-CN" altLang="en-US" baseline="0" dirty="0"/>
              <a:t> </a:t>
            </a:r>
            <a:r>
              <a:rPr lang="en-US" altLang="zh-CN" baseline="0" dirty="0"/>
              <a:t>tree,</a:t>
            </a:r>
            <a:r>
              <a:rPr lang="zh-CN" altLang="en-US" baseline="0" dirty="0"/>
              <a:t> </a:t>
            </a:r>
            <a:r>
              <a:rPr lang="en-US" altLang="zh-CN" baseline="0" dirty="0"/>
              <a:t>causing</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intermediate</a:t>
            </a:r>
            <a:r>
              <a:rPr lang="zh-CN" altLang="en-US" baseline="0" dirty="0"/>
              <a:t> </a:t>
            </a:r>
            <a:r>
              <a:rPr lang="en-US" altLang="zh-CN" baseline="0" dirty="0"/>
              <a:t>subgraphs</a:t>
            </a:r>
            <a:r>
              <a:rPr lang="zh-CN" altLang="en-US" baseline="0" dirty="0"/>
              <a:t> </a:t>
            </a:r>
            <a:r>
              <a:rPr lang="en-US" altLang="zh-CN" baseline="0" dirty="0"/>
              <a:t>being</a:t>
            </a:r>
            <a:r>
              <a:rPr lang="zh-CN" altLang="en-US" baseline="0" dirty="0"/>
              <a:t> </a:t>
            </a:r>
            <a:r>
              <a:rPr lang="en-US" altLang="zh-CN" baseline="0" dirty="0"/>
              <a:t>materialized</a:t>
            </a:r>
          </a:p>
          <a:p>
            <a:r>
              <a:rPr lang="en-US" altLang="zh-CN" baseline="0" dirty="0"/>
              <a:t>which</a:t>
            </a:r>
            <a:r>
              <a:rPr lang="zh-CN" altLang="en-US" baseline="0" dirty="0"/>
              <a:t> </a:t>
            </a:r>
            <a:r>
              <a:rPr lang="en-US" altLang="zh-CN" baseline="0" dirty="0"/>
              <a:t>not</a:t>
            </a:r>
            <a:r>
              <a:rPr lang="zh-CN" altLang="en-US" baseline="0" dirty="0"/>
              <a:t> </a:t>
            </a:r>
            <a:r>
              <a:rPr lang="en-US" altLang="zh-CN" baseline="0" dirty="0"/>
              <a:t>only</a:t>
            </a:r>
            <a:r>
              <a:rPr lang="zh-CN" altLang="en-US" baseline="0" dirty="0"/>
              <a:t> </a:t>
            </a:r>
            <a:r>
              <a:rPr lang="en-US" altLang="zh-CN" baseline="0" dirty="0"/>
              <a:t>hurts</a:t>
            </a:r>
            <a:r>
              <a:rPr lang="zh-CN" altLang="en-US" baseline="0" dirty="0"/>
              <a:t> </a:t>
            </a:r>
            <a:r>
              <a:rPr lang="en-US" altLang="zh-CN" baseline="0" dirty="0"/>
              <a:t>performance</a:t>
            </a:r>
            <a:r>
              <a:rPr lang="zh-CN" altLang="en-US" baseline="0" dirty="0"/>
              <a:t> </a:t>
            </a:r>
            <a:r>
              <a:rPr lang="en-US" altLang="zh-CN" baseline="0" dirty="0"/>
              <a:t>but</a:t>
            </a:r>
            <a:r>
              <a:rPr lang="zh-CN" altLang="en-US" baseline="0" dirty="0"/>
              <a:t> </a:t>
            </a:r>
            <a:r>
              <a:rPr lang="en-US" altLang="zh-CN" baseline="0" dirty="0"/>
              <a:t>also</a:t>
            </a:r>
            <a:r>
              <a:rPr lang="zh-CN" altLang="en-US" baseline="0" dirty="0"/>
              <a:t> </a:t>
            </a:r>
            <a:r>
              <a:rPr lang="en-US" altLang="zh-CN" baseline="0" dirty="0"/>
              <a:t>limits</a:t>
            </a:r>
            <a:r>
              <a:rPr lang="zh-CN" altLang="en-US" baseline="0" dirty="0"/>
              <a:t> </a:t>
            </a:r>
            <a:r>
              <a:rPr lang="en-US" altLang="zh-CN" baseline="0" dirty="0"/>
              <a:t>the</a:t>
            </a:r>
            <a:r>
              <a:rPr lang="zh-CN" altLang="en-US" baseline="0" dirty="0"/>
              <a:t> </a:t>
            </a:r>
            <a:r>
              <a:rPr lang="en-US" altLang="zh-CN" baseline="0" dirty="0"/>
              <a:t>size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graph</a:t>
            </a:r>
            <a:r>
              <a:rPr lang="zh-CN" altLang="en-US" baseline="0" dirty="0"/>
              <a:t> </a:t>
            </a:r>
            <a:r>
              <a:rPr lang="en-US" altLang="zh-CN" baseline="0" dirty="0"/>
              <a:t>that</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processed.</a:t>
            </a:r>
          </a:p>
          <a:p>
            <a:endParaRPr lang="en-US" altLang="zh-CN" baseline="0" dirty="0"/>
          </a:p>
          <a:p>
            <a:r>
              <a:rPr lang="en-US" altLang="zh-CN" baseline="0" dirty="0"/>
              <a:t>Surprisingly,</a:t>
            </a:r>
            <a:r>
              <a:rPr lang="zh-CN" altLang="en-US" baseline="0" dirty="0"/>
              <a:t> </a:t>
            </a:r>
            <a:r>
              <a:rPr lang="en-US" altLang="zh-CN" baseline="0" dirty="0"/>
              <a:t>these</a:t>
            </a:r>
            <a:r>
              <a:rPr lang="zh-CN" altLang="en-US" baseline="0" dirty="0"/>
              <a:t> </a:t>
            </a:r>
            <a:r>
              <a:rPr lang="en-US" altLang="zh-CN" baseline="0" dirty="0"/>
              <a:t>works</a:t>
            </a:r>
            <a:r>
              <a:rPr lang="zh-CN" altLang="en-US" baseline="0" dirty="0"/>
              <a:t> </a:t>
            </a:r>
            <a:r>
              <a:rPr lang="en-US" altLang="zh-CN" baseline="0" dirty="0"/>
              <a:t>were</a:t>
            </a:r>
            <a:r>
              <a:rPr lang="zh-CN" altLang="en-US" baseline="0" dirty="0"/>
              <a:t> </a:t>
            </a:r>
            <a:r>
              <a:rPr lang="en-US" altLang="zh-CN" baseline="0" dirty="0"/>
              <a:t>accepted</a:t>
            </a:r>
            <a:r>
              <a:rPr lang="zh-CN" altLang="en-US" baseline="0" dirty="0"/>
              <a:t> </a:t>
            </a:r>
            <a:r>
              <a:rPr lang="en-US" altLang="zh-CN" baseline="0" dirty="0"/>
              <a:t>by</a:t>
            </a:r>
            <a:r>
              <a:rPr lang="zh-CN" altLang="en-US" baseline="0" dirty="0"/>
              <a:t> </a:t>
            </a:r>
            <a:r>
              <a:rPr lang="en-US" altLang="zh-CN" baseline="0" dirty="0"/>
              <a:t>the</a:t>
            </a:r>
            <a:r>
              <a:rPr lang="zh-CN" altLang="en-US" baseline="0" dirty="0"/>
              <a:t> </a:t>
            </a:r>
            <a:r>
              <a:rPr lang="en-US" altLang="zh-CN" baseline="0" dirty="0"/>
              <a:t>best</a:t>
            </a:r>
            <a:r>
              <a:rPr lang="zh-CN" altLang="en-US" baseline="0" dirty="0"/>
              <a:t> </a:t>
            </a:r>
            <a:r>
              <a:rPr lang="en-US" altLang="zh-CN" baseline="0" dirty="0"/>
              <a:t>systems</a:t>
            </a:r>
            <a:r>
              <a:rPr lang="zh-CN" altLang="en-US" baseline="0" dirty="0"/>
              <a:t> </a:t>
            </a:r>
            <a:r>
              <a:rPr lang="en-US" altLang="zh-CN" baseline="0" dirty="0"/>
              <a:t>conferences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OSDI</a:t>
            </a:r>
            <a:r>
              <a:rPr lang="zh-CN" altLang="en-US" baseline="0" dirty="0"/>
              <a:t> </a:t>
            </a:r>
            <a:r>
              <a:rPr lang="en-US" altLang="zh-CN" baseline="0" dirty="0"/>
              <a:t>and</a:t>
            </a:r>
            <a:r>
              <a:rPr lang="zh-CN" altLang="en-US" baseline="0" dirty="0"/>
              <a:t> </a:t>
            </a:r>
            <a:r>
              <a:rPr lang="en-US" altLang="zh-CN" baseline="0" dirty="0"/>
              <a:t>SOSP.</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35</a:t>
            </a:fld>
            <a:endParaRPr lang="en-US"/>
          </a:p>
        </p:txBody>
      </p:sp>
    </p:spTree>
    <p:extLst>
      <p:ext uri="{BB962C8B-B14F-4D97-AF65-F5344CB8AC3E}">
        <p14:creationId xmlns:p14="http://schemas.microsoft.com/office/powerpoint/2010/main" val="2277551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C3B17-7156-AFBE-1CFA-EC05CFBF9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88E70-0AF1-5166-6F29-CEB4E1F89D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62BB98-8D4F-F258-13EE-B69175645926}"/>
              </a:ext>
            </a:extLst>
          </p:cNvPr>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a:extLst>
              <a:ext uri="{FF2B5EF4-FFF2-40B4-BE49-F238E27FC236}">
                <a16:creationId xmlns:a16="http://schemas.microsoft.com/office/drawing/2014/main" id="{B181571E-7D86-3AF8-8423-7507B29AC783}"/>
              </a:ext>
            </a:extLst>
          </p:cNvPr>
          <p:cNvSpPr>
            <a:spLocks noGrp="1"/>
          </p:cNvSpPr>
          <p:nvPr>
            <p:ph type="sldNum" sz="quarter" idx="5"/>
          </p:nvPr>
        </p:nvSpPr>
        <p:spPr/>
        <p:txBody>
          <a:bodyPr/>
          <a:lstStyle/>
          <a:p>
            <a:fld id="{6CBDB9B7-31D6-1746-9125-59444946BEA7}" type="slidenum">
              <a:rPr lang="en-US" smtClean="0"/>
              <a:t>36</a:t>
            </a:fld>
            <a:endParaRPr lang="en-US"/>
          </a:p>
        </p:txBody>
      </p:sp>
    </p:spTree>
    <p:extLst>
      <p:ext uri="{BB962C8B-B14F-4D97-AF65-F5344CB8AC3E}">
        <p14:creationId xmlns:p14="http://schemas.microsoft.com/office/powerpoint/2010/main" val="2643637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D18EB-D001-258F-F104-0D0E181D1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13CAA-EB3E-F63D-6A06-419CDAD5D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0CB850-EDBE-AF82-9008-EC447E0F16F0}"/>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real graph analytics pipeline often involves a combination of three types of graph operations, often including vertex analytics, structure analytics, and graph machine learning.</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If you look at this figure, where you're given an input graph. You can first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tutorial focuses on the system design perspective of these graph operations. In other words, we will look at the problem mostly from efficiency perspective. I know in most AI problem, people cares about accuracy, such as precision/recall/F1-score these metrics. But in this tutorial, we will care more about the efficiency, or in other words, do we have faster methods to solve the same problem?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 the most works we mention and discussed will be from DB and HPC conferences.</a:t>
            </a:r>
          </a:p>
        </p:txBody>
      </p:sp>
      <p:sp>
        <p:nvSpPr>
          <p:cNvPr id="4" name="Slide Number Placeholder 3">
            <a:extLst>
              <a:ext uri="{FF2B5EF4-FFF2-40B4-BE49-F238E27FC236}">
                <a16:creationId xmlns:a16="http://schemas.microsoft.com/office/drawing/2014/main" id="{02322962-9D97-BBB8-EF13-EB00FD089C33}"/>
              </a:ext>
            </a:extLst>
          </p:cNvPr>
          <p:cNvSpPr>
            <a:spLocks noGrp="1"/>
          </p:cNvSpPr>
          <p:nvPr>
            <p:ph type="sldNum" sz="quarter" idx="10"/>
          </p:nvPr>
        </p:nvSpPr>
        <p:spPr/>
        <p:txBody>
          <a:bodyPr/>
          <a:lstStyle/>
          <a:p>
            <a:fld id="{E4BD9A76-C457-694D-9067-3B862B4C239D}" type="slidenum">
              <a:rPr lang="en-US" smtClean="0"/>
              <a:pPr/>
              <a:t>37</a:t>
            </a:fld>
            <a:endParaRPr lang="en-US"/>
          </a:p>
        </p:txBody>
      </p:sp>
    </p:spTree>
    <p:extLst>
      <p:ext uri="{BB962C8B-B14F-4D97-AF65-F5344CB8AC3E}">
        <p14:creationId xmlns:p14="http://schemas.microsoft.com/office/powerpoint/2010/main" val="615614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20D90-2B7D-177E-EF02-EF970B8C8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A6B04-BAB8-94B9-A66F-50CE8876C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ED03B-59AE-2B4C-091F-85BA00949580}"/>
              </a:ext>
            </a:extLst>
          </p:cNvPr>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a:extLst>
              <a:ext uri="{FF2B5EF4-FFF2-40B4-BE49-F238E27FC236}">
                <a16:creationId xmlns:a16="http://schemas.microsoft.com/office/drawing/2014/main" id="{10652757-CE9E-E457-5EF5-0E66D3D2792D}"/>
              </a:ext>
            </a:extLst>
          </p:cNvPr>
          <p:cNvSpPr>
            <a:spLocks noGrp="1"/>
          </p:cNvSpPr>
          <p:nvPr>
            <p:ph type="sldNum" sz="quarter" idx="5"/>
          </p:nvPr>
        </p:nvSpPr>
        <p:spPr/>
        <p:txBody>
          <a:bodyPr/>
          <a:lstStyle/>
          <a:p>
            <a:fld id="{6CBDB9B7-31D6-1746-9125-59444946BEA7}" type="slidenum">
              <a:rPr lang="en-US" smtClean="0"/>
              <a:t>38</a:t>
            </a:fld>
            <a:endParaRPr lang="en-US"/>
          </a:p>
        </p:txBody>
      </p:sp>
    </p:spTree>
    <p:extLst>
      <p:ext uri="{BB962C8B-B14F-4D97-AF65-F5344CB8AC3E}">
        <p14:creationId xmlns:p14="http://schemas.microsoft.com/office/powerpoint/2010/main" val="58219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2018, realizing these issues, I proposed the framework of T-thinker, which effectively utilizes the CPU cores in a cluster by properly dividing a problem over a big dataset into tasks over smaller subsets of the dataset.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39</a:t>
            </a:fld>
            <a:endParaRPr lang="en-US"/>
          </a:p>
        </p:txBody>
      </p:sp>
    </p:spTree>
    <p:extLst>
      <p:ext uri="{BB962C8B-B14F-4D97-AF65-F5344CB8AC3E}">
        <p14:creationId xmlns:p14="http://schemas.microsoft.com/office/powerpoint/2010/main" val="270172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0CFDC-12D6-E60E-B6DD-CF47AA2E3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6912E-6D42-C4C6-BB33-34607131E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B4CCE-9D22-FD54-20E1-F4B1402CABBB}"/>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tutorial is divided into two parts.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first part is on structure analytics, which are based on conventional graph algorithms and graph mining methods,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second part is on systems for training graph neural networks, which is a very hot topic right now.</a:t>
            </a:r>
          </a:p>
        </p:txBody>
      </p:sp>
      <p:sp>
        <p:nvSpPr>
          <p:cNvPr id="4" name="Slide Number Placeholder 3">
            <a:extLst>
              <a:ext uri="{FF2B5EF4-FFF2-40B4-BE49-F238E27FC236}">
                <a16:creationId xmlns:a16="http://schemas.microsoft.com/office/drawing/2014/main" id="{AE83CAC7-F480-65AA-0FC9-B1CE5BF6BF7B}"/>
              </a:ext>
            </a:extLst>
          </p:cNvPr>
          <p:cNvSpPr>
            <a:spLocks noGrp="1"/>
          </p:cNvSpPr>
          <p:nvPr>
            <p:ph type="sldNum" sz="quarter" idx="10"/>
          </p:nvPr>
        </p:nvSpPr>
        <p:spPr/>
        <p:txBody>
          <a:bodyPr/>
          <a:lstStyle/>
          <a:p>
            <a:fld id="{E4BD9A76-C457-694D-9067-3B862B4C239D}" type="slidenum">
              <a:rPr lang="en-US" smtClean="0"/>
              <a:pPr/>
              <a:t>4</a:t>
            </a:fld>
            <a:endParaRPr lang="en-US"/>
          </a:p>
        </p:txBody>
      </p:sp>
    </p:spTree>
    <p:extLst>
      <p:ext uri="{BB962C8B-B14F-4D97-AF65-F5344CB8AC3E}">
        <p14:creationId xmlns:p14="http://schemas.microsoft.com/office/powerpoint/2010/main" val="671914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Since the problems we target has a high time complexity, as long as each task handles sufficient data, the IO cost of pulling the data into memory by a thread is linear while the computation on top is super-linear, so the communication can be fully overlapped with computation to keep CPUs busy in a cluster.</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40</a:t>
            </a:fld>
            <a:endParaRPr lang="en-US"/>
          </a:p>
        </p:txBody>
      </p:sp>
    </p:spTree>
    <p:extLst>
      <p:ext uri="{BB962C8B-B14F-4D97-AF65-F5344CB8AC3E}">
        <p14:creationId xmlns:p14="http://schemas.microsoft.com/office/powerpoint/2010/main" val="2917044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first</a:t>
            </a:r>
            <a:r>
              <a:rPr lang="zh-CN" altLang="en-US" baseline="0" dirty="0"/>
              <a:t> </a:t>
            </a:r>
            <a:r>
              <a:rPr lang="en-US" altLang="zh-CN" baseline="0" dirty="0"/>
              <a:t>kind</a:t>
            </a:r>
            <a:r>
              <a:rPr lang="zh-CN" altLang="en-US" baseline="0" dirty="0"/>
              <a:t> </a:t>
            </a:r>
            <a:r>
              <a:rPr lang="en-US" altLang="zh-CN" baseline="0" dirty="0"/>
              <a:t>of</a:t>
            </a:r>
            <a:r>
              <a:rPr lang="zh-CN" altLang="en-US" baseline="0" dirty="0"/>
              <a:t> </a:t>
            </a:r>
            <a:r>
              <a:rPr lang="en-US" altLang="zh-CN" baseline="0" dirty="0"/>
              <a:t>graph</a:t>
            </a:r>
            <a:r>
              <a:rPr lang="zh-CN" altLang="en-US" baseline="0" dirty="0"/>
              <a:t> </a:t>
            </a:r>
            <a:r>
              <a:rPr lang="en-US" altLang="zh-CN" baseline="0" dirty="0"/>
              <a:t>problems</a:t>
            </a:r>
            <a:r>
              <a:rPr lang="zh-CN" altLang="en-US" baseline="0" dirty="0"/>
              <a:t> </a:t>
            </a:r>
            <a:r>
              <a:rPr lang="en-US" altLang="zh-CN" baseline="0" dirty="0"/>
              <a:t>are</a:t>
            </a:r>
            <a:r>
              <a:rPr lang="zh-CN" altLang="en-US" baseline="0" dirty="0"/>
              <a:t> </a:t>
            </a:r>
            <a:r>
              <a:rPr lang="en-US" altLang="zh-CN" baseline="0" dirty="0"/>
              <a:t>vertex-centric,</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random</a:t>
            </a:r>
            <a:r>
              <a:rPr lang="zh-CN" altLang="en-US" baseline="0" dirty="0"/>
              <a:t> </a:t>
            </a:r>
            <a:r>
              <a:rPr lang="en-US" altLang="zh-CN" baseline="0" dirty="0"/>
              <a:t>walk</a:t>
            </a:r>
            <a:r>
              <a:rPr lang="zh-CN" altLang="en-US" baseline="0" dirty="0"/>
              <a:t> </a:t>
            </a:r>
            <a:r>
              <a:rPr lang="en-US" altLang="zh-CN" baseline="0" dirty="0"/>
              <a:t>algorithms</a:t>
            </a:r>
            <a:r>
              <a:rPr lang="zh-CN" altLang="en-US" baseline="0" dirty="0"/>
              <a:t> </a:t>
            </a:r>
            <a:r>
              <a:rPr lang="en-US" altLang="zh-CN" baseline="0" dirty="0"/>
              <a:t>like</a:t>
            </a:r>
            <a:r>
              <a:rPr lang="zh-CN" altLang="en-US" baseline="0" dirty="0"/>
              <a:t> </a:t>
            </a:r>
            <a:r>
              <a:rPr lang="en-US" altLang="zh-CN" baseline="0" dirty="0"/>
              <a:t>PageRank,</a:t>
            </a:r>
            <a:r>
              <a:rPr lang="zh-CN" altLang="en-US" baseline="0" dirty="0"/>
              <a:t> </a:t>
            </a:r>
            <a:r>
              <a:rPr lang="en-US" altLang="zh-CN" baseline="0" dirty="0"/>
              <a:t>and</a:t>
            </a:r>
            <a:r>
              <a:rPr lang="zh-CN" altLang="en-US" baseline="0" dirty="0"/>
              <a:t> </a:t>
            </a:r>
            <a:r>
              <a:rPr lang="en-US" altLang="zh-CN" baseline="0" dirty="0"/>
              <a:t>machine</a:t>
            </a:r>
            <a:r>
              <a:rPr lang="zh-CN" altLang="en-US" baseline="0" dirty="0"/>
              <a:t> </a:t>
            </a:r>
            <a:r>
              <a:rPr lang="en-US" altLang="zh-CN" baseline="0" dirty="0"/>
              <a:t>learning</a:t>
            </a:r>
            <a:r>
              <a:rPr lang="zh-CN" altLang="en-US" baseline="0" dirty="0"/>
              <a:t> </a:t>
            </a:r>
            <a:r>
              <a:rPr lang="en-US" altLang="zh-CN" baseline="0" dirty="0"/>
              <a:t>algorithms</a:t>
            </a:r>
            <a:r>
              <a:rPr lang="zh-CN" altLang="en-US" baseline="0" dirty="0"/>
              <a:t> </a:t>
            </a:r>
            <a:r>
              <a:rPr lang="en-US" altLang="zh-CN" baseline="0" dirty="0"/>
              <a:t>like</a:t>
            </a:r>
            <a:r>
              <a:rPr lang="zh-CN" altLang="en-US" baseline="0" dirty="0"/>
              <a:t> </a:t>
            </a:r>
            <a:r>
              <a:rPr lang="en-US" altLang="zh-CN" baseline="0" dirty="0"/>
              <a:t>belief</a:t>
            </a:r>
            <a:r>
              <a:rPr lang="zh-CN" altLang="en-US" baseline="0" dirty="0"/>
              <a:t> </a:t>
            </a:r>
            <a:r>
              <a:rPr lang="en-US" altLang="zh-CN" baseline="0" dirty="0"/>
              <a:t>propagation.</a:t>
            </a:r>
            <a:r>
              <a:rPr lang="zh-CN" altLang="en-US" baseline="0" dirty="0"/>
              <a:t> </a:t>
            </a:r>
            <a:endParaRPr lang="en-US" altLang="zh-CN"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those</a:t>
            </a:r>
            <a:r>
              <a:rPr lang="zh-CN" altLang="en-US" baseline="0" dirty="0"/>
              <a:t> </a:t>
            </a:r>
            <a:r>
              <a:rPr lang="en-US" altLang="zh-CN" baseline="0" dirty="0"/>
              <a:t>problems</a:t>
            </a:r>
            <a:r>
              <a:rPr lang="zh-CN" altLang="en-US" baseline="0" dirty="0"/>
              <a:t> </a:t>
            </a:r>
            <a:r>
              <a:rPr lang="en-US" altLang="zh-CN" baseline="0" dirty="0"/>
              <a:t>often</a:t>
            </a:r>
            <a:r>
              <a:rPr lang="zh-CN" altLang="en-US" baseline="0" dirty="0"/>
              <a:t> </a:t>
            </a:r>
            <a:r>
              <a:rPr lang="en-US" altLang="zh-CN" baseline="0" dirty="0"/>
              <a:t>have</a:t>
            </a:r>
            <a:r>
              <a:rPr lang="zh-CN" altLang="en-US" baseline="0" dirty="0"/>
              <a:t> </a:t>
            </a:r>
            <a:r>
              <a:rPr lang="en-US" altLang="zh-CN" baseline="0" dirty="0"/>
              <a:t>a</a:t>
            </a:r>
            <a:r>
              <a:rPr lang="zh-CN" altLang="en-US" baseline="0" dirty="0"/>
              <a:t> </a:t>
            </a:r>
            <a:r>
              <a:rPr lang="en-US" altLang="zh-CN" baseline="0" dirty="0"/>
              <a:t>linear-sized</a:t>
            </a:r>
            <a:r>
              <a:rPr lang="zh-CN" altLang="en-US" baseline="0" dirty="0"/>
              <a:t> </a:t>
            </a:r>
            <a:r>
              <a:rPr lang="en-US" altLang="zh-CN" baseline="0" dirty="0"/>
              <a:t>output,</a:t>
            </a:r>
            <a:r>
              <a:rPr lang="zh-CN" altLang="en-US" baseline="0" dirty="0"/>
              <a:t> </a:t>
            </a:r>
            <a:r>
              <a:rPr lang="en-US" altLang="zh-CN" baseline="0" dirty="0"/>
              <a:t>typically</a:t>
            </a:r>
            <a:r>
              <a:rPr lang="zh-CN" altLang="en-US" baseline="0" dirty="0"/>
              <a:t> </a:t>
            </a:r>
            <a:r>
              <a:rPr lang="en-US" altLang="zh-CN" baseline="0" dirty="0"/>
              <a:t>one</a:t>
            </a:r>
            <a:r>
              <a:rPr lang="zh-CN" altLang="en-US" baseline="0" dirty="0"/>
              <a:t> </a:t>
            </a:r>
            <a:r>
              <a:rPr lang="en-US" altLang="zh-CN" baseline="0" dirty="0"/>
              <a:t>score</a:t>
            </a:r>
            <a:r>
              <a:rPr lang="zh-CN" altLang="en-US" baseline="0" dirty="0"/>
              <a:t> </a:t>
            </a:r>
            <a:r>
              <a:rPr lang="en-US" altLang="zh-CN" baseline="0" dirty="0"/>
              <a:t>for</a:t>
            </a:r>
            <a:r>
              <a:rPr lang="zh-CN" altLang="en-US" baseline="0" dirty="0"/>
              <a:t> </a:t>
            </a:r>
            <a:r>
              <a:rPr lang="en-US" altLang="zh-CN" baseline="0" dirty="0"/>
              <a:t>each</a:t>
            </a:r>
            <a:r>
              <a:rPr lang="zh-CN" altLang="en-US" baseline="0" dirty="0"/>
              <a:t> </a:t>
            </a:r>
            <a:r>
              <a:rPr lang="en-US" altLang="zh-CN" baseline="0" dirty="0"/>
              <a:t>vertex</a:t>
            </a:r>
            <a:r>
              <a:rPr lang="zh-CN" altLang="en-US" baseline="0" dirty="0"/>
              <a:t> </a:t>
            </a:r>
            <a:r>
              <a:rPr lang="en-US" altLang="zh-CN" baseline="0" dirty="0"/>
              <a:t>or</a:t>
            </a:r>
            <a:r>
              <a:rPr lang="zh-CN" altLang="en-US" baseline="0" dirty="0"/>
              <a:t> </a:t>
            </a:r>
            <a:r>
              <a:rPr lang="en-US" altLang="zh-CN" baseline="0" dirty="0"/>
              <a:t>each</a:t>
            </a:r>
            <a:r>
              <a:rPr lang="zh-CN" altLang="en-US" baseline="0" dirty="0"/>
              <a:t> </a:t>
            </a:r>
            <a:r>
              <a:rPr lang="en-US" altLang="zh-CN" baseline="0" dirty="0"/>
              <a:t>edge.</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41</a:t>
            </a:fld>
            <a:endParaRPr lang="en-US"/>
          </a:p>
        </p:txBody>
      </p:sp>
    </p:spTree>
    <p:extLst>
      <p:ext uri="{BB962C8B-B14F-4D97-AF65-F5344CB8AC3E}">
        <p14:creationId xmlns:p14="http://schemas.microsoft.com/office/powerpoint/2010/main" val="1091914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 first T-thinker-based system I developed is G-thinker, a</a:t>
            </a:r>
            <a:r>
              <a:rPr lang="zh-CN" altLang="en-US" baseline="0" dirty="0"/>
              <a:t> </a:t>
            </a:r>
            <a:r>
              <a:rPr lang="en-US" altLang="zh-CN" baseline="0" dirty="0"/>
              <a:t>distributed</a:t>
            </a:r>
            <a:r>
              <a:rPr lang="zh-CN" altLang="en-US" baseline="0" dirty="0"/>
              <a:t> </a:t>
            </a:r>
            <a:r>
              <a:rPr lang="en-US" altLang="zh-CN" baseline="0" dirty="0"/>
              <a:t>system</a:t>
            </a:r>
            <a:r>
              <a:rPr lang="zh-CN" altLang="en-US" baseline="0" dirty="0"/>
              <a:t> </a:t>
            </a:r>
            <a:r>
              <a:rPr lang="en-US" altLang="zh-CN" baseline="0" dirty="0"/>
              <a:t>for finding qualified subgraph instances in a big graph, such as subgraph matching and dense subgraph mining.</a:t>
            </a:r>
          </a:p>
          <a:p>
            <a:endParaRPr lang="en-US" altLang="zh-CN" baseline="0" dirty="0"/>
          </a:p>
          <a:p>
            <a:r>
              <a:rPr lang="en-US" altLang="zh-CN" baseline="0" dirty="0"/>
              <a:t>G-thinker keeps</a:t>
            </a:r>
            <a:r>
              <a:rPr lang="zh-CN" altLang="en-US" baseline="0" dirty="0"/>
              <a:t> </a:t>
            </a:r>
            <a:r>
              <a:rPr lang="en-US" altLang="zh-CN" baseline="0" dirty="0"/>
              <a:t>the</a:t>
            </a:r>
            <a:r>
              <a:rPr lang="zh-CN" altLang="en-US" baseline="0" dirty="0"/>
              <a:t> </a:t>
            </a:r>
            <a:r>
              <a:rPr lang="en-US" altLang="zh-CN" baseline="0" dirty="0"/>
              <a:t>adjacency</a:t>
            </a:r>
            <a:r>
              <a:rPr lang="zh-CN" altLang="en-US" baseline="0" dirty="0"/>
              <a:t> </a:t>
            </a:r>
            <a:r>
              <a:rPr lang="en-US" altLang="zh-CN" baseline="0" dirty="0"/>
              <a:t>lists</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distributed</a:t>
            </a:r>
            <a:r>
              <a:rPr lang="zh-CN" altLang="en-US" baseline="0" dirty="0"/>
              <a:t> </a:t>
            </a:r>
            <a:r>
              <a:rPr lang="en-US" altLang="zh-CN" baseline="0" dirty="0"/>
              <a:t>key-value</a:t>
            </a:r>
            <a:r>
              <a:rPr lang="zh-CN" altLang="en-US" baseline="0" dirty="0"/>
              <a:t> </a:t>
            </a:r>
            <a:r>
              <a:rPr lang="en-US" altLang="zh-CN" baseline="0" dirty="0"/>
              <a:t>store.</a:t>
            </a:r>
          </a:p>
          <a:p>
            <a:endParaRPr lang="en-US" altLang="zh-CN" baseline="0" dirty="0"/>
          </a:p>
          <a:p>
            <a:r>
              <a:rPr lang="en-US" altLang="zh-CN" baseline="0" dirty="0"/>
              <a:t>Each</a:t>
            </a:r>
            <a:r>
              <a:rPr lang="zh-CN" altLang="en-US" baseline="0" dirty="0"/>
              <a:t> </a:t>
            </a:r>
            <a:r>
              <a:rPr lang="en-US" altLang="zh-CN" baseline="0" dirty="0"/>
              <a:t>machine</a:t>
            </a:r>
            <a:r>
              <a:rPr lang="zh-CN" altLang="en-US" baseline="0" dirty="0"/>
              <a:t> </a:t>
            </a:r>
            <a:r>
              <a:rPr lang="en-US" altLang="zh-CN" baseline="0" dirty="0"/>
              <a:t>also</a:t>
            </a:r>
            <a:r>
              <a:rPr lang="zh-CN" altLang="en-US" baseline="0" dirty="0"/>
              <a:t> </a:t>
            </a:r>
            <a:r>
              <a:rPr lang="en-US" altLang="zh-CN" baseline="0" dirty="0"/>
              <a:t>maintains</a:t>
            </a:r>
            <a:r>
              <a:rPr lang="zh-CN" altLang="en-US" baseline="0" dirty="0"/>
              <a:t> </a:t>
            </a:r>
            <a:r>
              <a:rPr lang="en-US" altLang="zh-CN" baseline="0" dirty="0"/>
              <a:t>a</a:t>
            </a:r>
            <a:r>
              <a:rPr lang="zh-CN" altLang="en-US" baseline="0" dirty="0"/>
              <a:t> </a:t>
            </a:r>
            <a:r>
              <a:rPr lang="en-US" altLang="zh-CN" baseline="0" dirty="0"/>
              <a:t>vertex</a:t>
            </a:r>
            <a:r>
              <a:rPr lang="zh-CN" altLang="en-US" baseline="0" dirty="0"/>
              <a:t> </a:t>
            </a:r>
            <a:r>
              <a:rPr lang="en-US" altLang="zh-CN" baseline="0" dirty="0"/>
              <a:t>cache</a:t>
            </a:r>
            <a:r>
              <a:rPr lang="zh-CN" altLang="en-US" baseline="0" dirty="0"/>
              <a:t> </a:t>
            </a:r>
            <a:r>
              <a:rPr lang="en-US" altLang="zh-CN" baseline="0" dirty="0"/>
              <a:t>to</a:t>
            </a:r>
            <a:r>
              <a:rPr lang="zh-CN" altLang="en-US" baseline="0" dirty="0"/>
              <a:t> </a:t>
            </a:r>
            <a:r>
              <a:rPr lang="en-US" altLang="zh-CN" baseline="0" dirty="0"/>
              <a:t>cache</a:t>
            </a:r>
            <a:r>
              <a:rPr lang="zh-CN" altLang="en-US" baseline="0" dirty="0"/>
              <a:t> </a:t>
            </a:r>
            <a:r>
              <a:rPr lang="en-US" altLang="zh-CN" baseline="0" dirty="0"/>
              <a:t>remote</a:t>
            </a:r>
            <a:r>
              <a:rPr lang="zh-CN" altLang="en-US" baseline="0" dirty="0"/>
              <a:t> </a:t>
            </a:r>
            <a:r>
              <a:rPr lang="en-US" altLang="zh-CN" baseline="0" dirty="0"/>
              <a:t>vertices</a:t>
            </a:r>
          </a:p>
          <a:p>
            <a:r>
              <a:rPr lang="en-US" altLang="zh-CN" baseline="0" dirty="0"/>
              <a:t>so</a:t>
            </a:r>
            <a:r>
              <a:rPr lang="zh-CN" altLang="en-US" baseline="0" dirty="0"/>
              <a:t> </a:t>
            </a:r>
            <a:r>
              <a:rPr lang="en-US" altLang="zh-CN" baseline="0" dirty="0"/>
              <a:t>that</a:t>
            </a:r>
            <a:r>
              <a:rPr lang="zh-CN" altLang="en-US" baseline="0" dirty="0"/>
              <a:t> </a:t>
            </a:r>
            <a:r>
              <a:rPr lang="en-US" altLang="zh-CN" baseline="0" dirty="0"/>
              <a:t>multiple</a:t>
            </a:r>
            <a:r>
              <a:rPr lang="zh-CN" altLang="en-US" baseline="0" dirty="0"/>
              <a:t> </a:t>
            </a:r>
            <a:r>
              <a:rPr lang="en-US" altLang="zh-CN" baseline="0" dirty="0"/>
              <a:t>local</a:t>
            </a:r>
            <a:r>
              <a:rPr lang="zh-CN" altLang="en-US" baseline="0" dirty="0"/>
              <a:t> </a:t>
            </a:r>
            <a:r>
              <a:rPr lang="en-US" altLang="zh-CN" baseline="0" dirty="0"/>
              <a:t>tasks</a:t>
            </a:r>
            <a:r>
              <a:rPr lang="zh-CN" altLang="en-US" baseline="0" dirty="0"/>
              <a:t> </a:t>
            </a:r>
            <a:r>
              <a:rPr lang="en-US" altLang="zh-CN" baseline="0" dirty="0"/>
              <a:t>can</a:t>
            </a:r>
            <a:r>
              <a:rPr lang="zh-CN" altLang="en-US" baseline="0" dirty="0"/>
              <a:t> </a:t>
            </a:r>
            <a:r>
              <a:rPr lang="en-US" altLang="zh-CN" baseline="0" dirty="0"/>
              <a:t>access</a:t>
            </a:r>
            <a:r>
              <a:rPr lang="zh-CN" altLang="en-US" baseline="0" dirty="0"/>
              <a:t> </a:t>
            </a:r>
            <a:r>
              <a:rPr lang="en-US" altLang="zh-CN" baseline="0" dirty="0"/>
              <a:t>them</a:t>
            </a:r>
            <a:r>
              <a:rPr lang="zh-CN" altLang="en-US" baseline="0" dirty="0"/>
              <a:t> </a:t>
            </a:r>
            <a:r>
              <a:rPr lang="en-US" altLang="zh-CN" baseline="0" dirty="0"/>
              <a:t>without repeated</a:t>
            </a:r>
            <a:r>
              <a:rPr lang="zh-CN" altLang="en-US" baseline="0" dirty="0"/>
              <a:t> </a:t>
            </a:r>
            <a:r>
              <a:rPr lang="en-US" altLang="zh-CN" baseline="0" dirty="0"/>
              <a:t>requesting.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42</a:t>
            </a:fld>
            <a:endParaRPr lang="en-US"/>
          </a:p>
        </p:txBody>
      </p:sp>
    </p:spTree>
    <p:extLst>
      <p:ext uri="{BB962C8B-B14F-4D97-AF65-F5344CB8AC3E}">
        <p14:creationId xmlns:p14="http://schemas.microsoft.com/office/powerpoint/2010/main" val="40523077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a:t>
            </a:r>
            <a:r>
              <a:rPr lang="zh-CN" altLang="en-US" baseline="0" dirty="0"/>
              <a:t> </a:t>
            </a:r>
            <a:r>
              <a:rPr lang="en-US" altLang="zh-CN" baseline="0" dirty="0"/>
              <a:t>programming</a:t>
            </a:r>
            <a:r>
              <a:rPr lang="zh-CN" altLang="en-US" baseline="0" dirty="0"/>
              <a:t> </a:t>
            </a:r>
            <a:r>
              <a:rPr lang="en-US" altLang="zh-CN" baseline="0" dirty="0"/>
              <a:t>interface</a:t>
            </a:r>
            <a:r>
              <a:rPr lang="zh-CN" altLang="en-US" baseline="0" dirty="0"/>
              <a:t> </a:t>
            </a:r>
            <a:r>
              <a:rPr lang="en-US" altLang="zh-CN" baseline="0" dirty="0"/>
              <a:t>is</a:t>
            </a:r>
            <a:r>
              <a:rPr lang="zh-CN" altLang="en-US" baseline="0" dirty="0"/>
              <a:t> </a:t>
            </a:r>
            <a:r>
              <a:rPr lang="en-US" altLang="zh-CN" baseline="0" dirty="0"/>
              <a:t>shown</a:t>
            </a:r>
            <a:r>
              <a:rPr lang="zh-CN" altLang="en-US" baseline="0" dirty="0"/>
              <a:t> </a:t>
            </a:r>
            <a:r>
              <a:rPr lang="en-US" altLang="zh-CN" baseline="0" dirty="0"/>
              <a:t>on</a:t>
            </a:r>
            <a:r>
              <a:rPr lang="zh-CN" altLang="en-US" baseline="0" dirty="0"/>
              <a:t> </a:t>
            </a:r>
            <a:r>
              <a:rPr lang="en-US" altLang="zh-CN" baseline="0" dirty="0"/>
              <a:t>this</a:t>
            </a:r>
            <a:r>
              <a:rPr lang="zh-CN" altLang="en-US" baseline="0" dirty="0"/>
              <a:t> </a:t>
            </a:r>
            <a:r>
              <a:rPr lang="en-US" altLang="zh-CN" baseline="0" dirty="0"/>
              <a:t>slide,</a:t>
            </a:r>
            <a:r>
              <a:rPr lang="zh-CN" altLang="en-US" baseline="0" dirty="0"/>
              <a:t> </a:t>
            </a:r>
            <a:r>
              <a:rPr lang="en-US" altLang="zh-CN" baseline="0" dirty="0"/>
              <a:t>where</a:t>
            </a:r>
            <a:r>
              <a:rPr lang="zh-CN" altLang="en-US" baseline="0" dirty="0"/>
              <a:t> </a:t>
            </a:r>
            <a:r>
              <a:rPr lang="en-US" altLang="zh-CN" baseline="0" dirty="0"/>
              <a:t>initial</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individual</a:t>
            </a:r>
            <a:r>
              <a:rPr lang="zh-CN" altLang="en-US" baseline="0" dirty="0"/>
              <a:t> </a:t>
            </a:r>
            <a:r>
              <a:rPr lang="en-US" altLang="zh-CN" baseline="0" dirty="0"/>
              <a:t>vertices.</a:t>
            </a:r>
          </a:p>
          <a:p>
            <a:r>
              <a:rPr lang="en-US" altLang="zh-CN" baseline="0" dirty="0"/>
              <a:t>Each</a:t>
            </a:r>
            <a:r>
              <a:rPr lang="zh-CN" altLang="en-US" baseline="0" dirty="0"/>
              <a:t> </a:t>
            </a:r>
            <a:r>
              <a:rPr lang="en-US" altLang="zh-CN" baseline="0" dirty="0"/>
              <a:t>task</a:t>
            </a:r>
            <a:r>
              <a:rPr lang="zh-CN" altLang="en-US" baseline="0" dirty="0"/>
              <a:t> </a:t>
            </a:r>
            <a:r>
              <a:rPr lang="en-US" altLang="zh-CN" baseline="0" dirty="0"/>
              <a:t>computes</a:t>
            </a:r>
            <a:r>
              <a:rPr lang="zh-CN" altLang="en-US" baseline="0" dirty="0"/>
              <a:t> </a:t>
            </a:r>
            <a:r>
              <a:rPr lang="en-US" altLang="zh-CN" baseline="0" dirty="0"/>
              <a:t>in</a:t>
            </a:r>
            <a:r>
              <a:rPr lang="zh-CN" altLang="en-US" baseline="0" dirty="0"/>
              <a:t> </a:t>
            </a:r>
            <a:r>
              <a:rPr lang="en-US" altLang="zh-CN" baseline="0" dirty="0"/>
              <a:t>iterations,</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input</a:t>
            </a:r>
            <a:r>
              <a:rPr lang="zh-CN" altLang="en-US" baseline="0" dirty="0"/>
              <a:t> </a:t>
            </a:r>
            <a:r>
              <a:rPr lang="en-US" altLang="zh-CN" baseline="0" dirty="0"/>
              <a:t>argument</a:t>
            </a:r>
            <a:r>
              <a:rPr lang="zh-CN" altLang="en-US" baseline="0" dirty="0"/>
              <a:t> </a:t>
            </a:r>
            <a:r>
              <a:rPr lang="en-US" altLang="zh-CN" baseline="0" dirty="0"/>
              <a:t>"frontier"</a:t>
            </a:r>
            <a:r>
              <a:rPr lang="zh-CN" altLang="en-US" baseline="0" dirty="0"/>
              <a:t> </a:t>
            </a:r>
            <a:r>
              <a:rPr lang="en-US" altLang="zh-CN" baseline="0" dirty="0"/>
              <a:t>of a user-defined compute function keeps</a:t>
            </a:r>
            <a:r>
              <a:rPr lang="zh-CN" altLang="en-US" baseline="0" dirty="0"/>
              <a:t> </a:t>
            </a:r>
            <a:r>
              <a:rPr lang="en-US" altLang="zh-CN" baseline="0" dirty="0"/>
              <a:t>the</a:t>
            </a:r>
            <a:r>
              <a:rPr lang="zh-CN" altLang="en-US" baseline="0" dirty="0"/>
              <a:t> </a:t>
            </a:r>
            <a:r>
              <a:rPr lang="en-US" altLang="zh-CN" baseline="0" dirty="0"/>
              <a:t>adjacency</a:t>
            </a:r>
            <a:r>
              <a:rPr lang="zh-CN" altLang="en-US" baseline="0" dirty="0"/>
              <a:t> </a:t>
            </a:r>
            <a:r>
              <a:rPr lang="en-US" altLang="zh-CN" baseline="0" dirty="0"/>
              <a:t>lists</a:t>
            </a:r>
            <a:r>
              <a:rPr lang="zh-CN" altLang="en-US" baseline="0" dirty="0"/>
              <a:t> </a:t>
            </a:r>
            <a:r>
              <a:rPr lang="en-US" altLang="zh-CN" baseline="0" dirty="0"/>
              <a:t>of</a:t>
            </a:r>
            <a:r>
              <a:rPr lang="zh-CN" altLang="en-US" baseline="0" dirty="0"/>
              <a:t> </a:t>
            </a:r>
            <a:r>
              <a:rPr lang="en-US" altLang="zh-CN" baseline="0" dirty="0"/>
              <a:t>those</a:t>
            </a:r>
            <a:r>
              <a:rPr lang="zh-CN" altLang="en-US" baseline="0" dirty="0"/>
              <a:t> </a:t>
            </a:r>
            <a:r>
              <a:rPr lang="en-US" altLang="zh-CN" baseline="0" dirty="0"/>
              <a:t>vertices</a:t>
            </a:r>
            <a:r>
              <a:rPr lang="zh-CN" altLang="en-US" baseline="0" dirty="0"/>
              <a:t> </a:t>
            </a:r>
            <a:r>
              <a:rPr lang="en-US" altLang="zh-CN" baseline="0" dirty="0"/>
              <a:t>requested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previous</a:t>
            </a:r>
            <a:r>
              <a:rPr lang="zh-CN" altLang="en-US" baseline="0" dirty="0"/>
              <a:t> </a:t>
            </a:r>
            <a:r>
              <a:rPr lang="en-US" altLang="zh-CN" baseline="0" dirty="0"/>
              <a:t>iteration,</a:t>
            </a:r>
            <a:r>
              <a:rPr lang="zh-CN" altLang="en-US" baseline="0" dirty="0"/>
              <a:t> </a:t>
            </a:r>
            <a:r>
              <a:rPr lang="en-US" altLang="zh-CN" baseline="0" dirty="0"/>
              <a:t>and</a:t>
            </a:r>
            <a:r>
              <a:rPr lang="zh-CN" altLang="en-US" baseline="0" dirty="0"/>
              <a:t> </a:t>
            </a:r>
            <a:r>
              <a:rPr lang="en-US" altLang="zh-CN" baseline="0" dirty="0"/>
              <a:t>one</a:t>
            </a:r>
            <a:r>
              <a:rPr lang="zh-CN" altLang="en-US" baseline="0" dirty="0"/>
              <a:t> </a:t>
            </a:r>
            <a:r>
              <a:rPr lang="en-US" altLang="zh-CN" baseline="0" dirty="0"/>
              <a:t>may</a:t>
            </a:r>
            <a:r>
              <a:rPr lang="zh-CN" altLang="en-US" baseline="0" dirty="0"/>
              <a:t> </a:t>
            </a:r>
            <a:r>
              <a:rPr lang="en-US" altLang="zh-CN" baseline="0" dirty="0"/>
              <a:t>call</a:t>
            </a:r>
            <a:r>
              <a:rPr lang="zh-CN" altLang="en-US" baseline="0" dirty="0"/>
              <a:t> </a:t>
            </a:r>
            <a:r>
              <a:rPr lang="en-US" altLang="zh-CN" baseline="0" dirty="0"/>
              <a:t>the</a:t>
            </a:r>
            <a:r>
              <a:rPr lang="zh-CN" altLang="en-US" baseline="0" dirty="0"/>
              <a:t> </a:t>
            </a:r>
            <a:r>
              <a:rPr lang="en-US" altLang="zh-CN" baseline="0" dirty="0"/>
              <a:t>pull</a:t>
            </a:r>
            <a:r>
              <a:rPr lang="zh-CN" altLang="en-US" baseline="0" dirty="0"/>
              <a:t> </a:t>
            </a:r>
            <a:r>
              <a:rPr lang="en-US" altLang="zh-CN" baseline="0" dirty="0"/>
              <a:t>function</a:t>
            </a:r>
            <a:r>
              <a:rPr lang="zh-CN" altLang="en-US" baseline="0" dirty="0"/>
              <a:t> </a:t>
            </a:r>
            <a:r>
              <a:rPr lang="en-US" altLang="zh-CN" baseline="0" dirty="0"/>
              <a:t>to</a:t>
            </a:r>
            <a:r>
              <a:rPr lang="zh-CN" altLang="en-US" baseline="0" dirty="0"/>
              <a:t> </a:t>
            </a:r>
            <a:r>
              <a:rPr lang="en-US" altLang="zh-CN" baseline="0" dirty="0"/>
              <a:t>request</a:t>
            </a:r>
            <a:r>
              <a:rPr lang="zh-CN" altLang="en-US" baseline="0" dirty="0"/>
              <a:t> </a:t>
            </a:r>
            <a:r>
              <a:rPr lang="en-US" altLang="zh-CN" baseline="0" dirty="0"/>
              <a:t>for</a:t>
            </a:r>
            <a:r>
              <a:rPr lang="zh-CN" altLang="en-US" baseline="0" dirty="0"/>
              <a:t> </a:t>
            </a:r>
            <a:r>
              <a:rPr lang="en-US" altLang="zh-CN" baseline="0" dirty="0"/>
              <a:t>new</a:t>
            </a:r>
            <a:r>
              <a:rPr lang="zh-CN" altLang="en-US" baseline="0" dirty="0"/>
              <a:t> </a:t>
            </a:r>
            <a:r>
              <a:rPr lang="en-US" altLang="zh-CN" baseline="0" dirty="0"/>
              <a:t>vertices.</a:t>
            </a:r>
          </a:p>
          <a:p>
            <a:r>
              <a:rPr lang="en-US" altLang="zh-CN" baseline="0" dirty="0"/>
              <a:t>Users</a:t>
            </a:r>
            <a:r>
              <a:rPr lang="zh-CN" altLang="en-US" baseline="0" dirty="0"/>
              <a:t> </a:t>
            </a:r>
            <a:r>
              <a:rPr lang="en-US" altLang="zh-CN" baseline="0" dirty="0"/>
              <a:t>can</a:t>
            </a:r>
            <a:r>
              <a:rPr lang="zh-CN" altLang="en-US" baseline="0" dirty="0"/>
              <a:t> </a:t>
            </a:r>
            <a:r>
              <a:rPr lang="en-US" altLang="zh-CN" baseline="0" dirty="0"/>
              <a:t>expand</a:t>
            </a:r>
            <a:r>
              <a:rPr lang="zh-CN" altLang="en-US" baseline="0" dirty="0"/>
              <a:t> </a:t>
            </a:r>
            <a:r>
              <a:rPr lang="en-US" altLang="zh-CN" baseline="0" dirty="0"/>
              <a:t>the</a:t>
            </a:r>
            <a:r>
              <a:rPr lang="zh-CN" altLang="en-US" baseline="0" dirty="0"/>
              <a:t> </a:t>
            </a:r>
            <a:r>
              <a:rPr lang="en-US" altLang="zh-CN" baseline="0" dirty="0"/>
              <a:t>subgraph</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task</a:t>
            </a:r>
            <a:r>
              <a:rPr lang="zh-CN" altLang="en-US" baseline="0" dirty="0"/>
              <a:t> </a:t>
            </a:r>
            <a:r>
              <a:rPr lang="en-US" altLang="zh-CN" baseline="0" dirty="0"/>
              <a:t>in</a:t>
            </a:r>
            <a:r>
              <a:rPr lang="zh-CN" altLang="en-US" baseline="0" dirty="0"/>
              <a:t> </a:t>
            </a:r>
            <a:r>
              <a:rPr lang="en-US" altLang="zh-CN" baseline="0" dirty="0"/>
              <a:t>iterations</a:t>
            </a:r>
            <a:r>
              <a:rPr lang="zh-CN" altLang="en-US" baseline="0" dirty="0"/>
              <a:t> </a:t>
            </a:r>
            <a:r>
              <a:rPr lang="en-US" altLang="zh-CN" baseline="0" dirty="0"/>
              <a:t>until</a:t>
            </a:r>
            <a:r>
              <a:rPr lang="zh-CN" altLang="en-US" baseline="0" dirty="0"/>
              <a:t> </a:t>
            </a:r>
            <a:r>
              <a:rPr lang="en-US" altLang="zh-CN" baseline="0" dirty="0"/>
              <a:t>all</a:t>
            </a:r>
            <a:r>
              <a:rPr lang="zh-CN" altLang="en-US" baseline="0" dirty="0"/>
              <a:t> </a:t>
            </a:r>
            <a:r>
              <a:rPr lang="en-US" altLang="zh-CN" baseline="0" dirty="0"/>
              <a:t>the</a:t>
            </a:r>
            <a:r>
              <a:rPr lang="zh-CN" altLang="en-US" baseline="0" dirty="0"/>
              <a:t> </a:t>
            </a:r>
            <a:r>
              <a:rPr lang="en-US" altLang="zh-CN" baseline="0" dirty="0"/>
              <a:t>needed</a:t>
            </a:r>
            <a:r>
              <a:rPr lang="zh-CN" altLang="en-US" baseline="0" dirty="0"/>
              <a:t> </a:t>
            </a:r>
            <a:r>
              <a:rPr lang="en-US" altLang="zh-CN" baseline="0" dirty="0"/>
              <a:t>data</a:t>
            </a:r>
            <a:r>
              <a:rPr lang="zh-CN" altLang="en-US" baseline="0" dirty="0"/>
              <a:t> </a:t>
            </a:r>
            <a:r>
              <a:rPr lang="en-US" altLang="zh-CN" baseline="0" dirty="0"/>
              <a:t>are</a:t>
            </a:r>
            <a:r>
              <a:rPr lang="zh-CN" altLang="en-US" baseline="0" dirty="0"/>
              <a:t> </a:t>
            </a:r>
            <a:r>
              <a:rPr lang="en-US" altLang="zh-CN" baseline="0" dirty="0"/>
              <a:t>ready,</a:t>
            </a:r>
            <a:r>
              <a:rPr lang="zh-CN" altLang="en-US" baseline="0" dirty="0"/>
              <a:t> </a:t>
            </a:r>
            <a:r>
              <a:rPr lang="en-US" altLang="zh-CN" baseline="0" dirty="0"/>
              <a:t>after</a:t>
            </a:r>
            <a:r>
              <a:rPr lang="zh-CN" altLang="en-US" baseline="0" dirty="0"/>
              <a:t> </a:t>
            </a:r>
            <a:r>
              <a:rPr lang="en-US" altLang="zh-CN" baseline="0" dirty="0"/>
              <a:t>which</a:t>
            </a:r>
            <a:r>
              <a:rPr lang="zh-CN" altLang="en-US" baseline="0" dirty="0"/>
              <a:t> </a:t>
            </a:r>
            <a:r>
              <a:rPr lang="en-US" altLang="zh-CN" baseline="0" dirty="0"/>
              <a:t>the</a:t>
            </a:r>
            <a:r>
              <a:rPr lang="zh-CN" altLang="en-US" baseline="0" dirty="0"/>
              <a:t> </a:t>
            </a:r>
            <a:r>
              <a:rPr lang="en-US" altLang="zh-CN" baseline="0" dirty="0"/>
              <a:t>computation</a:t>
            </a:r>
            <a:r>
              <a:rPr lang="zh-CN" altLang="en-US" baseline="0" dirty="0"/>
              <a:t> </a:t>
            </a:r>
            <a:r>
              <a:rPr lang="en-US" altLang="zh-CN" baseline="0" dirty="0"/>
              <a:t>can</a:t>
            </a:r>
            <a:r>
              <a:rPr lang="zh-CN" altLang="en-US" baseline="0" dirty="0"/>
              <a:t> </a:t>
            </a:r>
            <a:r>
              <a:rPr lang="en-US" altLang="zh-CN" baseline="0" dirty="0"/>
              <a:t>happen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subgraph.</a:t>
            </a:r>
          </a:p>
          <a:p>
            <a:r>
              <a:rPr lang="en-US" altLang="zh-CN" baseline="0" dirty="0"/>
              <a:t>To avoid straggler tasks, one</a:t>
            </a:r>
            <a:r>
              <a:rPr lang="zh-CN" altLang="en-US" baseline="0" dirty="0"/>
              <a:t> </a:t>
            </a:r>
            <a:r>
              <a:rPr lang="en-US" altLang="zh-CN" baseline="0" dirty="0"/>
              <a:t>may</a:t>
            </a:r>
            <a:r>
              <a:rPr lang="zh-CN" altLang="en-US" baseline="0" dirty="0"/>
              <a:t> </a:t>
            </a:r>
            <a:r>
              <a:rPr lang="en-US" altLang="zh-CN" baseline="0" dirty="0"/>
              <a:t>also</a:t>
            </a:r>
            <a:r>
              <a:rPr lang="zh-CN" altLang="en-US" baseline="0" dirty="0"/>
              <a:t> </a:t>
            </a:r>
            <a:r>
              <a:rPr lang="en-US" altLang="zh-CN" baseline="0" dirty="0"/>
              <a:t>decompose</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task</a:t>
            </a:r>
            <a:r>
              <a:rPr lang="zh-CN" altLang="en-US" baseline="0" dirty="0"/>
              <a:t> </a:t>
            </a:r>
            <a:r>
              <a:rPr lang="en-US" altLang="zh-CN" baseline="0" dirty="0"/>
              <a:t>into</a:t>
            </a:r>
            <a:r>
              <a:rPr lang="zh-CN" altLang="en-US" baseline="0" dirty="0"/>
              <a:t> </a:t>
            </a:r>
            <a:r>
              <a:rPr lang="en-US" altLang="zh-CN" baseline="0" dirty="0"/>
              <a:t>smaller</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call</a:t>
            </a:r>
            <a:r>
              <a:rPr lang="zh-CN" altLang="en-US" baseline="0" dirty="0"/>
              <a:t> </a:t>
            </a:r>
            <a:r>
              <a:rPr lang="en-US" altLang="zh-CN" baseline="0" dirty="0"/>
              <a:t>the</a:t>
            </a:r>
            <a:r>
              <a:rPr lang="zh-CN" altLang="en-US" baseline="0" dirty="0"/>
              <a:t> </a:t>
            </a:r>
            <a:r>
              <a:rPr lang="en-US" altLang="zh-CN" baseline="0" dirty="0" err="1"/>
              <a:t>add_task</a:t>
            </a:r>
            <a:r>
              <a:rPr lang="zh-CN" altLang="en-US" baseline="0" dirty="0"/>
              <a:t> </a:t>
            </a:r>
            <a:r>
              <a:rPr lang="en-US" altLang="zh-CN" baseline="0" dirty="0"/>
              <a:t>function</a:t>
            </a:r>
            <a:r>
              <a:rPr lang="zh-CN" altLang="en-US" baseline="0" dirty="0"/>
              <a:t> </a:t>
            </a:r>
            <a:r>
              <a:rPr lang="en-US" altLang="zh-CN" baseline="0" dirty="0"/>
              <a:t>to</a:t>
            </a:r>
            <a:r>
              <a:rPr lang="zh-CN" altLang="en-US" baseline="0" dirty="0"/>
              <a:t> </a:t>
            </a:r>
            <a:r>
              <a:rPr lang="en-US" altLang="zh-CN" baseline="0" dirty="0"/>
              <a:t>add</a:t>
            </a:r>
            <a:r>
              <a:rPr lang="zh-CN" altLang="en-US" baseline="0" dirty="0"/>
              <a:t> </a:t>
            </a:r>
            <a:r>
              <a:rPr lang="en-US" altLang="zh-CN" baseline="0" dirty="0"/>
              <a:t>them</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computation.</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43</a:t>
            </a:fld>
            <a:endParaRPr lang="en-US"/>
          </a:p>
        </p:txBody>
      </p:sp>
    </p:spTree>
    <p:extLst>
      <p:ext uri="{BB962C8B-B14F-4D97-AF65-F5344CB8AC3E}">
        <p14:creationId xmlns:p14="http://schemas.microsoft.com/office/powerpoint/2010/main" val="949998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is</a:t>
            </a:r>
            <a:r>
              <a:rPr lang="zh-CN" altLang="en-US" baseline="0" dirty="0"/>
              <a:t> </a:t>
            </a:r>
            <a:r>
              <a:rPr lang="en-US" altLang="zh-CN" baseline="0" dirty="0"/>
              <a:t>an</a:t>
            </a:r>
            <a:r>
              <a:rPr lang="zh-CN" altLang="en-US" baseline="0" dirty="0"/>
              <a:t> </a:t>
            </a:r>
            <a:r>
              <a:rPr lang="en-US" altLang="zh-CN" baseline="0" dirty="0"/>
              <a:t>overview</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G-thinker</a:t>
            </a:r>
            <a:r>
              <a:rPr lang="zh-CN" altLang="en-US" baseline="0" dirty="0"/>
              <a:t> </a:t>
            </a:r>
            <a:r>
              <a:rPr lang="en-US" altLang="zh-CN" baseline="0" dirty="0"/>
              <a:t>system</a:t>
            </a:r>
            <a:r>
              <a:rPr lang="zh-CN" altLang="en-US" baseline="0" dirty="0"/>
              <a:t> </a:t>
            </a:r>
            <a:r>
              <a:rPr lang="en-US" altLang="zh-CN" baseline="0" dirty="0"/>
              <a:t>with</a:t>
            </a:r>
            <a:r>
              <a:rPr lang="zh-CN" altLang="en-US" baseline="0" dirty="0"/>
              <a:t> </a:t>
            </a:r>
            <a:r>
              <a:rPr lang="en-US" altLang="zh-CN" baseline="0" dirty="0"/>
              <a:t>three</a:t>
            </a:r>
            <a:r>
              <a:rPr lang="zh-CN" altLang="en-US" baseline="0" dirty="0"/>
              <a:t> </a:t>
            </a:r>
            <a:r>
              <a:rPr lang="en-US" altLang="zh-CN" baseline="0" dirty="0"/>
              <a:t>machines.</a:t>
            </a:r>
          </a:p>
          <a:p>
            <a:endParaRPr lang="en-US" altLang="zh-CN" baseline="0" dirty="0"/>
          </a:p>
          <a:p>
            <a:r>
              <a:rPr lang="en-US" altLang="zh-CN" baseline="0" dirty="0"/>
              <a:t>Note</a:t>
            </a:r>
            <a:r>
              <a:rPr lang="zh-CN" altLang="en-US" baseline="0" dirty="0"/>
              <a:t> </a:t>
            </a:r>
            <a:r>
              <a:rPr lang="en-US" altLang="zh-CN" baseline="0" dirty="0"/>
              <a:t>that</a:t>
            </a:r>
            <a:r>
              <a:rPr lang="zh-CN" altLang="en-US" baseline="0" dirty="0"/>
              <a:t> </a:t>
            </a:r>
            <a:r>
              <a:rPr lang="en-US" altLang="zh-CN" baseline="0" dirty="0"/>
              <a:t>each</a:t>
            </a:r>
            <a:r>
              <a:rPr lang="zh-CN" altLang="en-US" baseline="0" dirty="0"/>
              <a:t> </a:t>
            </a:r>
            <a:r>
              <a:rPr lang="en-US" altLang="zh-CN" baseline="0" dirty="0"/>
              <a:t>machine</a:t>
            </a:r>
            <a:r>
              <a:rPr lang="zh-CN" altLang="en-US" baseline="0" dirty="0"/>
              <a:t> </a:t>
            </a:r>
            <a:r>
              <a:rPr lang="en-US" altLang="zh-CN" baseline="0" dirty="0"/>
              <a:t>has</a:t>
            </a:r>
            <a:r>
              <a:rPr lang="zh-CN" altLang="en-US" baseline="0" dirty="0"/>
              <a:t> </a:t>
            </a:r>
            <a:r>
              <a:rPr lang="en-US" altLang="zh-CN" baseline="0" dirty="0"/>
              <a:t>a</a:t>
            </a:r>
            <a:r>
              <a:rPr lang="zh-CN" altLang="en-US" baseline="0" dirty="0"/>
              <a:t> </a:t>
            </a:r>
            <a:r>
              <a:rPr lang="en-US" altLang="zh-CN" baseline="0" dirty="0"/>
              <a:t>yellow</a:t>
            </a:r>
            <a:r>
              <a:rPr lang="zh-CN" altLang="en-US" baseline="0" dirty="0"/>
              <a:t> </a:t>
            </a:r>
            <a:r>
              <a:rPr lang="en-US" altLang="zh-CN" baseline="0" dirty="0"/>
              <a:t>global</a:t>
            </a:r>
            <a:r>
              <a:rPr lang="zh-CN" altLang="en-US" baseline="0" dirty="0"/>
              <a:t> </a:t>
            </a:r>
            <a:r>
              <a:rPr lang="en-US" altLang="zh-CN" baseline="0" dirty="0"/>
              <a:t>task</a:t>
            </a:r>
            <a:r>
              <a:rPr lang="zh-CN" altLang="en-US" baseline="0" dirty="0"/>
              <a:t> </a:t>
            </a:r>
            <a:r>
              <a:rPr lang="en-US" altLang="zh-CN" baseline="0" dirty="0"/>
              <a:t>queue</a:t>
            </a:r>
            <a:r>
              <a:rPr lang="zh-CN" altLang="en-US" baseline="0" dirty="0"/>
              <a:t> </a:t>
            </a:r>
            <a:r>
              <a:rPr lang="en-US" altLang="zh-CN" baseline="0" dirty="0"/>
              <a:t>to</a:t>
            </a:r>
            <a:r>
              <a:rPr lang="zh-CN" altLang="en-US" baseline="0" dirty="0"/>
              <a:t> </a:t>
            </a:r>
            <a:r>
              <a:rPr lang="en-US" altLang="zh-CN" baseline="0" dirty="0"/>
              <a:t>hold</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time-consuming,</a:t>
            </a:r>
            <a:r>
              <a:rPr lang="zh-CN" altLang="en-US" baseline="0" dirty="0"/>
              <a:t> </a:t>
            </a:r>
            <a:r>
              <a:rPr lang="en-US" altLang="zh-CN" baseline="0" dirty="0"/>
              <a:t>and</a:t>
            </a:r>
            <a:r>
              <a:rPr lang="zh-CN" altLang="en-US" baseline="0" dirty="0"/>
              <a:t> </a:t>
            </a:r>
            <a:r>
              <a:rPr lang="en-US" altLang="zh-CN" baseline="0" dirty="0"/>
              <a:t>gray</a:t>
            </a:r>
            <a:r>
              <a:rPr lang="zh-CN" altLang="en-US" baseline="0" dirty="0"/>
              <a:t> </a:t>
            </a:r>
            <a:r>
              <a:rPr lang="en-US" altLang="zh-CN" baseline="0" dirty="0"/>
              <a:t>task</a:t>
            </a:r>
            <a:r>
              <a:rPr lang="zh-CN" altLang="en-US" baseline="0" dirty="0"/>
              <a:t> </a:t>
            </a:r>
            <a:r>
              <a:rPr lang="en-US" altLang="zh-CN" baseline="0" dirty="0"/>
              <a:t>queues</a:t>
            </a:r>
            <a:r>
              <a:rPr lang="zh-CN" altLang="en-US" baseline="0" dirty="0"/>
              <a:t> </a:t>
            </a:r>
            <a:r>
              <a:rPr lang="en-US" altLang="zh-CN" baseline="0" dirty="0"/>
              <a:t>local</a:t>
            </a:r>
            <a:r>
              <a:rPr lang="zh-CN" altLang="en-US" baseline="0" dirty="0"/>
              <a:t> </a:t>
            </a:r>
            <a:r>
              <a:rPr lang="en-US" altLang="zh-CN" baseline="0" dirty="0"/>
              <a:t>to</a:t>
            </a:r>
            <a:r>
              <a:rPr lang="zh-CN" altLang="en-US" baseline="0" dirty="0"/>
              <a:t> </a:t>
            </a:r>
            <a:r>
              <a:rPr lang="en-US" altLang="zh-CN" baseline="0" dirty="0"/>
              <a:t>each</a:t>
            </a:r>
            <a:r>
              <a:rPr lang="zh-CN" altLang="en-US" baseline="0" dirty="0"/>
              <a:t> </a:t>
            </a:r>
            <a:r>
              <a:rPr lang="en-US" altLang="zh-CN" baseline="0" dirty="0"/>
              <a:t>CPU</a:t>
            </a:r>
            <a:r>
              <a:rPr lang="zh-CN" altLang="en-US" baseline="0" dirty="0"/>
              <a:t> </a:t>
            </a:r>
            <a:r>
              <a:rPr lang="en-US" altLang="zh-CN" baseline="0" dirty="0"/>
              <a:t>core</a:t>
            </a:r>
            <a:r>
              <a:rPr lang="zh-CN" altLang="en-US" baseline="0" dirty="0"/>
              <a:t> </a:t>
            </a:r>
            <a:r>
              <a:rPr lang="en-US" altLang="zh-CN" baseline="0" dirty="0"/>
              <a:t>to</a:t>
            </a:r>
            <a:r>
              <a:rPr lang="zh-CN" altLang="en-US" baseline="0" dirty="0"/>
              <a:t> </a:t>
            </a:r>
            <a:r>
              <a:rPr lang="en-US" altLang="zh-CN" baseline="0" dirty="0"/>
              <a:t>hold</a:t>
            </a:r>
            <a:r>
              <a:rPr lang="zh-CN" altLang="en-US" baseline="0" dirty="0"/>
              <a:t> </a:t>
            </a:r>
            <a:r>
              <a:rPr lang="en-US" altLang="zh-CN" baseline="0" dirty="0"/>
              <a:t>regular</a:t>
            </a:r>
            <a:r>
              <a:rPr lang="zh-CN" altLang="en-US" baseline="0" dirty="0"/>
              <a:t> </a:t>
            </a:r>
            <a:r>
              <a:rPr lang="en-US" altLang="zh-CN" baseline="0" dirty="0"/>
              <a:t>tasks to avoid contention.</a:t>
            </a:r>
          </a:p>
          <a:p>
            <a:endParaRPr lang="en-US" altLang="zh-CN" baseline="0" dirty="0"/>
          </a:p>
          <a:p>
            <a:r>
              <a:rPr lang="en-US" altLang="zh-CN" baseline="0" dirty="0"/>
              <a:t>G-thinker keeps the memory consumption bounded by only working with a small window of active tasks at any time, and additional tasks generated due to task decomposition can be temporarily moved to the disk in batch, to be fetched and processed later when memory space permits.</a:t>
            </a:r>
          </a:p>
          <a:p>
            <a:endParaRPr lang="en-US" altLang="zh-CN" baseline="0" dirty="0"/>
          </a:p>
          <a:p>
            <a:r>
              <a:rPr lang="en-US" altLang="zh-CN" baseline="0" dirty="0"/>
              <a:t>New tasks are only spawned when there are not sufficient active tasks.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44</a:t>
            </a:fld>
            <a:endParaRPr lang="en-US"/>
          </a:p>
        </p:txBody>
      </p:sp>
    </p:spTree>
    <p:extLst>
      <p:ext uri="{BB962C8B-B14F-4D97-AF65-F5344CB8AC3E}">
        <p14:creationId xmlns:p14="http://schemas.microsoft.com/office/powerpoint/2010/main" val="579666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Note</a:t>
            </a:r>
            <a:r>
              <a:rPr lang="zh-CN" altLang="en-US" baseline="0" dirty="0"/>
              <a:t> </a:t>
            </a:r>
            <a:r>
              <a:rPr lang="en-US" altLang="zh-CN" baseline="0" dirty="0"/>
              <a:t>that</a:t>
            </a:r>
            <a:r>
              <a:rPr lang="zh-CN" altLang="en-US" baseline="0" dirty="0"/>
              <a:t> </a:t>
            </a:r>
            <a:r>
              <a:rPr lang="en-US" altLang="zh-CN" baseline="0" dirty="0"/>
              <a:t>without</a:t>
            </a:r>
            <a:r>
              <a:rPr lang="zh-CN" altLang="en-US" baseline="0" dirty="0"/>
              <a:t> </a:t>
            </a:r>
            <a:r>
              <a:rPr lang="en-US" altLang="zh-CN" baseline="0" dirty="0"/>
              <a:t>a</a:t>
            </a:r>
            <a:r>
              <a:rPr lang="zh-CN" altLang="en-US" baseline="0" dirty="0"/>
              <a:t> </a:t>
            </a:r>
            <a:r>
              <a:rPr lang="en-US" altLang="zh-CN" baseline="0" dirty="0"/>
              <a:t>shared</a:t>
            </a:r>
            <a:r>
              <a:rPr lang="zh-CN" altLang="en-US" baseline="0" dirty="0"/>
              <a:t> </a:t>
            </a:r>
            <a:r>
              <a:rPr lang="en-US" altLang="zh-CN" baseline="0" dirty="0"/>
              <a:t>global</a:t>
            </a:r>
            <a:r>
              <a:rPr lang="zh-CN" altLang="en-US" baseline="0" dirty="0"/>
              <a:t> </a:t>
            </a:r>
            <a:r>
              <a:rPr lang="en-US" altLang="zh-CN" baseline="0" dirty="0"/>
              <a:t>task</a:t>
            </a:r>
            <a:r>
              <a:rPr lang="zh-CN" altLang="en-US" baseline="0" dirty="0"/>
              <a:t> </a:t>
            </a:r>
            <a:r>
              <a:rPr lang="en-US" altLang="zh-CN" baseline="0" dirty="0"/>
              <a:t>queue,</a:t>
            </a:r>
            <a:r>
              <a:rPr lang="zh-CN" altLang="en-US" baseline="0" dirty="0"/>
              <a:t> </a:t>
            </a:r>
            <a:r>
              <a:rPr lang="en-US" altLang="zh-CN" baseline="0" dirty="0"/>
              <a:t>if</a:t>
            </a:r>
            <a:r>
              <a:rPr lang="zh-CN" altLang="en-US" baseline="0" dirty="0"/>
              <a:t> </a:t>
            </a:r>
            <a:r>
              <a:rPr lang="en-US" altLang="zh-CN" baseline="0" dirty="0"/>
              <a:t>a</a:t>
            </a:r>
            <a:r>
              <a:rPr lang="zh-CN" altLang="en-US" baseline="0" dirty="0"/>
              <a:t> </a:t>
            </a:r>
            <a:r>
              <a:rPr lang="en-US" altLang="zh-CN" baseline="0" dirty="0"/>
              <a:t>local</a:t>
            </a:r>
            <a:r>
              <a:rPr lang="zh-CN" altLang="en-US" baseline="0" dirty="0"/>
              <a:t> </a:t>
            </a:r>
            <a:r>
              <a:rPr lang="en-US" altLang="zh-CN" baseline="0" dirty="0"/>
              <a:t>task</a:t>
            </a:r>
            <a:r>
              <a:rPr lang="zh-CN" altLang="en-US" baseline="0" dirty="0"/>
              <a:t> </a:t>
            </a:r>
            <a:r>
              <a:rPr lang="en-US" altLang="zh-CN" baseline="0" dirty="0"/>
              <a:t>queue</a:t>
            </a:r>
            <a:r>
              <a:rPr lang="zh-CN" altLang="en-US" baseline="0" dirty="0"/>
              <a:t> </a:t>
            </a:r>
            <a:r>
              <a:rPr lang="en-US" altLang="zh-CN" baseline="0" dirty="0"/>
              <a:t>holds</a:t>
            </a:r>
            <a:r>
              <a:rPr lang="zh-CN" altLang="en-US" baseline="0" dirty="0"/>
              <a:t> </a:t>
            </a:r>
            <a:r>
              <a:rPr lang="en-US" altLang="zh-CN" baseline="0" dirty="0"/>
              <a:t>many</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endParaRPr lang="en-US" altLang="zh-CN" baseline="0" dirty="0"/>
          </a:p>
          <a:p>
            <a:r>
              <a:rPr lang="en-US" altLang="zh-CN" baseline="0" dirty="0"/>
              <a:t>[click]</a:t>
            </a:r>
          </a:p>
          <a:p>
            <a:r>
              <a:rPr lang="en-US" altLang="zh-CN" baseline="0" dirty="0"/>
              <a:t>head-of-line</a:t>
            </a:r>
            <a:r>
              <a:rPr lang="zh-CN" altLang="en-US" baseline="0" dirty="0"/>
              <a:t> </a:t>
            </a:r>
            <a:r>
              <a:rPr lang="en-US" altLang="zh-CN" baseline="0" dirty="0"/>
              <a:t>blocking</a:t>
            </a:r>
            <a:r>
              <a:rPr lang="zh-CN" altLang="en-US" baseline="0" dirty="0"/>
              <a:t> </a:t>
            </a:r>
            <a:r>
              <a:rPr lang="en-US" altLang="zh-CN" baseline="0" dirty="0"/>
              <a:t>happens</a:t>
            </a:r>
            <a:r>
              <a:rPr lang="zh-CN" altLang="en-US" baseline="0" dirty="0"/>
              <a:t> </a:t>
            </a:r>
            <a:r>
              <a:rPr lang="en-US" altLang="zh-CN" baseline="0" dirty="0"/>
              <a:t>where</a:t>
            </a:r>
            <a:r>
              <a:rPr lang="zh-CN" altLang="en-US" baseline="0" dirty="0"/>
              <a:t> </a:t>
            </a:r>
            <a:r>
              <a:rPr lang="en-US" altLang="zh-CN" baseline="0" dirty="0"/>
              <a:t>a</a:t>
            </a:r>
            <a:r>
              <a:rPr lang="zh-CN" altLang="en-US" baseline="0" dirty="0"/>
              <a:t> </a:t>
            </a:r>
            <a:r>
              <a:rPr lang="en-US" altLang="zh-CN" baseline="0" dirty="0"/>
              <a:t>CPU</a:t>
            </a:r>
            <a:r>
              <a:rPr lang="zh-CN" altLang="en-US" baseline="0" dirty="0"/>
              <a:t> </a:t>
            </a:r>
            <a:r>
              <a:rPr lang="en-US" altLang="zh-CN" baseline="0" dirty="0"/>
              <a:t>core</a:t>
            </a:r>
            <a:r>
              <a:rPr lang="zh-CN" altLang="en-US" baseline="0" dirty="0"/>
              <a:t> </a:t>
            </a:r>
            <a:r>
              <a:rPr lang="en-US" altLang="zh-CN" baseline="0" dirty="0"/>
              <a:t>becomes</a:t>
            </a:r>
            <a:r>
              <a:rPr lang="zh-CN" altLang="en-US" baseline="0" dirty="0"/>
              <a:t> </a:t>
            </a:r>
            <a:r>
              <a:rPr lang="en-US" altLang="zh-CN" baseline="0" dirty="0"/>
              <a:t>the</a:t>
            </a:r>
            <a:r>
              <a:rPr lang="zh-CN" altLang="en-US" baseline="0" dirty="0"/>
              <a:t> </a:t>
            </a:r>
            <a:r>
              <a:rPr lang="en-US" altLang="zh-CN" baseline="0" dirty="0"/>
              <a:t>straggler</a:t>
            </a:r>
            <a:r>
              <a:rPr lang="zh-CN" altLang="en-US" baseline="0" dirty="0"/>
              <a:t> </a:t>
            </a:r>
            <a:r>
              <a:rPr lang="en-US" altLang="zh-CN" baseline="0" dirty="0"/>
              <a:t>while</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CPU</a:t>
            </a:r>
            <a:r>
              <a:rPr lang="zh-CN" altLang="en-US" baseline="0" dirty="0"/>
              <a:t> </a:t>
            </a:r>
            <a:r>
              <a:rPr lang="en-US" altLang="zh-CN" baseline="0" dirty="0"/>
              <a:t>cores</a:t>
            </a:r>
            <a:r>
              <a:rPr lang="zh-CN" altLang="en-US" baseline="0" dirty="0"/>
              <a:t> </a:t>
            </a:r>
            <a:r>
              <a:rPr lang="en-US" altLang="zh-CN" baseline="0" dirty="0"/>
              <a:t>finish</a:t>
            </a:r>
            <a:r>
              <a:rPr lang="zh-CN" altLang="en-US" baseline="0" dirty="0"/>
              <a:t> </a:t>
            </a:r>
            <a:r>
              <a:rPr lang="en-US" altLang="zh-CN" baseline="0" dirty="0"/>
              <a:t>quickly</a:t>
            </a:r>
            <a:r>
              <a:rPr lang="zh-CN" altLang="en-US" baseline="0" dirty="0"/>
              <a:t> </a:t>
            </a:r>
            <a:r>
              <a:rPr lang="en-US" altLang="zh-CN" baseline="0" dirty="0"/>
              <a:t>and</a:t>
            </a:r>
            <a:r>
              <a:rPr lang="zh-CN" altLang="en-US" baseline="0" dirty="0"/>
              <a:t> </a:t>
            </a:r>
            <a:r>
              <a:rPr lang="en-US" altLang="zh-CN" baseline="0" dirty="0"/>
              <a:t>become</a:t>
            </a:r>
            <a:r>
              <a:rPr lang="zh-CN" altLang="en-US" baseline="0" dirty="0"/>
              <a:t> </a:t>
            </a:r>
            <a:r>
              <a:rPr lang="en-US" altLang="zh-CN" baseline="0" dirty="0"/>
              <a:t>idle.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45</a:t>
            </a:fld>
            <a:endParaRPr lang="en-US"/>
          </a:p>
        </p:txBody>
      </p:sp>
    </p:spTree>
    <p:extLst>
      <p:ext uri="{BB962C8B-B14F-4D97-AF65-F5344CB8AC3E}">
        <p14:creationId xmlns:p14="http://schemas.microsoft.com/office/powerpoint/2010/main" val="1295634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By</a:t>
            </a:r>
            <a:r>
              <a:rPr lang="zh-CN" altLang="en-US" baseline="0" dirty="0"/>
              <a:t> </a:t>
            </a:r>
            <a:r>
              <a:rPr lang="en-US" altLang="zh-CN" baseline="0" dirty="0"/>
              <a:t>putting</a:t>
            </a:r>
            <a:r>
              <a:rPr lang="zh-CN" altLang="en-US" baseline="0" dirty="0"/>
              <a:t> </a:t>
            </a:r>
            <a:r>
              <a:rPr lang="en-US" altLang="zh-CN" baseline="0" dirty="0"/>
              <a:t>all</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shared</a:t>
            </a:r>
            <a:r>
              <a:rPr lang="zh-CN" altLang="en-US" baseline="0" dirty="0"/>
              <a:t> </a:t>
            </a:r>
            <a:r>
              <a:rPr lang="en-US" altLang="zh-CN" baseline="0" dirty="0"/>
              <a:t>global</a:t>
            </a:r>
            <a:r>
              <a:rPr lang="zh-CN" altLang="en-US" baseline="0" dirty="0"/>
              <a:t> </a:t>
            </a:r>
            <a:r>
              <a:rPr lang="en-US" altLang="zh-CN" baseline="0" dirty="0"/>
              <a:t>task</a:t>
            </a:r>
            <a:r>
              <a:rPr lang="zh-CN" altLang="en-US" baseline="0" dirty="0"/>
              <a:t> </a:t>
            </a:r>
            <a:r>
              <a:rPr lang="en-US" altLang="zh-CN" baseline="0" dirty="0"/>
              <a:t>queue</a:t>
            </a:r>
            <a:r>
              <a:rPr lang="zh-CN" altLang="en-US" baseline="0" dirty="0"/>
              <a:t> </a:t>
            </a:r>
            <a:r>
              <a:rPr lang="en-US" altLang="zh-CN" baseline="0" dirty="0"/>
              <a:t>which also supports</a:t>
            </a:r>
            <a:r>
              <a:rPr lang="zh-CN" altLang="en-US" baseline="0" dirty="0"/>
              <a:t> </a:t>
            </a:r>
            <a:r>
              <a:rPr lang="en-US" altLang="zh-CN" baseline="0" dirty="0"/>
              <a:t>work</a:t>
            </a:r>
            <a:r>
              <a:rPr lang="zh-CN" altLang="en-US" baseline="0" dirty="0"/>
              <a:t> </a:t>
            </a:r>
            <a:r>
              <a:rPr lang="en-US" altLang="zh-CN" baseline="0" dirty="0"/>
              <a:t>stealing</a:t>
            </a:r>
            <a:r>
              <a:rPr lang="zh-CN" altLang="en-US" baseline="0" dirty="0"/>
              <a:t> </a:t>
            </a:r>
            <a:r>
              <a:rPr lang="en-US" altLang="zh-CN" baseline="0" dirty="0"/>
              <a:t>among</a:t>
            </a:r>
            <a:r>
              <a:rPr lang="zh-CN" altLang="en-US" baseline="0" dirty="0"/>
              <a:t> </a:t>
            </a:r>
            <a:r>
              <a:rPr lang="en-US" altLang="zh-CN" baseline="0" dirty="0"/>
              <a:t>the machines,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[click,</a:t>
            </a:r>
            <a:r>
              <a:rPr lang="zh-CN" altLang="en-US" baseline="0" dirty="0"/>
              <a:t> </a:t>
            </a:r>
            <a:r>
              <a:rPr lang="en-US" altLang="zh-CN" baseline="0" dirty="0"/>
              <a:t>wait</a:t>
            </a:r>
            <a:r>
              <a:rPr lang="zh-CN" altLang="en-US" baseline="0" dirty="0"/>
              <a:t> </a:t>
            </a:r>
            <a:r>
              <a:rPr lang="en-US" altLang="zh-CN" baseline="0" dirty="0"/>
              <a:t>for</a:t>
            </a:r>
            <a:r>
              <a:rPr lang="zh-CN" altLang="en-US" baseline="0" dirty="0"/>
              <a:t> </a:t>
            </a:r>
            <a:r>
              <a:rPr lang="en-US" altLang="zh-CN" baseline="0" dirty="0"/>
              <a:t>annotation</a:t>
            </a:r>
            <a:r>
              <a:rPr lang="zh-CN" altLang="en-US" baseline="0" dirty="0"/>
              <a:t> </a:t>
            </a:r>
            <a:r>
              <a:rPr lang="en-US" altLang="zh-CN" baseline="0" dirty="0"/>
              <a:t>to</a:t>
            </a:r>
            <a:r>
              <a:rPr lang="zh-CN" altLang="en-US" baseline="0" dirty="0"/>
              <a:t> </a:t>
            </a:r>
            <a:r>
              <a:rPr lang="en-US" altLang="zh-CN" baseline="0" dirty="0"/>
              <a:t>complete]</a:t>
            </a:r>
            <a:r>
              <a:rPr lang="zh-CN" altLang="en-US" baseline="0" dirty="0"/>
              <a:t> </a:t>
            </a:r>
            <a:r>
              <a:rPr lang="en-US" altLang="zh-CN"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scheduled</a:t>
            </a:r>
            <a:r>
              <a:rPr lang="zh-CN" altLang="en-US" baseline="0" dirty="0"/>
              <a:t> </a:t>
            </a:r>
            <a:r>
              <a:rPr lang="en-US" altLang="zh-CN" baseline="0" dirty="0"/>
              <a:t>with</a:t>
            </a:r>
            <a:r>
              <a:rPr lang="zh-CN" altLang="en-US" baseline="0" dirty="0"/>
              <a:t> </a:t>
            </a:r>
            <a:r>
              <a:rPr lang="en-US" altLang="zh-CN" baseline="0" dirty="0"/>
              <a:t>priority</a:t>
            </a:r>
            <a:r>
              <a:rPr lang="zh-CN" altLang="en-US" baseline="0" dirty="0"/>
              <a:t> </a:t>
            </a:r>
            <a:r>
              <a:rPr lang="en-US" altLang="zh-CN" baseline="0" dirty="0"/>
              <a:t>among</a:t>
            </a:r>
            <a:r>
              <a:rPr lang="zh-CN" altLang="en-US" baseline="0" dirty="0"/>
              <a:t> </a:t>
            </a:r>
            <a:r>
              <a:rPr lang="en-US" altLang="zh-CN" baseline="0" dirty="0"/>
              <a:t>all</a:t>
            </a:r>
            <a:r>
              <a:rPr lang="zh-CN" altLang="en-US" baseline="0" dirty="0"/>
              <a:t> </a:t>
            </a:r>
            <a:r>
              <a:rPr lang="en-US" altLang="zh-CN" baseline="0" dirty="0"/>
              <a:t>available</a:t>
            </a:r>
            <a:r>
              <a:rPr lang="zh-CN" altLang="en-US" baseline="0" dirty="0"/>
              <a:t> </a:t>
            </a:r>
            <a:r>
              <a:rPr lang="en-US" altLang="zh-CN" baseline="0" dirty="0"/>
              <a:t>CPU</a:t>
            </a:r>
            <a:r>
              <a:rPr lang="zh-CN" altLang="en-US" baseline="0" dirty="0"/>
              <a:t> </a:t>
            </a:r>
            <a:r>
              <a:rPr lang="en-US" altLang="zh-CN" baseline="0" dirty="0"/>
              <a:t>cores</a:t>
            </a:r>
            <a:r>
              <a:rPr lang="zh-CN" altLang="en-US" baseline="0" dirty="0"/>
              <a:t> </a:t>
            </a:r>
            <a:r>
              <a:rPr lang="en-US" altLang="zh-CN" baseline="0" dirty="0"/>
              <a:t>for</a:t>
            </a:r>
            <a:r>
              <a:rPr lang="zh-CN" altLang="en-US" baseline="0" dirty="0"/>
              <a:t> </a:t>
            </a:r>
            <a:r>
              <a:rPr lang="en-US" altLang="zh-CN" baseline="0" dirty="0"/>
              <a:t>timely</a:t>
            </a:r>
            <a:r>
              <a:rPr lang="zh-CN" altLang="en-US" baseline="0" dirty="0"/>
              <a:t> </a:t>
            </a:r>
            <a:r>
              <a:rPr lang="en-US" altLang="zh-CN" baseline="0" dirty="0"/>
              <a:t>processing,</a:t>
            </a:r>
            <a:r>
              <a:rPr lang="zh-CN" altLang="en-US" baseline="0" dirty="0"/>
              <a:t> </a:t>
            </a:r>
            <a:r>
              <a:rPr lang="en-US" altLang="zh-CN" baseline="0" dirty="0"/>
              <a:t>or</a:t>
            </a:r>
            <a:r>
              <a:rPr lang="zh-CN" altLang="en-US" baseline="0" dirty="0"/>
              <a:t> </a:t>
            </a:r>
            <a:r>
              <a:rPr lang="en-US" altLang="zh-CN" baseline="0" dirty="0"/>
              <a:t>even</a:t>
            </a:r>
            <a:r>
              <a:rPr lang="zh-CN" altLang="en-US" baseline="0" dirty="0"/>
              <a:t> </a:t>
            </a:r>
            <a:r>
              <a:rPr lang="en-US" altLang="zh-CN" baseline="0" dirty="0"/>
              <a:t>be</a:t>
            </a:r>
            <a:r>
              <a:rPr lang="zh-CN" altLang="en-US" baseline="0" dirty="0"/>
              <a:t> </a:t>
            </a:r>
            <a:r>
              <a:rPr lang="en-US" altLang="zh-CN" baseline="0" dirty="0"/>
              <a:t>further</a:t>
            </a:r>
            <a:r>
              <a:rPr lang="zh-CN" altLang="en-US" baseline="0" dirty="0"/>
              <a:t> </a:t>
            </a:r>
            <a:r>
              <a:rPr lang="en-US" altLang="zh-CN" baseline="0" dirty="0"/>
              <a:t>decomposed</a:t>
            </a:r>
            <a:r>
              <a:rPr lang="zh-CN" altLang="en-US" baseline="0" dirty="0"/>
              <a:t> </a:t>
            </a:r>
            <a:r>
              <a:rPr lang="en-US" altLang="zh-CN" baseline="0" dirty="0"/>
              <a:t>to</a:t>
            </a:r>
            <a:r>
              <a:rPr lang="zh-CN" altLang="en-US" baseline="0" dirty="0"/>
              <a:t> </a:t>
            </a:r>
            <a:r>
              <a:rPr lang="en-US" altLang="zh-CN" baseline="0" dirty="0"/>
              <a:t>create</a:t>
            </a:r>
            <a:r>
              <a:rPr lang="zh-CN" altLang="en-US" baseline="0" dirty="0"/>
              <a:t> </a:t>
            </a:r>
            <a:r>
              <a:rPr lang="en-US" altLang="zh-CN" baseline="0" dirty="0"/>
              <a:t>more</a:t>
            </a:r>
            <a:r>
              <a:rPr lang="zh-CN" altLang="en-US" baseline="0" dirty="0"/>
              <a:t> </a:t>
            </a:r>
            <a:r>
              <a:rPr lang="en-US" altLang="zh-CN" baseline="0" dirty="0"/>
              <a:t>parallelism</a:t>
            </a:r>
            <a:r>
              <a:rPr lang="zh-CN" altLang="en-US" baseline="0" dirty="0"/>
              <a:t> </a:t>
            </a:r>
            <a:r>
              <a:rPr lang="en-US" altLang="zh-CN" baseline="0" dirty="0"/>
              <a:t>opportunities.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46</a:t>
            </a:fld>
            <a:endParaRPr lang="en-US"/>
          </a:p>
        </p:txBody>
      </p:sp>
    </p:spTree>
    <p:extLst>
      <p:ext uri="{BB962C8B-B14F-4D97-AF65-F5344CB8AC3E}">
        <p14:creationId xmlns:p14="http://schemas.microsoft.com/office/powerpoint/2010/main" val="531484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G-thinker</a:t>
            </a:r>
            <a:r>
              <a:rPr lang="zh-CN" altLang="en-US" baseline="0" dirty="0"/>
              <a:t> </a:t>
            </a:r>
            <a:r>
              <a:rPr lang="en-US" altLang="zh-CN" baseline="0" dirty="0"/>
              <a:t>is</a:t>
            </a:r>
            <a:r>
              <a:rPr lang="zh-CN" altLang="en-US" baseline="0" dirty="0"/>
              <a:t> </a:t>
            </a:r>
            <a:r>
              <a:rPr lang="en-US" altLang="zh-CN" baseline="0" dirty="0"/>
              <a:t>two</a:t>
            </a:r>
            <a:r>
              <a:rPr lang="zh-CN" altLang="en-US" baseline="0" dirty="0"/>
              <a:t> </a:t>
            </a:r>
            <a:r>
              <a:rPr lang="en-US" altLang="zh-CN" baseline="0" dirty="0"/>
              <a:t>orders</a:t>
            </a:r>
            <a:r>
              <a:rPr lang="zh-CN" altLang="en-US" baseline="0" dirty="0"/>
              <a:t> </a:t>
            </a:r>
            <a:r>
              <a:rPr lang="en-US" altLang="zh-CN" baseline="0" dirty="0"/>
              <a:t>of</a:t>
            </a:r>
            <a:r>
              <a:rPr lang="zh-CN" altLang="en-US" baseline="0" dirty="0"/>
              <a:t> </a:t>
            </a:r>
            <a:r>
              <a:rPr lang="en-US" altLang="zh-CN" baseline="0" dirty="0"/>
              <a:t>magnitude</a:t>
            </a:r>
            <a:r>
              <a:rPr lang="zh-CN" altLang="en-US" baseline="0" dirty="0"/>
              <a:t> </a:t>
            </a:r>
            <a:r>
              <a:rPr lang="en-US" altLang="zh-CN" baseline="0" dirty="0"/>
              <a:t>faster</a:t>
            </a:r>
            <a:r>
              <a:rPr lang="zh-CN" altLang="en-US" baseline="0" dirty="0"/>
              <a:t> </a:t>
            </a:r>
            <a:r>
              <a:rPr lang="en-US" altLang="zh-CN" baseline="0" dirty="0"/>
              <a:t>than</a:t>
            </a:r>
            <a:r>
              <a:rPr lang="zh-CN" altLang="en-US" baseline="0" dirty="0"/>
              <a:t> </a:t>
            </a:r>
            <a:r>
              <a:rPr lang="en-US" altLang="zh-CN" baseline="0" dirty="0"/>
              <a:t>existing</a:t>
            </a:r>
            <a:r>
              <a:rPr lang="zh-CN" altLang="en-US" baseline="0" dirty="0"/>
              <a:t> </a:t>
            </a:r>
            <a:r>
              <a:rPr lang="en-US" altLang="zh-CN" baseline="0" dirty="0"/>
              <a:t>systems,</a:t>
            </a:r>
            <a:r>
              <a:rPr lang="zh-CN" altLang="en-US" baseline="0" dirty="0"/>
              <a:t> </a:t>
            </a:r>
            <a:r>
              <a:rPr lang="en-US" altLang="zh-CN" baseline="0" dirty="0"/>
              <a:t>and</a:t>
            </a:r>
            <a:r>
              <a:rPr lang="zh-CN" altLang="en-US" baseline="0" dirty="0"/>
              <a:t> </a:t>
            </a:r>
            <a:r>
              <a:rPr lang="en-US" altLang="zh-CN" baseline="0" dirty="0"/>
              <a:t>can</a:t>
            </a:r>
            <a:r>
              <a:rPr lang="zh-CN" altLang="en-US" baseline="0" dirty="0"/>
              <a:t> </a:t>
            </a:r>
            <a:r>
              <a:rPr lang="en-US" altLang="zh-CN" baseline="0" dirty="0"/>
              <a:t>find</a:t>
            </a:r>
            <a:r>
              <a:rPr lang="zh-CN" altLang="en-US" baseline="0" dirty="0"/>
              <a:t> </a:t>
            </a:r>
            <a:r>
              <a:rPr lang="en-US" altLang="zh-CN" baseline="0" dirty="0"/>
              <a:t>very</a:t>
            </a:r>
            <a:r>
              <a:rPr lang="zh-CN" altLang="en-US" baseline="0" dirty="0"/>
              <a:t> </a:t>
            </a:r>
            <a:r>
              <a:rPr lang="en-US" altLang="zh-CN" baseline="0" dirty="0"/>
              <a:t>large</a:t>
            </a:r>
            <a:r>
              <a:rPr lang="zh-CN" altLang="en-US" baseline="0" dirty="0"/>
              <a:t> </a:t>
            </a:r>
            <a:r>
              <a:rPr lang="en-US" altLang="zh-CN" baseline="0" dirty="0"/>
              <a:t>maximum</a:t>
            </a:r>
            <a:r>
              <a:rPr lang="zh-CN" altLang="en-US" baseline="0" dirty="0"/>
              <a:t> </a:t>
            </a:r>
            <a:r>
              <a:rPr lang="en-US" altLang="zh-CN" baseline="0" dirty="0"/>
              <a:t>cliques</a:t>
            </a:r>
            <a:r>
              <a:rPr lang="zh-CN" altLang="en-US" baseline="0" dirty="0"/>
              <a:t> </a:t>
            </a:r>
            <a:r>
              <a:rPr lang="en-US" altLang="zh-CN" baseline="0" dirty="0"/>
              <a:t>with over</a:t>
            </a:r>
            <a:r>
              <a:rPr lang="zh-CN" altLang="en-US" baseline="0" dirty="0"/>
              <a:t> </a:t>
            </a:r>
            <a:r>
              <a:rPr lang="en-US" altLang="zh-CN" baseline="0" dirty="0"/>
              <a:t>1000</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reasonable</a:t>
            </a:r>
            <a:r>
              <a:rPr lang="zh-CN" altLang="en-US" baseline="0" dirty="0"/>
              <a:t> </a:t>
            </a:r>
            <a:r>
              <a:rPr lang="en-US" altLang="zh-CN" baseline="0" dirty="0"/>
              <a:t>amount</a:t>
            </a:r>
            <a:r>
              <a:rPr lang="zh-CN" altLang="en-US" baseline="0" dirty="0"/>
              <a:t> </a:t>
            </a:r>
            <a:r>
              <a:rPr lang="en-US" altLang="zh-CN" baseline="0" dirty="0"/>
              <a:t>of</a:t>
            </a:r>
            <a:r>
              <a:rPr lang="zh-CN" altLang="en-US" baseline="0" dirty="0"/>
              <a:t> </a:t>
            </a:r>
            <a:r>
              <a:rPr lang="en-US" altLang="zh-CN" baseline="0" dirty="0"/>
              <a:t>time,</a:t>
            </a:r>
            <a:r>
              <a:rPr lang="zh-CN" altLang="en-US" baseline="0" dirty="0"/>
              <a:t> </a:t>
            </a:r>
            <a:r>
              <a:rPr lang="en-US" altLang="zh-CN" baseline="0" dirty="0"/>
              <a:t>for</a:t>
            </a:r>
            <a:r>
              <a:rPr lang="zh-CN" altLang="en-US" baseline="0" dirty="0"/>
              <a:t> </a:t>
            </a:r>
            <a:r>
              <a:rPr lang="en-US" altLang="zh-CN" baseline="0" dirty="0"/>
              <a:t>which</a:t>
            </a:r>
            <a:r>
              <a:rPr lang="zh-CN" altLang="en-US" baseline="0" dirty="0"/>
              <a:t> </a:t>
            </a:r>
            <a:r>
              <a:rPr lang="en-US" altLang="zh-CN" baseline="0" dirty="0"/>
              <a:t>other</a:t>
            </a:r>
            <a:r>
              <a:rPr lang="zh-CN" altLang="en-US" baseline="0" dirty="0"/>
              <a:t> </a:t>
            </a:r>
            <a:r>
              <a:rPr lang="en-US" altLang="zh-CN" baseline="0" dirty="0"/>
              <a:t>systems</a:t>
            </a:r>
            <a:r>
              <a:rPr lang="zh-CN" altLang="en-US" baseline="0" dirty="0"/>
              <a:t> </a:t>
            </a:r>
            <a:r>
              <a:rPr lang="en-US" altLang="zh-CN" baseline="0" dirty="0"/>
              <a:t>would</a:t>
            </a:r>
            <a:r>
              <a:rPr lang="zh-CN" altLang="en-US" baseline="0" dirty="0"/>
              <a:t> </a:t>
            </a:r>
            <a:r>
              <a:rPr lang="en-US" altLang="zh-CN" baseline="0" dirty="0"/>
              <a:t>run almost</a:t>
            </a:r>
            <a:r>
              <a:rPr lang="zh-CN" altLang="en-US" baseline="0" dirty="0"/>
              <a:t> </a:t>
            </a:r>
            <a:r>
              <a:rPr lang="en-US" altLang="zh-CN" baseline="0" dirty="0"/>
              <a:t>forever.</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47</a:t>
            </a:fld>
            <a:endParaRPr lang="en-US"/>
          </a:p>
        </p:txBody>
      </p:sp>
    </p:spTree>
    <p:extLst>
      <p:ext uri="{BB962C8B-B14F-4D97-AF65-F5344CB8AC3E}">
        <p14:creationId xmlns:p14="http://schemas.microsoft.com/office/powerpoint/2010/main" val="1785646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We</a:t>
            </a:r>
            <a:r>
              <a:rPr lang="zh-CN" altLang="en-US" baseline="0" dirty="0"/>
              <a:t> </a:t>
            </a:r>
            <a:r>
              <a:rPr lang="en-US" altLang="zh-CN" baseline="0" dirty="0"/>
              <a:t>have</a:t>
            </a:r>
            <a:r>
              <a:rPr lang="zh-CN" altLang="en-US" baseline="0" dirty="0"/>
              <a:t> </a:t>
            </a:r>
            <a:r>
              <a:rPr lang="en-US" altLang="zh-CN" baseline="0" dirty="0"/>
              <a:t>tested</a:t>
            </a:r>
            <a:r>
              <a:rPr lang="zh-CN" altLang="en-US" baseline="0" dirty="0"/>
              <a:t> </a:t>
            </a:r>
            <a:r>
              <a:rPr lang="en-US" altLang="zh-CN" baseline="0" dirty="0"/>
              <a:t>many</a:t>
            </a:r>
            <a:r>
              <a:rPr lang="zh-CN" altLang="en-US" baseline="0" dirty="0"/>
              <a:t> </a:t>
            </a:r>
            <a:r>
              <a:rPr lang="en-US" altLang="zh-CN" baseline="0" dirty="0"/>
              <a:t>algorithms</a:t>
            </a:r>
            <a:r>
              <a:rPr lang="zh-CN" altLang="en-US" baseline="0" dirty="0"/>
              <a:t> </a:t>
            </a:r>
            <a:r>
              <a:rPr lang="en-US" altLang="zh-CN" baseline="0" dirty="0"/>
              <a:t>on</a:t>
            </a:r>
            <a:r>
              <a:rPr lang="zh-CN" altLang="en-US" baseline="0" dirty="0"/>
              <a:t> </a:t>
            </a:r>
            <a:r>
              <a:rPr lang="en-US" altLang="zh-CN" baseline="0" dirty="0"/>
              <a:t>G-thinker</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maximum</a:t>
            </a:r>
            <a:r>
              <a:rPr lang="zh-CN" altLang="en-US" baseline="0" dirty="0"/>
              <a:t> </a:t>
            </a:r>
            <a:r>
              <a:rPr lang="en-US" altLang="zh-CN" baseline="0" dirty="0"/>
              <a:t>clique</a:t>
            </a:r>
            <a:r>
              <a:rPr lang="zh-CN" altLang="en-US" baseline="0" dirty="0"/>
              <a:t> </a:t>
            </a:r>
            <a:r>
              <a:rPr lang="en-US" altLang="zh-CN" baseline="0" dirty="0"/>
              <a:t>finding,</a:t>
            </a:r>
            <a:r>
              <a:rPr lang="zh-CN" altLang="en-US" baseline="0" dirty="0"/>
              <a:t> </a:t>
            </a:r>
            <a:r>
              <a:rPr lang="en-US" altLang="zh-CN" baseline="0" dirty="0"/>
              <a:t>triangle</a:t>
            </a:r>
            <a:r>
              <a:rPr lang="zh-CN" altLang="en-US" baseline="0" dirty="0"/>
              <a:t> </a:t>
            </a:r>
            <a:r>
              <a:rPr lang="en-US" altLang="zh-CN" baseline="0" dirty="0"/>
              <a:t>counting</a:t>
            </a:r>
            <a:r>
              <a:rPr lang="zh-CN" altLang="en-US" baseline="0" dirty="0"/>
              <a:t> </a:t>
            </a:r>
            <a:r>
              <a:rPr lang="en-US" altLang="zh-CN" baseline="0" dirty="0"/>
              <a:t>and</a:t>
            </a:r>
            <a:r>
              <a:rPr lang="zh-CN" altLang="en-US" baseline="0" dirty="0"/>
              <a:t> </a:t>
            </a:r>
            <a:r>
              <a:rPr lang="en-US" altLang="zh-CN" baseline="0" dirty="0"/>
              <a:t>subgraph</a:t>
            </a:r>
            <a:r>
              <a:rPr lang="zh-CN" altLang="en-US" baseline="0" dirty="0"/>
              <a:t> </a:t>
            </a:r>
            <a:r>
              <a:rPr lang="en-US" altLang="zh-CN" baseline="0" dirty="0"/>
              <a:t>matching,</a:t>
            </a:r>
            <a:r>
              <a:rPr lang="zh-CN" altLang="en-US" baseline="0" dirty="0"/>
              <a:t> </a:t>
            </a:r>
            <a:r>
              <a:rPr lang="en-US" altLang="zh-CN" baseline="0" dirty="0"/>
              <a:t>all</a:t>
            </a:r>
            <a:r>
              <a:rPr lang="zh-CN" altLang="en-US" baseline="0" dirty="0"/>
              <a:t> </a:t>
            </a:r>
            <a:r>
              <a:rPr lang="en-US" altLang="zh-CN" baseline="0" dirty="0"/>
              <a:t>achieved</a:t>
            </a:r>
            <a:r>
              <a:rPr lang="zh-CN" altLang="en-US" baseline="0" dirty="0"/>
              <a:t> </a:t>
            </a:r>
            <a:r>
              <a:rPr lang="en-US" altLang="zh-CN" baseline="0" dirty="0"/>
              <a:t>ideal</a:t>
            </a:r>
            <a:r>
              <a:rPr lang="zh-CN" altLang="en-US" baseline="0" dirty="0"/>
              <a:t> </a:t>
            </a:r>
            <a:r>
              <a:rPr lang="en-US" altLang="zh-CN" baseline="0" dirty="0"/>
              <a:t>speedup</a:t>
            </a:r>
            <a:r>
              <a:rPr lang="zh-CN" altLang="en-US" baseline="0" dirty="0"/>
              <a:t> </a:t>
            </a:r>
            <a:r>
              <a:rPr lang="en-US" altLang="zh-CN" baseline="0" dirty="0"/>
              <a:t>with</a:t>
            </a:r>
            <a:r>
              <a:rPr lang="zh-CN" altLang="en-US" baseline="0" dirty="0"/>
              <a:t> </a:t>
            </a:r>
            <a:r>
              <a:rPr lang="en-US" altLang="zh-CN" baseline="0" dirty="0"/>
              <a:t>the</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CPU</a:t>
            </a:r>
            <a:r>
              <a:rPr lang="zh-CN" altLang="en-US" baseline="0" dirty="0"/>
              <a:t> </a:t>
            </a:r>
            <a:r>
              <a:rPr lang="en-US" altLang="zh-CN" baseline="0" dirty="0"/>
              <a:t>cores.</a:t>
            </a:r>
          </a:p>
          <a:p>
            <a:endParaRPr lang="en-US" altLang="zh-CN" baseline="0" dirty="0"/>
          </a:p>
          <a:p>
            <a:r>
              <a:rPr lang="en-US" altLang="zh-CN" baseline="0" dirty="0"/>
              <a:t>So,</a:t>
            </a:r>
            <a:r>
              <a:rPr lang="zh-CN" altLang="en-US" baseline="0" dirty="0"/>
              <a:t> </a:t>
            </a:r>
            <a:r>
              <a:rPr lang="en-US" altLang="zh-CN" baseline="0" dirty="0"/>
              <a:t>we</a:t>
            </a:r>
            <a:r>
              <a:rPr lang="zh-CN" altLang="en-US" baseline="0" dirty="0"/>
              <a:t> </a:t>
            </a:r>
            <a:r>
              <a:rPr lang="en-US" altLang="zh-CN" baseline="0" dirty="0"/>
              <a:t>moved</a:t>
            </a:r>
            <a:r>
              <a:rPr lang="zh-CN" altLang="en-US" baseline="0" dirty="0"/>
              <a:t> </a:t>
            </a:r>
            <a:r>
              <a:rPr lang="en-US" altLang="zh-CN" baseline="0" dirty="0"/>
              <a:t>on</a:t>
            </a:r>
            <a:r>
              <a:rPr lang="zh-CN" altLang="en-US" baseline="0" dirty="0"/>
              <a:t> </a:t>
            </a:r>
            <a:r>
              <a:rPr lang="en-US" altLang="zh-CN" baseline="0" dirty="0"/>
              <a:t>to</a:t>
            </a:r>
            <a:r>
              <a:rPr lang="zh-CN" altLang="en-US" baseline="0" dirty="0"/>
              <a:t> </a:t>
            </a:r>
            <a:r>
              <a:rPr lang="en-US" altLang="zh-CN" baseline="0" dirty="0"/>
              <a:t>tackle</a:t>
            </a:r>
            <a:r>
              <a:rPr lang="zh-CN" altLang="en-US" baseline="0" dirty="0"/>
              <a:t> </a:t>
            </a:r>
            <a:r>
              <a:rPr lang="en-US" altLang="zh-CN" baseline="0" dirty="0"/>
              <a:t>the</a:t>
            </a:r>
            <a:r>
              <a:rPr lang="zh-CN" altLang="en-US" baseline="0" dirty="0"/>
              <a:t> </a:t>
            </a:r>
            <a:r>
              <a:rPr lang="en-US" altLang="zh-CN" baseline="0" dirty="0"/>
              <a:t>more</a:t>
            </a:r>
            <a:r>
              <a:rPr lang="zh-CN" altLang="en-US" baseline="0" dirty="0"/>
              <a:t> </a:t>
            </a:r>
            <a:r>
              <a:rPr lang="en-US" altLang="zh-CN" baseline="0" dirty="0"/>
              <a:t>challenging</a:t>
            </a:r>
            <a:r>
              <a:rPr lang="zh-CN" altLang="en-US" baseline="0" dirty="0"/>
              <a:t> </a:t>
            </a:r>
            <a:r>
              <a:rPr lang="en-US" altLang="zh-CN" baseline="0" dirty="0"/>
              <a:t>problem</a:t>
            </a:r>
            <a:r>
              <a:rPr lang="zh-CN" altLang="en-US" baseline="0" dirty="0"/>
              <a:t> </a:t>
            </a:r>
            <a:r>
              <a:rPr lang="en-US" altLang="zh-CN" baseline="0" dirty="0"/>
              <a:t>of</a:t>
            </a:r>
            <a:r>
              <a:rPr lang="zh-CN" altLang="en-US" baseline="0" dirty="0"/>
              <a:t> </a:t>
            </a:r>
            <a:r>
              <a:rPr lang="en-US" altLang="zh-CN" baseline="0" dirty="0"/>
              <a:t>mining</a:t>
            </a:r>
            <a:r>
              <a:rPr lang="zh-CN" altLang="en-US" baseline="0" dirty="0"/>
              <a:t> </a:t>
            </a:r>
            <a:r>
              <a:rPr lang="en-US" altLang="zh-CN" baseline="0" dirty="0"/>
              <a:t>gamma-quasi-cliques,</a:t>
            </a:r>
            <a:r>
              <a:rPr lang="zh-CN" altLang="en-US" baseline="0" dirty="0"/>
              <a:t> </a:t>
            </a:r>
            <a:r>
              <a:rPr lang="en-US" altLang="zh-CN" baseline="0" dirty="0"/>
              <a:t>which</a:t>
            </a:r>
            <a:r>
              <a:rPr lang="zh-CN" altLang="en-US" baseline="0" dirty="0"/>
              <a:t> </a:t>
            </a:r>
            <a:r>
              <a:rPr lang="en-US" altLang="zh-CN" baseline="0" dirty="0"/>
              <a:t>previously</a:t>
            </a:r>
            <a:r>
              <a:rPr lang="zh-CN" altLang="en-US" baseline="0" dirty="0"/>
              <a:t> </a:t>
            </a:r>
            <a:r>
              <a:rPr lang="en-US" altLang="zh-CN" baseline="0" dirty="0"/>
              <a:t>has</a:t>
            </a:r>
            <a:r>
              <a:rPr lang="zh-CN" altLang="en-US" baseline="0" dirty="0"/>
              <a:t> </a:t>
            </a:r>
            <a:r>
              <a:rPr lang="en-US" altLang="zh-CN" baseline="0" dirty="0"/>
              <a:t>only</a:t>
            </a:r>
            <a:r>
              <a:rPr lang="zh-CN" altLang="en-US" baseline="0" dirty="0"/>
              <a:t> </a:t>
            </a:r>
            <a:r>
              <a:rPr lang="en-US" altLang="zh-CN" baseline="0" dirty="0"/>
              <a:t>been</a:t>
            </a:r>
            <a:r>
              <a:rPr lang="zh-CN" altLang="en-US" baseline="0" dirty="0"/>
              <a:t> </a:t>
            </a:r>
            <a:r>
              <a:rPr lang="en-US" altLang="zh-CN" baseline="0" dirty="0"/>
              <a:t>tested</a:t>
            </a:r>
            <a:r>
              <a:rPr lang="zh-CN" altLang="en-US" baseline="0" dirty="0"/>
              <a:t> </a:t>
            </a:r>
            <a:r>
              <a:rPr lang="en-US" altLang="zh-CN" baseline="0" dirty="0"/>
              <a:t>on</a:t>
            </a:r>
            <a:r>
              <a:rPr lang="zh-CN" altLang="en-US" baseline="0" dirty="0"/>
              <a:t> </a:t>
            </a:r>
            <a:r>
              <a:rPr lang="en-US" altLang="zh-CN" baseline="0" dirty="0"/>
              <a:t>very</a:t>
            </a:r>
            <a:r>
              <a:rPr lang="zh-CN" altLang="en-US" baseline="0" dirty="0"/>
              <a:t> </a:t>
            </a:r>
            <a:r>
              <a:rPr lang="en-US" altLang="zh-CN" baseline="0" dirty="0"/>
              <a:t>small</a:t>
            </a:r>
            <a:r>
              <a:rPr lang="zh-CN" altLang="en-US" baseline="0" dirty="0"/>
              <a:t> </a:t>
            </a:r>
            <a:r>
              <a:rPr lang="en-US" altLang="zh-CN" baseline="0" dirty="0"/>
              <a:t>graphs.</a:t>
            </a:r>
          </a:p>
          <a:p>
            <a:endParaRPr lang="en-US" altLang="zh-CN" baseline="0" dirty="0"/>
          </a:p>
          <a:p>
            <a:r>
              <a:rPr lang="en-US" altLang="zh-CN" baseline="0" dirty="0"/>
              <a:t>Put simply, a</a:t>
            </a:r>
            <a:r>
              <a:rPr lang="zh-CN" altLang="en-US" baseline="0" dirty="0"/>
              <a:t> </a:t>
            </a:r>
            <a:r>
              <a:rPr lang="en-US" altLang="zh-CN" baseline="0" dirty="0"/>
              <a:t>quasi-clique</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dense</a:t>
            </a:r>
            <a:r>
              <a:rPr lang="zh-CN" altLang="en-US" baseline="0" dirty="0"/>
              <a:t> </a:t>
            </a:r>
            <a:r>
              <a:rPr lang="en-US" altLang="zh-CN" baseline="0" dirty="0"/>
              <a:t>subgraph that relaxes the clique definition to allow each vertex to</a:t>
            </a:r>
            <a:r>
              <a:rPr lang="zh-CN" altLang="en-US" baseline="0" dirty="0"/>
              <a:t> </a:t>
            </a:r>
            <a:r>
              <a:rPr lang="en-US" altLang="zh-CN" baseline="0" dirty="0"/>
              <a:t>miss the connections to a certain fraction</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vertices, and I will skip the introduction of its definition to save time.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48</a:t>
            </a:fld>
            <a:endParaRPr lang="en-US"/>
          </a:p>
        </p:txBody>
      </p:sp>
    </p:spTree>
    <p:extLst>
      <p:ext uri="{BB962C8B-B14F-4D97-AF65-F5344CB8AC3E}">
        <p14:creationId xmlns:p14="http://schemas.microsoft.com/office/powerpoint/2010/main" val="4232917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a:t>
            </a:r>
            <a:r>
              <a:rPr lang="zh-CN" altLang="en-US" baseline="0" dirty="0"/>
              <a:t> </a:t>
            </a:r>
            <a:r>
              <a:rPr lang="en-US" altLang="zh-CN" baseline="0" dirty="0"/>
              <a:t>G-thinker,</a:t>
            </a:r>
            <a:r>
              <a:rPr lang="zh-CN" altLang="en-US" baseline="0" dirty="0"/>
              <a:t> </a:t>
            </a:r>
            <a:r>
              <a:rPr lang="en-US" altLang="zh-CN" baseline="0" dirty="0"/>
              <a:t>[click]</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create</a:t>
            </a:r>
            <a:r>
              <a:rPr lang="zh-CN" altLang="en-US" baseline="0" dirty="0"/>
              <a:t> </a:t>
            </a:r>
            <a:r>
              <a:rPr lang="en-US" altLang="zh-CN" baseline="0" dirty="0"/>
              <a:t>initial</a:t>
            </a:r>
            <a:r>
              <a:rPr lang="zh-CN" altLang="en-US" baseline="0" dirty="0"/>
              <a:t> </a:t>
            </a:r>
            <a:r>
              <a:rPr lang="en-US" altLang="zh-CN" baseline="0" dirty="0"/>
              <a:t>tasks</a:t>
            </a:r>
            <a:r>
              <a:rPr lang="zh-CN" altLang="en-US" baseline="0" dirty="0"/>
              <a:t> </a:t>
            </a:r>
            <a:r>
              <a:rPr lang="en-US" altLang="zh-CN" baseline="0" dirty="0"/>
              <a:t>from</a:t>
            </a:r>
            <a:r>
              <a:rPr lang="zh-CN" altLang="en-US" baseline="0" dirty="0"/>
              <a:t> </a:t>
            </a:r>
            <a:r>
              <a:rPr lang="en-US" altLang="zh-CN" baseline="0" dirty="0"/>
              <a:t>individual</a:t>
            </a:r>
            <a:r>
              <a:rPr lang="zh-CN" altLang="en-US" baseline="0" dirty="0"/>
              <a:t> </a:t>
            </a:r>
            <a:r>
              <a:rPr lang="en-US" altLang="zh-CN" baseline="0" dirty="0"/>
              <a:t>vertices,</a:t>
            </a:r>
            <a:r>
              <a:rPr lang="zh-CN" altLang="en-US" baseline="0" dirty="0"/>
              <a:t> </a:t>
            </a:r>
            <a:endParaRPr lang="en-US" altLang="zh-CN" baseline="0" dirty="0"/>
          </a:p>
          <a:p>
            <a:r>
              <a:rPr lang="en-US" altLang="zh-CN" baseline="0" dirty="0"/>
              <a:t>[click]</a:t>
            </a:r>
          </a:p>
          <a:p>
            <a:r>
              <a:rPr lang="en-US" altLang="zh-CN" baseline="0" dirty="0"/>
              <a:t>but</a:t>
            </a:r>
            <a:r>
              <a:rPr lang="zh-CN" altLang="en-US" baseline="0" dirty="0"/>
              <a:t> </a:t>
            </a:r>
            <a:r>
              <a:rPr lang="en-US" altLang="zh-CN" baseline="0" dirty="0"/>
              <a:t>these</a:t>
            </a:r>
            <a:r>
              <a:rPr lang="zh-CN" altLang="en-US" baseline="0" dirty="0"/>
              <a:t> </a:t>
            </a:r>
            <a:r>
              <a:rPr lang="en-US" altLang="zh-CN" baseline="0" dirty="0"/>
              <a:t>tasks</a:t>
            </a:r>
            <a:r>
              <a:rPr lang="zh-CN" altLang="en-US" baseline="0" dirty="0"/>
              <a:t> </a:t>
            </a:r>
            <a:r>
              <a:rPr lang="en-US" altLang="zh-CN" baseline="0" dirty="0"/>
              <a:t>can</a:t>
            </a:r>
            <a:r>
              <a:rPr lang="zh-CN" altLang="en-US" baseline="0" dirty="0"/>
              <a:t> </a:t>
            </a:r>
            <a:r>
              <a:rPr lang="en-US" altLang="zh-CN" baseline="0" dirty="0"/>
              <a:t>have</a:t>
            </a:r>
            <a:r>
              <a:rPr lang="zh-CN" altLang="en-US" baseline="0" dirty="0"/>
              <a:t> </a:t>
            </a:r>
            <a:r>
              <a:rPr lang="en-US" altLang="zh-CN" baseline="0" dirty="0"/>
              <a:t>very</a:t>
            </a:r>
            <a:r>
              <a:rPr lang="zh-CN" altLang="en-US" baseline="0" dirty="0"/>
              <a:t> </a:t>
            </a:r>
            <a:r>
              <a:rPr lang="en-US" altLang="zh-CN" baseline="0" dirty="0"/>
              <a:t>imbalanced</a:t>
            </a:r>
            <a:r>
              <a:rPr lang="zh-CN" altLang="en-US" baseline="0" dirty="0"/>
              <a:t> </a:t>
            </a:r>
            <a:r>
              <a:rPr lang="en-US" altLang="zh-CN" baseline="0" dirty="0"/>
              <a:t>workloads.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49</a:t>
            </a:fld>
            <a:endParaRPr lang="en-US"/>
          </a:p>
        </p:txBody>
      </p:sp>
    </p:spTree>
    <p:extLst>
      <p:ext uri="{BB962C8B-B14F-4D97-AF65-F5344CB8AC3E}">
        <p14:creationId xmlns:p14="http://schemas.microsoft.com/office/powerpoint/2010/main" val="686071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First, let us review the TLAV model pioneered by Google’s Pregel.</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vertex-centric model asks users to write a compute function, which is run by each individual vertex to collectively complete a job.</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Taking PageRank computation as an example, in the compute function, each vertex v first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gathers messages from its in-neighbors,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sums them up to become v’s new PageRank value, and then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divides it evenly to its out-neighbors.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You can see that, associated with a lot of message IOs, we simply do a message summation, so the execution is IO-bound and CPU is underutilized</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a:t>
            </a:fld>
            <a:endParaRPr lang="en-US"/>
          </a:p>
        </p:txBody>
      </p:sp>
    </p:spTree>
    <p:extLst>
      <p:ext uri="{BB962C8B-B14F-4D97-AF65-F5344CB8AC3E}">
        <p14:creationId xmlns:p14="http://schemas.microsoft.com/office/powerpoint/2010/main" val="2871582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explored</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running</a:t>
            </a:r>
            <a:r>
              <a:rPr lang="zh-CN" altLang="en-US" baseline="0" dirty="0"/>
              <a:t> </a:t>
            </a:r>
            <a:r>
              <a:rPr lang="en-US" altLang="zh-CN" baseline="0" dirty="0"/>
              <a:t>time</a:t>
            </a:r>
            <a:r>
              <a:rPr lang="zh-CN" altLang="en-US" baseline="0" dirty="0"/>
              <a:t> </a:t>
            </a:r>
            <a:r>
              <a:rPr lang="en-US" altLang="zh-CN" baseline="0" dirty="0"/>
              <a:t>with</a:t>
            </a:r>
            <a:r>
              <a:rPr lang="zh-CN" altLang="en-US" baseline="0" dirty="0"/>
              <a:t> </a:t>
            </a:r>
            <a:r>
              <a:rPr lang="en-US" altLang="zh-CN" baseline="0" dirty="0"/>
              <a:t>respect</a:t>
            </a:r>
            <a:r>
              <a:rPr lang="zh-CN" altLang="en-US" baseline="0" dirty="0"/>
              <a:t> </a:t>
            </a:r>
            <a:r>
              <a:rPr lang="en-US" altLang="zh-CN" baseline="0" dirty="0"/>
              <a:t>to</a:t>
            </a:r>
            <a:r>
              <a:rPr lang="zh-CN" altLang="en-US" baseline="0" dirty="0"/>
              <a:t> </a:t>
            </a:r>
            <a:r>
              <a:rPr lang="en-US" altLang="zh-CN" baseline="0" dirty="0"/>
              <a:t>difference</a:t>
            </a:r>
            <a:r>
              <a:rPr lang="zh-CN" altLang="en-US" baseline="0" dirty="0"/>
              <a:t> </a:t>
            </a:r>
            <a:r>
              <a:rPr lang="en-US" altLang="zh-CN" baseline="0" dirty="0"/>
              <a:t>subgraph</a:t>
            </a:r>
            <a:r>
              <a:rPr lang="zh-CN" altLang="en-US" baseline="0" dirty="0"/>
              <a:t> </a:t>
            </a:r>
            <a:r>
              <a:rPr lang="en-US" altLang="zh-CN" baseline="0" dirty="0"/>
              <a:t>features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the number</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and</a:t>
            </a:r>
            <a:r>
              <a:rPr lang="zh-CN" altLang="en-US" baseline="0" dirty="0"/>
              <a:t> </a:t>
            </a:r>
            <a:r>
              <a:rPr lang="en-US" altLang="zh-CN" baseline="0" dirty="0"/>
              <a:t>edges,</a:t>
            </a:r>
            <a:r>
              <a:rPr lang="zh-CN" altLang="en-US" baseline="0" dirty="0"/>
              <a:t> </a:t>
            </a:r>
            <a:r>
              <a:rPr lang="en-US" altLang="zh-CN" baseline="0" dirty="0"/>
              <a:t>and</a:t>
            </a:r>
            <a:r>
              <a:rPr lang="zh-CN" altLang="en-US" baseline="0" dirty="0"/>
              <a:t> </a:t>
            </a:r>
            <a:r>
              <a:rPr lang="en-US" altLang="zh-CN" baseline="0" dirty="0"/>
              <a:t>density</a:t>
            </a:r>
            <a:r>
              <a:rPr lang="zh-CN" altLang="en-US" baseline="0" dirty="0"/>
              <a:t> </a:t>
            </a:r>
            <a:r>
              <a:rPr lang="en-US" altLang="zh-CN" baseline="0" dirty="0"/>
              <a:t>measures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average</a:t>
            </a:r>
            <a:r>
              <a:rPr lang="zh-CN" altLang="en-US" baseline="0" dirty="0"/>
              <a:t> </a:t>
            </a:r>
            <a:r>
              <a:rPr lang="en-US" altLang="zh-CN" baseline="0" dirty="0"/>
              <a:t>degree</a:t>
            </a:r>
            <a:r>
              <a:rPr lang="zh-CN" altLang="en-US" baseline="0" dirty="0"/>
              <a:t> </a:t>
            </a:r>
            <a:r>
              <a:rPr lang="en-US" altLang="zh-CN" baseline="0" dirty="0"/>
              <a:t>and</a:t>
            </a:r>
            <a:r>
              <a:rPr lang="zh-CN" altLang="en-US" baseline="0" dirty="0"/>
              <a:t> </a:t>
            </a:r>
            <a:r>
              <a:rPr lang="en-US" altLang="zh-CN" baseline="0" dirty="0"/>
              <a:t>core</a:t>
            </a:r>
            <a:r>
              <a:rPr lang="zh-CN" altLang="en-US" baseline="0" dirty="0"/>
              <a:t> </a:t>
            </a:r>
            <a:r>
              <a:rPr lang="en-US" altLang="zh-CN" baseline="0" dirty="0"/>
              <a:t>number,</a:t>
            </a:r>
            <a:r>
              <a:rPr lang="zh-CN" altLang="en-US" baseline="0" dirty="0"/>
              <a:t> </a:t>
            </a:r>
            <a:r>
              <a:rPr lang="en-US" altLang="zh-CN" baseline="0" dirty="0"/>
              <a:t>but</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even</a:t>
            </a:r>
            <a:r>
              <a:rPr lang="zh-CN" altLang="en-US" baseline="0" dirty="0"/>
              <a:t> </a:t>
            </a:r>
            <a:r>
              <a:rPr lang="en-US" altLang="zh-CN" baseline="0" dirty="0"/>
              <a:t>for</a:t>
            </a:r>
            <a:r>
              <a:rPr lang="zh-CN" altLang="en-US" baseline="0" dirty="0"/>
              <a:t> </a:t>
            </a:r>
            <a:r>
              <a:rPr lang="en-US" altLang="zh-CN" baseline="0" dirty="0"/>
              <a:t>small</a:t>
            </a:r>
            <a:r>
              <a:rPr lang="zh-CN" altLang="en-US" baseline="0" dirty="0"/>
              <a:t> </a:t>
            </a:r>
            <a:r>
              <a:rPr lang="en-US" altLang="zh-CN" baseline="0" dirty="0"/>
              <a:t>feature</a:t>
            </a:r>
            <a:r>
              <a:rPr lang="zh-CN" altLang="en-US" baseline="0" dirty="0"/>
              <a:t> </a:t>
            </a:r>
            <a:r>
              <a:rPr lang="en-US" altLang="zh-CN" baseline="0" dirty="0"/>
              <a:t>values,</a:t>
            </a:r>
            <a:r>
              <a:rPr lang="zh-CN" altLang="en-US" baseline="0" dirty="0"/>
              <a:t> </a:t>
            </a:r>
            <a:r>
              <a:rPr lang="en-US" altLang="zh-CN" baseline="0" dirty="0"/>
              <a:t>some</a:t>
            </a:r>
            <a:r>
              <a:rPr lang="zh-CN" altLang="en-US" baseline="0" dirty="0"/>
              <a:t> </a:t>
            </a:r>
            <a:r>
              <a:rPr lang="en-US" altLang="zh-CN" baseline="0" dirty="0"/>
              <a:t>subgraph tasks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orders</a:t>
            </a:r>
            <a:r>
              <a:rPr lang="zh-CN" altLang="en-US" baseline="0" dirty="0"/>
              <a:t> </a:t>
            </a:r>
            <a:r>
              <a:rPr lang="en-US" altLang="zh-CN" baseline="0" dirty="0"/>
              <a:t>of</a:t>
            </a:r>
            <a:r>
              <a:rPr lang="zh-CN" altLang="en-US" baseline="0" dirty="0"/>
              <a:t> </a:t>
            </a:r>
            <a:r>
              <a:rPr lang="en-US" altLang="zh-CN" baseline="0" dirty="0"/>
              <a:t>magnitude</a:t>
            </a:r>
            <a:r>
              <a:rPr lang="zh-CN" altLang="en-US" baseline="0" dirty="0"/>
              <a:t> </a:t>
            </a:r>
            <a:r>
              <a:rPr lang="en-US" altLang="zh-CN" baseline="0" dirty="0"/>
              <a:t>more</a:t>
            </a:r>
            <a:r>
              <a:rPr lang="zh-CN" altLang="en-US" baseline="0" dirty="0"/>
              <a:t> </a:t>
            </a:r>
            <a:r>
              <a:rPr lang="en-US" altLang="zh-CN" baseline="0" dirty="0"/>
              <a:t>expensive</a:t>
            </a:r>
            <a:r>
              <a:rPr lang="zh-CN" altLang="en-US" baseline="0" dirty="0"/>
              <a:t> </a:t>
            </a:r>
            <a:r>
              <a:rPr lang="en-US" altLang="zh-CN" baseline="0" dirty="0"/>
              <a:t>than</a:t>
            </a:r>
            <a:r>
              <a:rPr lang="zh-CN" altLang="en-US" baseline="0" dirty="0"/>
              <a:t> </a:t>
            </a:r>
            <a:r>
              <a:rPr lang="en-US" altLang="zh-CN" baseline="0" dirty="0"/>
              <a:t>others,</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find</a:t>
            </a:r>
            <a:r>
              <a:rPr lang="zh-CN" altLang="en-US" baseline="0" dirty="0"/>
              <a:t> </a:t>
            </a:r>
            <a:r>
              <a:rPr lang="en-US" altLang="zh-CN" baseline="0" dirty="0"/>
              <a:t>that</a:t>
            </a:r>
            <a:r>
              <a:rPr lang="zh-CN" altLang="en-US" baseline="0" dirty="0"/>
              <a:t> </a:t>
            </a:r>
            <a:r>
              <a:rPr lang="en-US" altLang="zh-CN" baseline="0" dirty="0"/>
              <a:t>no</a:t>
            </a:r>
            <a:r>
              <a:rPr lang="zh-CN" altLang="en-US" baseline="0" dirty="0"/>
              <a:t> </a:t>
            </a:r>
            <a:r>
              <a:rPr lang="en-US" altLang="zh-CN" baseline="0" dirty="0"/>
              <a:t>machine</a:t>
            </a:r>
            <a:r>
              <a:rPr lang="zh-CN" altLang="en-US" baseline="0" dirty="0"/>
              <a:t> </a:t>
            </a:r>
            <a:r>
              <a:rPr lang="en-US" altLang="zh-CN" baseline="0" dirty="0"/>
              <a:t>learning</a:t>
            </a:r>
            <a:r>
              <a:rPr lang="zh-CN" altLang="en-US" baseline="0" dirty="0"/>
              <a:t> </a:t>
            </a:r>
            <a:r>
              <a:rPr lang="en-US" altLang="zh-CN" baseline="0" dirty="0"/>
              <a:t>model</a:t>
            </a:r>
            <a:r>
              <a:rPr lang="zh-CN" altLang="en-US" baseline="0" dirty="0"/>
              <a:t> </a:t>
            </a:r>
            <a:r>
              <a:rPr lang="en-US" altLang="zh-CN" baseline="0" dirty="0"/>
              <a:t>can</a:t>
            </a:r>
            <a:r>
              <a:rPr lang="zh-CN" altLang="en-US" baseline="0" dirty="0"/>
              <a:t> </a:t>
            </a:r>
            <a:r>
              <a:rPr lang="en-US" altLang="zh-CN" baseline="0" dirty="0"/>
              <a:t>identify</a:t>
            </a:r>
            <a:r>
              <a:rPr lang="zh-CN" altLang="en-US" baseline="0" dirty="0"/>
              <a:t> </a:t>
            </a:r>
            <a:r>
              <a:rPr lang="en-US" altLang="zh-CN" baseline="0" dirty="0"/>
              <a:t>these</a:t>
            </a:r>
            <a:r>
              <a:rPr lang="zh-CN" altLang="en-US" baseline="0" dirty="0"/>
              <a:t> </a:t>
            </a:r>
            <a:r>
              <a:rPr lang="en-US" altLang="zh-CN" baseline="0" dirty="0"/>
              <a:t>expensive</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effectively.</a:t>
            </a:r>
          </a:p>
          <a:p>
            <a:r>
              <a:rPr lang="en-US" altLang="zh-CN" baseline="0" dirty="0"/>
              <a:t>[click]</a:t>
            </a:r>
          </a:p>
          <a:p>
            <a:r>
              <a:rPr lang="en-US" altLang="zh-CN" baseline="0" dirty="0"/>
              <a:t>Why is there such a huge time difference among the tasks?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50</a:t>
            </a:fld>
            <a:endParaRPr lang="en-US"/>
          </a:p>
        </p:txBody>
      </p:sp>
    </p:spTree>
    <p:extLst>
      <p:ext uri="{BB962C8B-B14F-4D97-AF65-F5344CB8AC3E}">
        <p14:creationId xmlns:p14="http://schemas.microsoft.com/office/powerpoint/2010/main" val="41934859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This</a:t>
            </a:r>
            <a:r>
              <a:rPr lang="zh-CN" altLang="en-US" baseline="0" dirty="0"/>
              <a:t> </a:t>
            </a:r>
            <a:r>
              <a:rPr lang="en-US" altLang="zh-CN" baseline="0" dirty="0"/>
              <a:t>is</a:t>
            </a:r>
            <a:r>
              <a:rPr lang="zh-CN" altLang="en-US" baseline="0" dirty="0"/>
              <a:t> </a:t>
            </a:r>
            <a:r>
              <a:rPr lang="en-US" altLang="zh-CN" baseline="0" dirty="0"/>
              <a:t>because</a:t>
            </a:r>
            <a:r>
              <a:rPr lang="zh-CN" altLang="en-US" baseline="0" dirty="0"/>
              <a:t> </a:t>
            </a:r>
            <a:r>
              <a:rPr lang="en-US" altLang="zh-CN" baseline="0" dirty="0"/>
              <a:t>the quasi-clique mining</a:t>
            </a:r>
            <a:r>
              <a:rPr lang="zh-CN" altLang="en-US" baseline="0" dirty="0"/>
              <a:t> </a:t>
            </a:r>
            <a:r>
              <a:rPr lang="en-US" altLang="zh-CN" baseline="0" dirty="0"/>
              <a:t>algorithm</a:t>
            </a:r>
            <a:r>
              <a:rPr lang="zh-CN" altLang="en-US" baseline="0" dirty="0"/>
              <a:t> </a:t>
            </a:r>
            <a:r>
              <a:rPr lang="en-US" altLang="zh-CN" baseline="0" dirty="0"/>
              <a:t>relies</a:t>
            </a:r>
            <a:r>
              <a:rPr lang="zh-CN" altLang="en-US" baseline="0" dirty="0"/>
              <a:t> </a:t>
            </a:r>
            <a:r>
              <a:rPr lang="en-US" altLang="zh-CN" baseline="0" dirty="0"/>
              <a:t>on</a:t>
            </a:r>
            <a:r>
              <a:rPr lang="zh-CN" altLang="en-US" baseline="0" dirty="0"/>
              <a:t> </a:t>
            </a:r>
            <a:r>
              <a:rPr lang="en-US" altLang="zh-CN" baseline="0" dirty="0"/>
              <a:t>many</a:t>
            </a:r>
            <a:r>
              <a:rPr lang="zh-CN" altLang="en-US" baseline="0" dirty="0"/>
              <a:t> </a:t>
            </a:r>
            <a:r>
              <a:rPr lang="en-US" altLang="zh-CN" baseline="0" dirty="0"/>
              <a:t>pruning</a:t>
            </a:r>
            <a:r>
              <a:rPr lang="zh-CN" altLang="en-US" baseline="0" dirty="0"/>
              <a:t> </a:t>
            </a:r>
            <a:r>
              <a:rPr lang="en-US" altLang="zh-CN" baseline="0" dirty="0"/>
              <a:t>rules</a:t>
            </a:r>
            <a:r>
              <a:rPr lang="zh-CN" altLang="en-US" baseline="0" dirty="0"/>
              <a:t> </a:t>
            </a:r>
            <a:r>
              <a:rPr lang="en-US" altLang="zh-CN" baseline="0" dirty="0"/>
              <a:t>to</a:t>
            </a:r>
            <a:r>
              <a:rPr lang="zh-CN" altLang="en-US" baseline="0" dirty="0"/>
              <a:t> </a:t>
            </a:r>
            <a:r>
              <a:rPr lang="en-US" altLang="zh-CN" baseline="0" dirty="0"/>
              <a:t>significantly</a:t>
            </a:r>
            <a:r>
              <a:rPr lang="zh-CN" altLang="en-US" baseline="0" dirty="0"/>
              <a:t> </a:t>
            </a:r>
            <a:r>
              <a:rPr lang="en-US" altLang="zh-CN" baseline="0" dirty="0"/>
              <a:t>reduce</a:t>
            </a:r>
            <a:r>
              <a:rPr lang="zh-CN" altLang="en-US" baseline="0" dirty="0"/>
              <a:t> </a:t>
            </a:r>
            <a:r>
              <a:rPr lang="en-US" altLang="zh-CN" baseline="0" dirty="0"/>
              <a:t>the</a:t>
            </a:r>
            <a:r>
              <a:rPr lang="zh-CN" altLang="en-US" baseline="0" dirty="0"/>
              <a:t> </a:t>
            </a:r>
            <a:r>
              <a:rPr lang="en-US" altLang="zh-CN" baseline="0" dirty="0"/>
              <a:t>search</a:t>
            </a:r>
            <a:r>
              <a:rPr lang="zh-CN" altLang="en-US" baseline="0" dirty="0"/>
              <a:t> </a:t>
            </a:r>
            <a:r>
              <a:rPr lang="en-US" altLang="zh-CN" baseline="0" dirty="0"/>
              <a:t>space,</a:t>
            </a:r>
            <a:r>
              <a:rPr lang="zh-CN" altLang="en-US" baseline="0" dirty="0"/>
              <a:t> </a:t>
            </a:r>
            <a:r>
              <a:rPr lang="en-US" altLang="zh-CN" baseline="0" dirty="0"/>
              <a:t>but</a:t>
            </a:r>
            <a:r>
              <a:rPr lang="zh-CN" altLang="en-US" baseline="0" dirty="0"/>
              <a:t> </a:t>
            </a:r>
            <a:r>
              <a:rPr lang="en-US" altLang="zh-CN" baseline="0" dirty="0"/>
              <a:t>these</a:t>
            </a:r>
            <a:r>
              <a:rPr lang="zh-CN" altLang="en-US" baseline="0" dirty="0"/>
              <a:t> </a:t>
            </a:r>
            <a:r>
              <a:rPr lang="en-US" altLang="zh-CN" baseline="0" dirty="0"/>
              <a:t>rules</a:t>
            </a:r>
            <a:r>
              <a:rPr lang="zh-CN" altLang="en-US" baseline="0" dirty="0"/>
              <a:t> </a:t>
            </a:r>
            <a:r>
              <a:rPr lang="en-US" altLang="zh-CN" baseline="0" dirty="0"/>
              <a:t>depend</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complicated</a:t>
            </a:r>
            <a:r>
              <a:rPr lang="zh-CN" altLang="en-US" baseline="0" dirty="0"/>
              <a:t> </a:t>
            </a:r>
            <a:r>
              <a:rPr lang="en-US" altLang="zh-CN" baseline="0" dirty="0"/>
              <a:t>connection</a:t>
            </a:r>
            <a:r>
              <a:rPr lang="zh-CN" altLang="en-US" baseline="0" dirty="0"/>
              <a:t> </a:t>
            </a:r>
            <a:r>
              <a:rPr lang="en-US" altLang="zh-CN" baseline="0" dirty="0"/>
              <a:t>relationships</a:t>
            </a:r>
            <a:r>
              <a:rPr lang="zh-CN" altLang="en-US" baseline="0" dirty="0"/>
              <a:t> </a:t>
            </a:r>
            <a:r>
              <a:rPr lang="en-US" altLang="zh-CN" baseline="0" dirty="0"/>
              <a:t>among</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set</a:t>
            </a:r>
            <a:r>
              <a:rPr lang="zh-CN" altLang="en-US" baseline="0" dirty="0"/>
              <a:t> </a:t>
            </a:r>
            <a:r>
              <a:rPr lang="en-US" altLang="zh-CN" baseline="0" dirty="0"/>
              <a:t>of</a:t>
            </a:r>
            <a:r>
              <a:rPr lang="zh-CN" altLang="en-US" baseline="0" dirty="0"/>
              <a:t> </a:t>
            </a:r>
            <a:r>
              <a:rPr lang="en-US" altLang="zh-CN" baseline="0" dirty="0"/>
              <a:t>vertices</a:t>
            </a:r>
            <a:r>
              <a:rPr lang="zh-CN" altLang="en-US" baseline="0" dirty="0"/>
              <a:t> </a:t>
            </a:r>
            <a:r>
              <a:rPr lang="en-US" altLang="zh-CN" baseline="0" dirty="0"/>
              <a:t>under</a:t>
            </a:r>
            <a:r>
              <a:rPr lang="zh-CN" altLang="en-US" baseline="0" dirty="0"/>
              <a:t> </a:t>
            </a:r>
            <a:r>
              <a:rPr lang="en-US" altLang="zh-CN" baseline="0" dirty="0"/>
              <a:t>exploration,</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timing</a:t>
            </a:r>
            <a:r>
              <a:rPr lang="zh-CN" altLang="en-US" baseline="0" dirty="0"/>
              <a:t> </a:t>
            </a:r>
            <a:r>
              <a:rPr lang="en-US" altLang="zh-CN" baseline="0" dirty="0"/>
              <a:t>when</a:t>
            </a:r>
            <a:r>
              <a:rPr lang="zh-CN" altLang="en-US" baseline="0" dirty="0"/>
              <a:t> </a:t>
            </a:r>
            <a:r>
              <a:rPr lang="en-US" altLang="zh-CN" baseline="0" dirty="0"/>
              <a:t>a</a:t>
            </a:r>
            <a:r>
              <a:rPr lang="zh-CN" altLang="en-US" baseline="0" dirty="0"/>
              <a:t> </a:t>
            </a:r>
            <a:r>
              <a:rPr lang="en-US" altLang="zh-CN" baseline="0" dirty="0"/>
              <a:t>pruning</a:t>
            </a:r>
            <a:r>
              <a:rPr lang="zh-CN" altLang="en-US" baseline="0" dirty="0"/>
              <a:t> </a:t>
            </a:r>
            <a:r>
              <a:rPr lang="en-US" altLang="zh-CN" baseline="0" dirty="0"/>
              <a:t>rule</a:t>
            </a:r>
            <a:r>
              <a:rPr lang="zh-CN" altLang="en-US" baseline="0" dirty="0"/>
              <a:t> </a:t>
            </a:r>
            <a:r>
              <a:rPr lang="en-US" altLang="zh-CN" baseline="0" dirty="0"/>
              <a:t>is</a:t>
            </a:r>
            <a:r>
              <a:rPr lang="zh-CN" altLang="en-US" baseline="0" dirty="0"/>
              <a:t> </a:t>
            </a:r>
            <a:r>
              <a:rPr lang="en-US" altLang="zh-CN" baseline="0" dirty="0"/>
              <a:t>applicable</a:t>
            </a:r>
            <a:r>
              <a:rPr lang="zh-CN" altLang="en-US" baseline="0" dirty="0"/>
              <a:t> </a:t>
            </a:r>
            <a:r>
              <a:rPr lang="en-US" altLang="zh-CN" baseline="0" dirty="0"/>
              <a:t>is</a:t>
            </a:r>
            <a:r>
              <a:rPr lang="zh-CN" altLang="en-US" baseline="0" dirty="0"/>
              <a:t> </a:t>
            </a:r>
            <a:r>
              <a:rPr lang="en-US" altLang="zh-CN" baseline="0" dirty="0"/>
              <a:t>difficult</a:t>
            </a:r>
            <a:r>
              <a:rPr lang="zh-CN" altLang="en-US" baseline="0" dirty="0"/>
              <a:t> </a:t>
            </a:r>
            <a:r>
              <a:rPr lang="en-US" altLang="zh-CN" baseline="0" dirty="0"/>
              <a:t>to</a:t>
            </a:r>
            <a:r>
              <a:rPr lang="zh-CN" altLang="en-US" baseline="0" dirty="0"/>
              <a:t> </a:t>
            </a:r>
            <a:r>
              <a:rPr lang="en-US" altLang="zh-CN" baseline="0" dirty="0"/>
              <a:t>predict.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51</a:t>
            </a:fld>
            <a:endParaRPr lang="en-US"/>
          </a:p>
        </p:txBody>
      </p:sp>
    </p:spTree>
    <p:extLst>
      <p:ext uri="{BB962C8B-B14F-4D97-AF65-F5344CB8AC3E}">
        <p14:creationId xmlns:p14="http://schemas.microsoft.com/office/powerpoint/2010/main" val="1534907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1B88F-564D-7A81-6B86-BB124FB0E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13EA2E-C501-E184-E992-C4EB6EAD7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F5ED33-4A7F-B901-CB36-3C7FD24C7A89}"/>
              </a:ext>
            </a:extLst>
          </p:cNvPr>
          <p:cNvSpPr>
            <a:spLocks noGrp="1"/>
          </p:cNvSpPr>
          <p:nvPr>
            <p:ph type="body" idx="1"/>
          </p:nvPr>
        </p:nvSpPr>
        <p:spPr/>
        <p:txBody>
          <a:bodyPr/>
          <a:lstStyle/>
          <a:p>
            <a:r>
              <a:rPr lang="en-US" altLang="zh-CN" baseline="0" dirty="0"/>
              <a:t>We</a:t>
            </a:r>
            <a:r>
              <a:rPr lang="zh-CN" altLang="en-US" baseline="0" dirty="0"/>
              <a:t> </a:t>
            </a:r>
            <a:r>
              <a:rPr lang="en-US" altLang="zh-CN" baseline="0" dirty="0"/>
              <a:t>therefore</a:t>
            </a:r>
            <a:r>
              <a:rPr lang="zh-CN" altLang="en-US" baseline="0" dirty="0"/>
              <a:t> </a:t>
            </a:r>
            <a:r>
              <a:rPr lang="en-US" altLang="zh-CN" baseline="0" dirty="0"/>
              <a:t>propose</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mechanism,</a:t>
            </a:r>
            <a:r>
              <a:rPr lang="zh-CN" altLang="en-US" baseline="0" dirty="0"/>
              <a:t> </a:t>
            </a:r>
            <a:r>
              <a:rPr lang="en-US" altLang="zh-CN" baseline="0" dirty="0"/>
              <a:t>where</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runs</a:t>
            </a:r>
            <a:r>
              <a:rPr lang="zh-CN" altLang="en-US" baseline="0" dirty="0"/>
              <a:t> </a:t>
            </a:r>
            <a:r>
              <a:rPr lang="en-US" altLang="zh-CN" baseline="0" dirty="0"/>
              <a:t>the</a:t>
            </a:r>
            <a:r>
              <a:rPr lang="zh-CN" altLang="en-US" baseline="0" dirty="0"/>
              <a:t> </a:t>
            </a:r>
            <a:r>
              <a:rPr lang="en-US" altLang="zh-CN" baseline="0" dirty="0"/>
              <a:t>recursive</a:t>
            </a:r>
            <a:r>
              <a:rPr lang="zh-CN" altLang="en-US" baseline="0" dirty="0"/>
              <a:t> </a:t>
            </a:r>
            <a:r>
              <a:rPr lang="en-US" altLang="zh-CN" baseline="0" dirty="0"/>
              <a:t>algorithm</a:t>
            </a:r>
            <a:r>
              <a:rPr lang="zh-CN" altLang="en-US" baseline="0" dirty="0"/>
              <a:t> </a:t>
            </a:r>
            <a:r>
              <a:rPr lang="en-US" altLang="zh-CN" baseline="0" dirty="0"/>
              <a:t>to</a:t>
            </a:r>
            <a:r>
              <a:rPr lang="zh-CN" altLang="en-US" baseline="0" dirty="0"/>
              <a:t> </a:t>
            </a:r>
            <a:r>
              <a:rPr lang="en-US" altLang="zh-CN" baseline="0" dirty="0"/>
              <a:t>traverse</a:t>
            </a:r>
            <a:r>
              <a:rPr lang="zh-CN" altLang="en-US" baseline="0" dirty="0"/>
              <a:t> </a:t>
            </a:r>
            <a:r>
              <a:rPr lang="en-US" altLang="zh-CN" baseline="0" dirty="0"/>
              <a:t>the</a:t>
            </a:r>
            <a:r>
              <a:rPr lang="zh-CN" altLang="en-US" baseline="0" dirty="0"/>
              <a:t> </a:t>
            </a:r>
            <a:r>
              <a:rPr lang="en-US" altLang="zh-CN" baseline="0" dirty="0"/>
              <a:t>search</a:t>
            </a:r>
            <a:r>
              <a:rPr lang="zh-CN" altLang="en-US" baseline="0" dirty="0"/>
              <a:t> </a:t>
            </a:r>
            <a:r>
              <a:rPr lang="en-US" altLang="zh-CN" baseline="0" dirty="0"/>
              <a:t>space</a:t>
            </a:r>
            <a:r>
              <a:rPr lang="zh-CN" altLang="en-US" baseline="0" dirty="0"/>
              <a:t> </a:t>
            </a:r>
            <a:r>
              <a:rPr lang="en-US" altLang="zh-CN" baseline="0" dirty="0"/>
              <a:t>tree</a:t>
            </a:r>
            <a:r>
              <a:rPr lang="zh-CN" altLang="en-US" baseline="0" dirty="0"/>
              <a:t> </a:t>
            </a:r>
            <a:r>
              <a:rPr lang="en-US" altLang="zh-CN" baseline="0" dirty="0"/>
              <a:t>in</a:t>
            </a:r>
            <a:r>
              <a:rPr lang="zh-CN" altLang="en-US" baseline="0" dirty="0"/>
              <a:t> </a:t>
            </a:r>
            <a:r>
              <a:rPr lang="en-US" altLang="zh-CN" baseline="0" dirty="0"/>
              <a:t>depth-first</a:t>
            </a:r>
            <a:r>
              <a:rPr lang="zh-CN" altLang="en-US" baseline="0" dirty="0"/>
              <a:t> </a:t>
            </a:r>
            <a:r>
              <a:rPr lang="en-US" altLang="zh-CN" baseline="0" dirty="0"/>
              <a:t>order,</a:t>
            </a:r>
          </a:p>
        </p:txBody>
      </p:sp>
      <p:sp>
        <p:nvSpPr>
          <p:cNvPr id="4" name="Slide Number Placeholder 3">
            <a:extLst>
              <a:ext uri="{FF2B5EF4-FFF2-40B4-BE49-F238E27FC236}">
                <a16:creationId xmlns:a16="http://schemas.microsoft.com/office/drawing/2014/main" id="{5F1D2321-6808-118D-57FD-6ECDB5EC865C}"/>
              </a:ext>
            </a:extLst>
          </p:cNvPr>
          <p:cNvSpPr>
            <a:spLocks noGrp="1"/>
          </p:cNvSpPr>
          <p:nvPr>
            <p:ph type="sldNum" sz="quarter" idx="10"/>
          </p:nvPr>
        </p:nvSpPr>
        <p:spPr/>
        <p:txBody>
          <a:bodyPr/>
          <a:lstStyle/>
          <a:p>
            <a:fld id="{E4BD9A76-C457-694D-9067-3B862B4C239D}" type="slidenum">
              <a:rPr lang="en-US" smtClean="0"/>
              <a:pPr/>
              <a:t>52</a:t>
            </a:fld>
            <a:endParaRPr lang="en-US"/>
          </a:p>
        </p:txBody>
      </p:sp>
    </p:spTree>
    <p:extLst>
      <p:ext uri="{BB962C8B-B14F-4D97-AF65-F5344CB8AC3E}">
        <p14:creationId xmlns:p14="http://schemas.microsoft.com/office/powerpoint/2010/main" val="22761601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but</a:t>
            </a:r>
            <a:r>
              <a:rPr lang="zh-CN" altLang="en-US" baseline="0" dirty="0"/>
              <a:t> </a:t>
            </a:r>
            <a:r>
              <a:rPr lang="en-US" altLang="zh-CN" baseline="0" dirty="0"/>
              <a:t>if</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runs</a:t>
            </a:r>
            <a:r>
              <a:rPr lang="zh-CN" altLang="en-US" baseline="0" dirty="0"/>
              <a:t> </a:t>
            </a:r>
            <a:r>
              <a:rPr lang="en-US" altLang="zh-CN" baseline="0" dirty="0"/>
              <a:t>for</a:t>
            </a:r>
            <a:r>
              <a:rPr lang="zh-CN" altLang="en-US" baseline="0" dirty="0"/>
              <a:t> </a:t>
            </a:r>
            <a:r>
              <a:rPr lang="en-US" altLang="zh-CN" baseline="0" dirty="0"/>
              <a:t>too</a:t>
            </a:r>
            <a:r>
              <a:rPr lang="zh-CN" altLang="en-US" baseline="0" dirty="0"/>
              <a:t> </a:t>
            </a:r>
            <a:r>
              <a:rPr lang="en-US" altLang="zh-CN" baseline="0" dirty="0"/>
              <a:t>long</a:t>
            </a:r>
            <a:r>
              <a:rPr lang="zh-CN" altLang="en-US" baseline="0" dirty="0"/>
              <a:t> </a:t>
            </a:r>
            <a:r>
              <a:rPr lang="en-US" altLang="zh-CN" baseline="0" dirty="0"/>
              <a:t>and</a:t>
            </a:r>
            <a:r>
              <a:rPr lang="zh-CN" altLang="en-US" baseline="0" dirty="0"/>
              <a:t> </a:t>
            </a:r>
            <a:r>
              <a:rPr lang="en-US" altLang="zh-CN" baseline="0" dirty="0"/>
              <a:t>beyond</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threshold,</a:t>
            </a:r>
            <a:r>
              <a:rPr lang="zh-CN" altLang="en-US" baseline="0" dirty="0"/>
              <a:t> </a:t>
            </a:r>
            <a:r>
              <a:rPr lang="en-US" altLang="zh-CN" baseline="0" dirty="0"/>
              <a:t>we</a:t>
            </a:r>
            <a:r>
              <a:rPr lang="zh-CN" altLang="en-US" baseline="0" dirty="0"/>
              <a:t> </a:t>
            </a:r>
            <a:r>
              <a:rPr lang="en-US" altLang="zh-CN" baseline="0" dirty="0"/>
              <a:t>let</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create</a:t>
            </a:r>
            <a:r>
              <a:rPr lang="zh-CN" altLang="en-US" baseline="0" dirty="0"/>
              <a:t> </a:t>
            </a:r>
            <a:r>
              <a:rPr lang="en-US" altLang="zh-CN" baseline="0" dirty="0"/>
              <a:t>new</a:t>
            </a:r>
            <a:r>
              <a:rPr lang="zh-CN" altLang="en-US" baseline="0" dirty="0"/>
              <a:t> </a:t>
            </a:r>
            <a:r>
              <a:rPr lang="en-US" altLang="zh-CN" baseline="0" dirty="0"/>
              <a:t>subtasks</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rather</a:t>
            </a:r>
            <a:r>
              <a:rPr lang="zh-CN" altLang="en-US" baseline="0" dirty="0"/>
              <a:t> </a:t>
            </a:r>
            <a:r>
              <a:rPr lang="en-US" altLang="zh-CN" baseline="0" dirty="0"/>
              <a:t>than</a:t>
            </a:r>
            <a:r>
              <a:rPr lang="zh-CN" altLang="en-US" baseline="0" dirty="0"/>
              <a:t> </a:t>
            </a:r>
            <a:r>
              <a:rPr lang="en-US" altLang="zh-CN" baseline="0" dirty="0"/>
              <a:t>to</a:t>
            </a:r>
            <a:r>
              <a:rPr lang="zh-CN" altLang="en-US" baseline="0" dirty="0"/>
              <a:t> </a:t>
            </a:r>
            <a:r>
              <a:rPr lang="en-US" altLang="zh-CN" baseline="0" dirty="0"/>
              <a:t>recursively</a:t>
            </a:r>
            <a:r>
              <a:rPr lang="zh-CN" altLang="en-US" baseline="0" dirty="0"/>
              <a:t> </a:t>
            </a:r>
            <a:r>
              <a:rPr lang="en-US" altLang="zh-CN" baseline="0" dirty="0"/>
              <a:t>process</a:t>
            </a:r>
            <a:r>
              <a:rPr lang="zh-CN" altLang="en-US" baseline="0" dirty="0"/>
              <a:t> </a:t>
            </a:r>
            <a:r>
              <a:rPr lang="en-US" altLang="zh-CN" baseline="0" dirty="0"/>
              <a:t>the</a:t>
            </a:r>
            <a:r>
              <a:rPr lang="zh-CN" altLang="en-US" baseline="0" dirty="0"/>
              <a:t> </a:t>
            </a:r>
            <a:r>
              <a:rPr lang="en-US" altLang="zh-CN" baseline="0" dirty="0"/>
              <a:t>search</a:t>
            </a:r>
            <a:r>
              <a:rPr lang="zh-CN" altLang="en-US" baseline="0" dirty="0"/>
              <a:t> </a:t>
            </a:r>
            <a:r>
              <a:rPr lang="en-US" altLang="zh-CN" baseline="0" dirty="0"/>
              <a:t>space</a:t>
            </a:r>
            <a:r>
              <a:rPr lang="zh-CN" altLang="en-US" baseline="0" dirty="0"/>
              <a:t> </a:t>
            </a:r>
            <a:r>
              <a:rPr lang="en-US" altLang="zh-CN" baseline="0" dirty="0"/>
              <a:t>by</a:t>
            </a:r>
            <a:r>
              <a:rPr lang="zh-CN" altLang="en-US" baseline="0" dirty="0"/>
              <a:t> </a:t>
            </a:r>
            <a:r>
              <a:rPr lang="en-US" altLang="zh-CN" baseline="0" dirty="0"/>
              <a:t>itself.</a:t>
            </a:r>
          </a:p>
          <a:p>
            <a:endParaRPr lang="en-US" altLang="zh-CN" baseline="0" dirty="0"/>
          </a:p>
          <a:p>
            <a:r>
              <a:rPr lang="en-US" altLang="zh-CN" baseline="0" dirty="0"/>
              <a:t>For</a:t>
            </a:r>
            <a:r>
              <a:rPr lang="zh-CN" altLang="en-US" baseline="0" dirty="0"/>
              <a:t> </a:t>
            </a:r>
            <a:r>
              <a:rPr lang="en-US" altLang="zh-CN" baseline="0" dirty="0"/>
              <a:t>example,</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spawned</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traverses</a:t>
            </a:r>
            <a:r>
              <a:rPr lang="zh-CN" altLang="en-US" baseline="0" dirty="0"/>
              <a:t> </a:t>
            </a:r>
            <a:r>
              <a:rPr lang="en-US" altLang="zh-CN" baseline="0" dirty="0"/>
              <a:t>the</a:t>
            </a:r>
            <a:r>
              <a:rPr lang="zh-CN" altLang="en-US" baseline="0" dirty="0"/>
              <a:t> </a:t>
            </a:r>
            <a:r>
              <a:rPr lang="en-US" altLang="zh-CN" baseline="0" dirty="0"/>
              <a:t>search</a:t>
            </a:r>
            <a:r>
              <a:rPr lang="zh-CN" altLang="en-US" baseline="0" dirty="0"/>
              <a:t> </a:t>
            </a:r>
            <a:r>
              <a:rPr lang="en-US" altLang="zh-CN" baseline="0" dirty="0"/>
              <a:t>space</a:t>
            </a:r>
            <a:r>
              <a:rPr lang="zh-CN" altLang="en-US" baseline="0" dirty="0"/>
              <a:t> </a:t>
            </a:r>
            <a:r>
              <a:rPr lang="en-US" altLang="zh-CN" baseline="0" dirty="0"/>
              <a:t>tree</a:t>
            </a:r>
            <a:r>
              <a:rPr lang="zh-CN" altLang="en-US" baseline="0" dirty="0"/>
              <a:t> </a:t>
            </a:r>
            <a:r>
              <a:rPr lang="en-US" altLang="zh-CN" baseline="0" dirty="0"/>
              <a:t>and</a:t>
            </a:r>
            <a:r>
              <a:rPr lang="zh-CN" altLang="en-US" baseline="0" dirty="0"/>
              <a:t> </a:t>
            </a:r>
            <a:r>
              <a:rPr lang="en-US" altLang="zh-CN" baseline="0" dirty="0"/>
              <a:t>right</a:t>
            </a:r>
            <a:r>
              <a:rPr lang="zh-CN" altLang="en-US" baseline="0" dirty="0"/>
              <a:t> </a:t>
            </a:r>
            <a:r>
              <a:rPr lang="en-US" altLang="zh-CN" baseline="0" dirty="0"/>
              <a:t>before</a:t>
            </a:r>
            <a:r>
              <a:rPr lang="zh-CN" altLang="en-US" baseline="0" dirty="0"/>
              <a:t> </a:t>
            </a:r>
            <a:r>
              <a:rPr lang="en-US" altLang="zh-CN" baseline="0" dirty="0"/>
              <a:t>it</a:t>
            </a:r>
            <a:r>
              <a:rPr lang="zh-CN" altLang="en-US" baseline="0" dirty="0"/>
              <a:t> </a:t>
            </a:r>
            <a:r>
              <a:rPr lang="en-US" altLang="zh-CN" baseline="0" dirty="0"/>
              <a:t>processes</a:t>
            </a:r>
            <a:r>
              <a:rPr lang="zh-CN" altLang="en-US" baseline="0" dirty="0"/>
              <a:t> </a:t>
            </a:r>
            <a:r>
              <a:rPr lang="en-US" altLang="zh-CN" baseline="0" dirty="0" err="1"/>
              <a:t>abd</a:t>
            </a:r>
            <a:r>
              <a:rPr lang="en-US" altLang="zh-CN" baseline="0" dirty="0"/>
              <a:t>,</a:t>
            </a:r>
            <a:r>
              <a:rPr lang="zh-CN" altLang="en-US" baseline="0" dirty="0"/>
              <a:t> </a:t>
            </a:r>
            <a:r>
              <a:rPr lang="en-US" altLang="zh-CN" baseline="0" dirty="0"/>
              <a:t>it</a:t>
            </a:r>
            <a:r>
              <a:rPr lang="zh-CN" altLang="en-US" baseline="0" dirty="0"/>
              <a:t> </a:t>
            </a:r>
            <a:r>
              <a:rPr lang="en-US" altLang="zh-CN" baseline="0" dirty="0"/>
              <a:t>finds</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time</a:t>
            </a:r>
            <a:r>
              <a:rPr lang="zh-CN" altLang="en-US" baseline="0" dirty="0"/>
              <a:t> </a:t>
            </a:r>
            <a:r>
              <a:rPr lang="en-US" altLang="zh-CN" baseline="0" dirty="0"/>
              <a:t>t4</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so</a:t>
            </a:r>
            <a:r>
              <a:rPr lang="zh-CN" altLang="en-US" baseline="0" dirty="0"/>
              <a:t> </a:t>
            </a:r>
            <a:r>
              <a:rPr lang="en-US" altLang="zh-CN" baseline="0" dirty="0" err="1"/>
              <a:t>abd</a:t>
            </a:r>
            <a:r>
              <a:rPr lang="zh-CN" altLang="en-US" baseline="0" dirty="0"/>
              <a:t> </a:t>
            </a:r>
            <a:r>
              <a:rPr lang="en-US" altLang="zh-CN" baseline="0" dirty="0"/>
              <a:t>becomes</a:t>
            </a:r>
            <a:r>
              <a:rPr lang="zh-CN" altLang="en-US" baseline="0" dirty="0"/>
              <a:t> </a:t>
            </a:r>
            <a:r>
              <a:rPr lang="en-US" altLang="zh-CN" baseline="0" dirty="0"/>
              <a:t>an</a:t>
            </a:r>
            <a:r>
              <a:rPr lang="zh-CN" altLang="en-US" baseline="0" dirty="0"/>
              <a:t> </a:t>
            </a:r>
            <a:r>
              <a:rPr lang="en-US" altLang="zh-CN" baseline="0" dirty="0"/>
              <a:t>independent</a:t>
            </a:r>
            <a:r>
              <a:rPr lang="zh-CN" altLang="en-US" baseline="0" dirty="0"/>
              <a:t> </a:t>
            </a:r>
            <a:r>
              <a:rPr lang="en-US" altLang="zh-CN" baseline="0" dirty="0"/>
              <a:t>task</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and</a:t>
            </a:r>
            <a:r>
              <a:rPr lang="zh-CN" altLang="en-US" baseline="0" dirty="0"/>
              <a:t> </a:t>
            </a:r>
            <a:r>
              <a:rPr lang="en-US" altLang="zh-CN" baseline="0" dirty="0"/>
              <a:t>when</a:t>
            </a:r>
            <a:r>
              <a:rPr lang="zh-CN" altLang="en-US" baseline="0" dirty="0"/>
              <a:t> </a:t>
            </a:r>
            <a:r>
              <a:rPr lang="en-US" altLang="zh-CN" baseline="0" dirty="0"/>
              <a:t>the</a:t>
            </a:r>
            <a:r>
              <a:rPr lang="zh-CN" altLang="en-US" baseline="0" dirty="0"/>
              <a:t> </a:t>
            </a:r>
            <a:r>
              <a:rPr lang="en-US" altLang="zh-CN" baseline="0" dirty="0"/>
              <a:t>recursive</a:t>
            </a:r>
            <a:r>
              <a:rPr lang="zh-CN" altLang="en-US" baseline="0" dirty="0"/>
              <a:t> </a:t>
            </a:r>
            <a:r>
              <a:rPr lang="en-US" altLang="zh-CN" baseline="0" dirty="0"/>
              <a:t>algorithm</a:t>
            </a:r>
            <a:r>
              <a:rPr lang="zh-CN" altLang="en-US" baseline="0" dirty="0"/>
              <a:t> </a:t>
            </a:r>
            <a:r>
              <a:rPr lang="en-US" altLang="zh-CN" baseline="0" dirty="0"/>
              <a:t>backtracks,</a:t>
            </a:r>
            <a:r>
              <a:rPr lang="zh-CN" altLang="en-US" baseline="0" dirty="0"/>
              <a:t> </a:t>
            </a:r>
            <a:r>
              <a:rPr lang="en-US" altLang="zh-CN" baseline="0" dirty="0"/>
              <a:t>t5</a:t>
            </a:r>
            <a:r>
              <a:rPr lang="zh-CN" altLang="en-US" baseline="0" dirty="0"/>
              <a:t> </a:t>
            </a:r>
            <a:r>
              <a:rPr lang="en-US" altLang="zh-CN" baseline="0" dirty="0"/>
              <a:t>and</a:t>
            </a:r>
            <a:r>
              <a:rPr lang="zh-CN" altLang="en-US" baseline="0" dirty="0"/>
              <a:t> </a:t>
            </a:r>
            <a:r>
              <a:rPr lang="en-US" altLang="zh-CN" baseline="0" dirty="0"/>
              <a:t>t6</a:t>
            </a:r>
            <a:r>
              <a:rPr lang="zh-CN" altLang="en-US" baseline="0" dirty="0"/>
              <a:t> </a:t>
            </a:r>
            <a:r>
              <a:rPr lang="en-US" altLang="zh-CN" baseline="0" dirty="0"/>
              <a:t>also</a:t>
            </a:r>
            <a:r>
              <a:rPr lang="zh-CN" altLang="en-US" baseline="0" dirty="0"/>
              <a:t> </a:t>
            </a:r>
            <a:r>
              <a:rPr lang="en-US" altLang="zh-CN" baseline="0" dirty="0"/>
              <a:t>time</a:t>
            </a:r>
            <a:r>
              <a:rPr lang="zh-CN" altLang="en-US" baseline="0" dirty="0"/>
              <a:t> </a:t>
            </a:r>
            <a:r>
              <a:rPr lang="en-US" altLang="zh-CN" baseline="0" dirty="0"/>
              <a:t>out</a:t>
            </a:r>
            <a:r>
              <a:rPr lang="zh-CN" altLang="en-US" baseline="0" dirty="0"/>
              <a:t> </a:t>
            </a:r>
            <a:r>
              <a:rPr lang="en-US" altLang="zh-CN" baseline="0" dirty="0"/>
              <a:t>so</a:t>
            </a:r>
            <a:r>
              <a:rPr lang="zh-CN" altLang="en-US" baseline="0" dirty="0"/>
              <a:t> </a:t>
            </a:r>
            <a:r>
              <a:rPr lang="en-US" altLang="zh-CN" baseline="0" dirty="0"/>
              <a:t>ac</a:t>
            </a:r>
            <a:r>
              <a:rPr lang="zh-CN" altLang="en-US" baseline="0" dirty="0"/>
              <a:t> </a:t>
            </a:r>
            <a:r>
              <a:rPr lang="en-US" altLang="zh-CN" baseline="0" dirty="0"/>
              <a:t>and</a:t>
            </a:r>
            <a:r>
              <a:rPr lang="zh-CN" altLang="en-US" baseline="0" dirty="0"/>
              <a:t> </a:t>
            </a:r>
            <a:r>
              <a:rPr lang="en-US" altLang="zh-CN" baseline="0" dirty="0"/>
              <a:t>ad</a:t>
            </a:r>
            <a:r>
              <a:rPr lang="zh-CN" altLang="en-US" baseline="0" dirty="0"/>
              <a:t> </a:t>
            </a:r>
            <a:r>
              <a:rPr lang="en-US" altLang="zh-CN" baseline="0" dirty="0"/>
              <a:t>are</a:t>
            </a:r>
            <a:r>
              <a:rPr lang="zh-CN" altLang="en-US" baseline="0" dirty="0"/>
              <a:t> </a:t>
            </a:r>
            <a:r>
              <a:rPr lang="en-US" altLang="zh-CN" baseline="0" dirty="0"/>
              <a:t>also</a:t>
            </a:r>
            <a:r>
              <a:rPr lang="zh-CN" altLang="en-US" baseline="0" dirty="0"/>
              <a:t> </a:t>
            </a:r>
            <a:r>
              <a:rPr lang="en-US" altLang="zh-CN" baseline="0" dirty="0"/>
              <a:t>created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p>
          <a:p>
            <a:endParaRPr lang="en-US" altLang="zh-CN" baseline="0" dirty="0"/>
          </a:p>
          <a:p>
            <a:r>
              <a:rPr lang="en-US" altLang="zh-CN" baseline="0" dirty="0"/>
              <a:t>[click,</a:t>
            </a:r>
            <a:r>
              <a:rPr lang="zh-CN" altLang="en-US" baseline="0" dirty="0"/>
              <a:t> </a:t>
            </a:r>
            <a:r>
              <a:rPr lang="en-US" altLang="zh-CN" baseline="0" dirty="0"/>
              <a:t>let</a:t>
            </a:r>
            <a:r>
              <a:rPr lang="zh-CN" altLang="en-US" baseline="0" dirty="0"/>
              <a:t> </a:t>
            </a:r>
            <a:r>
              <a:rPr lang="en-US" altLang="zh-CN" baseline="0" dirty="0"/>
              <a:t>animation</a:t>
            </a:r>
            <a:r>
              <a:rPr lang="zh-CN" altLang="en-US" baseline="0" dirty="0"/>
              <a:t> </a:t>
            </a:r>
            <a:r>
              <a:rPr lang="en-US" altLang="zh-CN" baseline="0" dirty="0"/>
              <a:t>to</a:t>
            </a:r>
            <a:r>
              <a:rPr lang="zh-CN" altLang="en-US" baseline="0" dirty="0"/>
              <a:t> </a:t>
            </a:r>
            <a:r>
              <a:rPr lang="en-US" altLang="zh-CN" baseline="0" dirty="0"/>
              <a:t>finish]</a:t>
            </a:r>
            <a:r>
              <a:rPr lang="zh-CN" altLang="en-US" baseline="0" dirty="0"/>
              <a:t> </a:t>
            </a:r>
            <a:r>
              <a:rPr lang="en-US" altLang="zh-CN" baseline="0" dirty="0"/>
              <a:t>Smaller</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local</a:t>
            </a:r>
            <a:r>
              <a:rPr lang="zh-CN" altLang="en-US" baseline="0" dirty="0"/>
              <a:t> </a:t>
            </a:r>
            <a:r>
              <a:rPr lang="en-US" altLang="zh-CN" baseline="0" dirty="0"/>
              <a:t>queue,</a:t>
            </a:r>
            <a:r>
              <a:rPr lang="zh-CN" altLang="en-US" baseline="0" dirty="0"/>
              <a:t> </a:t>
            </a:r>
            <a:r>
              <a:rPr lang="en-US" altLang="zh-CN" baseline="0" dirty="0"/>
              <a:t>while</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those</a:t>
            </a:r>
            <a:r>
              <a:rPr lang="zh-CN" altLang="en-US" baseline="0" dirty="0"/>
              <a:t> </a:t>
            </a:r>
            <a:r>
              <a:rPr lang="en-US" altLang="zh-CN" baseline="0" dirty="0"/>
              <a:t>with</a:t>
            </a:r>
            <a:r>
              <a:rPr lang="zh-CN" altLang="en-US" baseline="0" dirty="0"/>
              <a:t> </a:t>
            </a:r>
            <a:r>
              <a:rPr lang="en-US" altLang="zh-CN" baseline="0" dirty="0"/>
              <a:t>many</a:t>
            </a:r>
            <a:r>
              <a:rPr lang="zh-CN" altLang="en-US" baseline="0" dirty="0"/>
              <a:t> </a:t>
            </a:r>
            <a:r>
              <a:rPr lang="en-US" altLang="zh-CN" baseline="0" dirty="0"/>
              <a:t>candidate</a:t>
            </a:r>
            <a:r>
              <a:rPr lang="zh-CN" altLang="en-US" baseline="0" dirty="0"/>
              <a:t> </a:t>
            </a:r>
            <a:r>
              <a:rPr lang="en-US" altLang="zh-CN" baseline="0" dirty="0"/>
              <a:t>vertices</a:t>
            </a:r>
            <a:r>
              <a:rPr lang="zh-CN" altLang="en-US" baseline="0" dirty="0"/>
              <a:t> </a:t>
            </a:r>
            <a:r>
              <a:rPr lang="en-US" altLang="zh-CN" baseline="0" dirty="0"/>
              <a:t>to</a:t>
            </a:r>
            <a:r>
              <a:rPr lang="zh-CN" altLang="en-US" baseline="0" dirty="0"/>
              <a:t> </a:t>
            </a:r>
            <a:r>
              <a:rPr lang="en-US" altLang="zh-CN" baseline="0" dirty="0"/>
              <a:t>expand</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global</a:t>
            </a:r>
            <a:r>
              <a:rPr lang="zh-CN" altLang="en-US" baseline="0" dirty="0"/>
              <a:t> </a:t>
            </a:r>
            <a:r>
              <a:rPr lang="en-US" altLang="zh-CN" baseline="0" dirty="0"/>
              <a:t>queue,</a:t>
            </a:r>
            <a:r>
              <a:rPr lang="zh-CN" altLang="en-US" baseline="0" dirty="0"/>
              <a:t> </a:t>
            </a:r>
            <a:endParaRPr lang="en-US" altLang="zh-CN" baseline="0" dirty="0"/>
          </a:p>
          <a:p>
            <a:r>
              <a:rPr lang="en-US" altLang="zh-CN" baseline="0" dirty="0"/>
              <a:t>[click]</a:t>
            </a:r>
          </a:p>
          <a:p>
            <a:r>
              <a:rPr lang="en-US" altLang="zh-CN" baseline="0" dirty="0"/>
              <a:t>and</a:t>
            </a:r>
            <a:r>
              <a:rPr lang="zh-CN" altLang="en-US" baseline="0" dirty="0"/>
              <a:t> </a:t>
            </a:r>
            <a:r>
              <a:rPr lang="en-US" altLang="zh-CN" baseline="0" dirty="0"/>
              <a:t>it</a:t>
            </a:r>
            <a:r>
              <a:rPr lang="zh-CN" altLang="en-US" baseline="0" dirty="0"/>
              <a:t> </a:t>
            </a:r>
            <a:r>
              <a:rPr lang="en-US" altLang="zh-CN" baseline="0" dirty="0"/>
              <a:t>may</a:t>
            </a:r>
            <a:r>
              <a:rPr lang="zh-CN" altLang="en-US" baseline="0" dirty="0"/>
              <a:t> </a:t>
            </a:r>
            <a:r>
              <a:rPr lang="en-US" altLang="zh-CN" baseline="0" dirty="0"/>
              <a:t>timeout</a:t>
            </a:r>
            <a:r>
              <a:rPr lang="zh-CN" altLang="en-US" baseline="0" dirty="0"/>
              <a:t> </a:t>
            </a:r>
            <a:r>
              <a:rPr lang="en-US" altLang="zh-CN" baseline="0" dirty="0"/>
              <a:t>again</a:t>
            </a:r>
            <a:r>
              <a:rPr lang="zh-CN" altLang="en-US" baseline="0" dirty="0"/>
              <a:t> </a:t>
            </a:r>
            <a:r>
              <a:rPr lang="en-US" altLang="zh-CN" baseline="0" dirty="0"/>
              <a:t>and</a:t>
            </a:r>
            <a:r>
              <a:rPr lang="zh-CN" altLang="en-US" baseline="0" dirty="0"/>
              <a:t> </a:t>
            </a:r>
            <a:r>
              <a:rPr lang="en-US" altLang="zh-CN" baseline="0" dirty="0"/>
              <a:t>be</a:t>
            </a:r>
            <a:r>
              <a:rPr lang="zh-CN" altLang="en-US" baseline="0" dirty="0"/>
              <a:t> </a:t>
            </a:r>
            <a:r>
              <a:rPr lang="en-US" altLang="zh-CN" baseline="0" dirty="0"/>
              <a:t>further</a:t>
            </a:r>
            <a:r>
              <a:rPr lang="zh-CN" altLang="en-US" baseline="0" dirty="0"/>
              <a:t> </a:t>
            </a:r>
            <a:r>
              <a:rPr lang="en-US" altLang="zh-CN" baseline="0" dirty="0"/>
              <a:t>decomposed</a:t>
            </a:r>
            <a:r>
              <a:rPr lang="zh-CN" altLang="en-US" baseline="0" dirty="0"/>
              <a:t> </a:t>
            </a:r>
            <a:r>
              <a:rPr lang="en-US" altLang="zh-CN" baseline="0" dirty="0"/>
              <a:t>later.</a:t>
            </a:r>
          </a:p>
          <a:p>
            <a:endParaRPr lang="en-US" altLang="zh-CN" baseline="0" dirty="0"/>
          </a:p>
          <a:p>
            <a:r>
              <a:rPr lang="en-US" altLang="zh-CN" baseline="0" dirty="0"/>
              <a:t>This</a:t>
            </a:r>
            <a:r>
              <a:rPr lang="zh-CN" altLang="en-US" baseline="0" dirty="0"/>
              <a:t> </a:t>
            </a:r>
            <a:r>
              <a:rPr lang="en-US" altLang="zh-CN" baseline="0" dirty="0"/>
              <a:t>way,</a:t>
            </a:r>
            <a:r>
              <a:rPr lang="zh-CN" altLang="en-US" baseline="0" dirty="0"/>
              <a:t> </a:t>
            </a:r>
            <a:r>
              <a:rPr lang="en-US" altLang="zh-CN" baseline="0" dirty="0"/>
              <a:t>straggler</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effectively</a:t>
            </a:r>
            <a:r>
              <a:rPr lang="zh-CN" altLang="en-US" baseline="0" dirty="0"/>
              <a:t> </a:t>
            </a:r>
            <a:r>
              <a:rPr lang="en-US" altLang="zh-CN" baseline="0" dirty="0"/>
              <a:t>eliminated</a:t>
            </a:r>
            <a:r>
              <a:rPr lang="zh-CN" altLang="en-US" baseline="0" dirty="0"/>
              <a:t> </a:t>
            </a:r>
            <a:r>
              <a:rPr lang="en-US" altLang="zh-CN" baseline="0" dirty="0"/>
              <a:t>to</a:t>
            </a:r>
            <a:r>
              <a:rPr lang="zh-CN" altLang="en-US" baseline="0" dirty="0"/>
              <a:t> </a:t>
            </a:r>
            <a:r>
              <a:rPr lang="en-US" altLang="zh-CN" baseline="0" dirty="0"/>
              <a:t>allow</a:t>
            </a:r>
            <a:r>
              <a:rPr lang="zh-CN" altLang="en-US" baseline="0" dirty="0"/>
              <a:t> </a:t>
            </a:r>
            <a:r>
              <a:rPr lang="en-US" altLang="zh-CN" baseline="0" dirty="0"/>
              <a:t>effective</a:t>
            </a:r>
            <a:r>
              <a:rPr lang="zh-CN" altLang="en-US" baseline="0" dirty="0"/>
              <a:t> </a:t>
            </a:r>
            <a:r>
              <a:rPr lang="en-US" altLang="zh-CN" baseline="0" dirty="0"/>
              <a:t>load</a:t>
            </a:r>
            <a:r>
              <a:rPr lang="zh-CN" altLang="en-US" baseline="0" dirty="0"/>
              <a:t> </a:t>
            </a:r>
            <a:r>
              <a:rPr lang="en-US" altLang="zh-CN" baseline="0" dirty="0"/>
              <a:t>balancing.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53</a:t>
            </a:fld>
            <a:endParaRPr lang="en-US"/>
          </a:p>
        </p:txBody>
      </p:sp>
    </p:spTree>
    <p:extLst>
      <p:ext uri="{BB962C8B-B14F-4D97-AF65-F5344CB8AC3E}">
        <p14:creationId xmlns:p14="http://schemas.microsoft.com/office/powerpoint/2010/main" val="249142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Mining</a:t>
            </a:r>
            <a:r>
              <a:rPr lang="zh-CN" altLang="en-US" baseline="0" dirty="0"/>
              <a:t> </a:t>
            </a:r>
            <a:r>
              <a:rPr lang="en-US" altLang="zh-CN" baseline="0" dirty="0"/>
              <a:t>all</a:t>
            </a:r>
            <a:r>
              <a:rPr lang="zh-CN" altLang="en-US" baseline="0" dirty="0"/>
              <a:t> </a:t>
            </a:r>
            <a:r>
              <a:rPr lang="en-US" altLang="zh-CN" baseline="0" dirty="0"/>
              <a:t>the</a:t>
            </a:r>
            <a:r>
              <a:rPr lang="zh-CN" altLang="en-US" baseline="0" dirty="0"/>
              <a:t> </a:t>
            </a:r>
            <a:r>
              <a:rPr lang="en-US" altLang="zh-CN" baseline="0" dirty="0"/>
              <a:t>maximal</a:t>
            </a:r>
            <a:r>
              <a:rPr lang="zh-CN" altLang="en-US" baseline="0" dirty="0"/>
              <a:t> </a:t>
            </a:r>
            <a:r>
              <a:rPr lang="en-US" altLang="zh-CN" baseline="0" dirty="0"/>
              <a:t>quasi-cliques</a:t>
            </a:r>
            <a:r>
              <a:rPr lang="zh-CN" altLang="en-US" baseline="0" dirty="0"/>
              <a:t> </a:t>
            </a:r>
            <a:r>
              <a:rPr lang="en-US" altLang="zh-CN" baseline="0" dirty="0"/>
              <a:t>for</a:t>
            </a:r>
            <a:r>
              <a:rPr lang="zh-CN" altLang="en-US" baseline="0" dirty="0"/>
              <a:t> </a:t>
            </a:r>
            <a:r>
              <a:rPr lang="en-US" altLang="zh-CN" baseline="0" dirty="0"/>
              <a:t>a</a:t>
            </a:r>
            <a:r>
              <a:rPr lang="zh-CN" altLang="en-US" baseline="0" dirty="0"/>
              <a:t> </a:t>
            </a:r>
            <a:r>
              <a:rPr lang="en-US" altLang="zh-CN" baseline="0" dirty="0"/>
              <a:t>small</a:t>
            </a:r>
            <a:r>
              <a:rPr lang="zh-CN" altLang="en-US" baseline="0" dirty="0"/>
              <a:t> </a:t>
            </a:r>
            <a:r>
              <a:rPr lang="en-US" altLang="zh-CN" baseline="0" dirty="0"/>
              <a:t>value</a:t>
            </a:r>
            <a:r>
              <a:rPr lang="zh-CN" altLang="en-US" baseline="0" dirty="0"/>
              <a:t> </a:t>
            </a:r>
            <a:r>
              <a:rPr lang="en-US" altLang="zh-CN" baseline="0" dirty="0"/>
              <a:t>of</a:t>
            </a:r>
            <a:r>
              <a:rPr lang="zh-CN" altLang="en-US" baseline="0" dirty="0"/>
              <a:t> </a:t>
            </a:r>
            <a:r>
              <a:rPr lang="en-US" altLang="zh-CN" baseline="0" dirty="0"/>
              <a:t>gamma</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prohibitively</a:t>
            </a:r>
            <a:r>
              <a:rPr lang="zh-CN" altLang="en-US" baseline="0" dirty="0"/>
              <a:t> </a:t>
            </a:r>
            <a:r>
              <a:rPr lang="en-US" altLang="zh-CN" baseline="0" dirty="0"/>
              <a:t>expensive,</a:t>
            </a:r>
            <a:r>
              <a:rPr lang="zh-CN" altLang="en-US" baseline="0" dirty="0"/>
              <a:t> </a:t>
            </a:r>
            <a:r>
              <a:rPr lang="en-US" altLang="zh-CN" baseline="0" dirty="0"/>
              <a:t>so</a:t>
            </a:r>
            <a:r>
              <a:rPr lang="zh-CN" altLang="en-US" baseline="0" dirty="0"/>
              <a:t> </a:t>
            </a:r>
            <a:r>
              <a:rPr lang="en-US" altLang="zh-CN" baseline="0" dirty="0"/>
              <a:t>a</a:t>
            </a:r>
            <a:r>
              <a:rPr lang="zh-CN" altLang="en-US" baseline="0" dirty="0"/>
              <a:t> </a:t>
            </a:r>
            <a:r>
              <a:rPr lang="en-US" altLang="zh-CN" baseline="0" dirty="0"/>
              <a:t>natural</a:t>
            </a:r>
            <a:r>
              <a:rPr lang="zh-CN" altLang="en-US" baseline="0" dirty="0"/>
              <a:t> </a:t>
            </a:r>
            <a:r>
              <a:rPr lang="en-US" altLang="zh-CN" baseline="0" dirty="0"/>
              <a:t>idea</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only</a:t>
            </a:r>
            <a:r>
              <a:rPr lang="zh-CN" altLang="en-US" baseline="0" dirty="0"/>
              <a:t> </a:t>
            </a:r>
            <a:r>
              <a:rPr lang="en-US" altLang="zh-CN" baseline="0" dirty="0"/>
              <a:t>find</a:t>
            </a:r>
            <a:r>
              <a:rPr lang="zh-CN" altLang="en-US" baseline="0" dirty="0"/>
              <a:t> </a:t>
            </a:r>
            <a:r>
              <a:rPr lang="en-US" altLang="zh-CN" baseline="0" dirty="0"/>
              <a:t>the</a:t>
            </a:r>
            <a:r>
              <a:rPr lang="zh-CN" altLang="en-US" baseline="0" dirty="0"/>
              <a:t> </a:t>
            </a:r>
            <a:r>
              <a:rPr lang="en-US" altLang="zh-CN" baseline="0" dirty="0"/>
              <a:t>large</a:t>
            </a:r>
            <a:r>
              <a:rPr lang="zh-CN" altLang="en-US" baseline="0" dirty="0"/>
              <a:t> </a:t>
            </a:r>
            <a:r>
              <a:rPr lang="en-US" altLang="zh-CN" baseline="0" dirty="0"/>
              <a:t>ones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statistically</a:t>
            </a:r>
            <a:r>
              <a:rPr lang="zh-CN" altLang="en-US" baseline="0" dirty="0"/>
              <a:t> </a:t>
            </a:r>
            <a:r>
              <a:rPr lang="en-US" altLang="zh-CN" baseline="0" dirty="0"/>
              <a:t>more</a:t>
            </a:r>
            <a:r>
              <a:rPr lang="zh-CN" altLang="en-US" baseline="0" dirty="0"/>
              <a:t> </a:t>
            </a:r>
            <a:r>
              <a:rPr lang="en-US" altLang="zh-CN" baseline="0" dirty="0"/>
              <a:t>significant.</a:t>
            </a:r>
          </a:p>
          <a:p>
            <a:r>
              <a:rPr lang="en-US" altLang="zh-CN" baseline="0" dirty="0"/>
              <a:t>For</a:t>
            </a:r>
            <a:r>
              <a:rPr lang="zh-CN" altLang="en-US" baseline="0" dirty="0"/>
              <a:t> </a:t>
            </a:r>
            <a:r>
              <a:rPr lang="en-US" altLang="zh-CN" baseline="0" dirty="0"/>
              <a:t>this</a:t>
            </a:r>
            <a:r>
              <a:rPr lang="zh-CN" altLang="en-US" baseline="0" dirty="0"/>
              <a:t> </a:t>
            </a:r>
            <a:r>
              <a:rPr lang="en-US" altLang="zh-CN" baseline="0" dirty="0"/>
              <a:t>purpose,</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first</a:t>
            </a:r>
            <a:r>
              <a:rPr lang="zh-CN" altLang="en-US" baseline="0" dirty="0"/>
              <a:t> </a:t>
            </a:r>
            <a:r>
              <a:rPr lang="en-US" altLang="zh-CN" baseline="0" dirty="0"/>
              <a:t>mine</a:t>
            </a:r>
            <a:r>
              <a:rPr lang="zh-CN" altLang="en-US" baseline="0" dirty="0"/>
              <a:t> </a:t>
            </a:r>
            <a:r>
              <a:rPr lang="en-US" altLang="zh-CN" baseline="0" dirty="0"/>
              <a:t>gamma’-quasi-cliques</a:t>
            </a:r>
            <a:r>
              <a:rPr lang="zh-CN" altLang="en-US" baseline="0" dirty="0"/>
              <a:t> </a:t>
            </a:r>
            <a:r>
              <a:rPr lang="en-US" altLang="zh-CN" baseline="0" dirty="0"/>
              <a:t>where</a:t>
            </a:r>
            <a:r>
              <a:rPr lang="zh-CN" altLang="en-US" baseline="0" dirty="0"/>
              <a:t> </a:t>
            </a:r>
            <a:r>
              <a:rPr lang="en-US" altLang="zh-CN" baseline="0" dirty="0"/>
              <a:t>gamma’</a:t>
            </a:r>
            <a:r>
              <a:rPr lang="zh-CN" altLang="en-US" baseline="0" dirty="0"/>
              <a:t> </a:t>
            </a:r>
            <a:r>
              <a:rPr lang="en-US" altLang="zh-CN" baseline="0" dirty="0"/>
              <a:t>is</a:t>
            </a:r>
            <a:r>
              <a:rPr lang="zh-CN" altLang="en-US" baseline="0" dirty="0"/>
              <a:t> </a:t>
            </a:r>
            <a:r>
              <a:rPr lang="en-US" altLang="zh-CN" baseline="0" dirty="0"/>
              <a:t>larger</a:t>
            </a:r>
            <a:r>
              <a:rPr lang="zh-CN" altLang="en-US" baseline="0" dirty="0"/>
              <a:t> </a:t>
            </a:r>
            <a:r>
              <a:rPr lang="en-US" altLang="zh-CN" baseline="0" dirty="0"/>
              <a:t>than</a:t>
            </a:r>
            <a:r>
              <a:rPr lang="zh-CN" altLang="en-US" baseline="0" dirty="0"/>
              <a:t> </a:t>
            </a:r>
            <a:r>
              <a:rPr lang="en-US" altLang="zh-CN" baseline="0" dirty="0"/>
              <a:t>gamma</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result</a:t>
            </a:r>
            <a:r>
              <a:rPr lang="zh-CN" altLang="en-US" baseline="0" dirty="0"/>
              <a:t> </a:t>
            </a:r>
            <a:r>
              <a:rPr lang="en-US" altLang="zh-CN" baseline="0" dirty="0"/>
              <a:t>subgraphs</a:t>
            </a:r>
            <a:r>
              <a:rPr lang="zh-CN" altLang="en-US" baseline="0" dirty="0"/>
              <a:t> </a:t>
            </a:r>
            <a:r>
              <a:rPr lang="en-US" altLang="zh-CN" baseline="0" dirty="0"/>
              <a:t>are</a:t>
            </a:r>
            <a:r>
              <a:rPr lang="zh-CN" altLang="en-US" baseline="0" dirty="0"/>
              <a:t> </a:t>
            </a:r>
            <a:r>
              <a:rPr lang="en-US" altLang="zh-CN" baseline="0" dirty="0"/>
              <a:t>denser</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results</a:t>
            </a:r>
            <a:r>
              <a:rPr lang="zh-CN" altLang="en-US" baseline="0" dirty="0"/>
              <a:t> </a:t>
            </a:r>
            <a:r>
              <a:rPr lang="en-US" altLang="zh-CN" baseline="0" dirty="0"/>
              <a:t>is</a:t>
            </a:r>
            <a:r>
              <a:rPr lang="zh-CN" altLang="en-US" baseline="0" dirty="0"/>
              <a:t> </a:t>
            </a:r>
            <a:r>
              <a:rPr lang="en-US" altLang="zh-CN" baseline="0" dirty="0"/>
              <a:t>smaller.</a:t>
            </a:r>
          </a:p>
          <a:p>
            <a:r>
              <a:rPr lang="en-US" altLang="zh-CN" baseline="0" dirty="0"/>
              <a:t>[click]</a:t>
            </a:r>
          </a:p>
          <a:p>
            <a:r>
              <a:rPr lang="en-US" altLang="zh-CN" baseline="0" dirty="0"/>
              <a:t>We</a:t>
            </a:r>
            <a:r>
              <a:rPr lang="zh-CN" altLang="en-US" baseline="0" dirty="0"/>
              <a:t> </a:t>
            </a:r>
            <a:r>
              <a:rPr lang="en-US" altLang="zh-CN" baseline="0" dirty="0"/>
              <a:t>then</a:t>
            </a:r>
            <a:r>
              <a:rPr lang="zh-CN" altLang="en-US" baseline="0" dirty="0"/>
              <a:t> </a:t>
            </a:r>
            <a:r>
              <a:rPr lang="en-US" altLang="zh-CN" baseline="0" dirty="0"/>
              <a:t>select</a:t>
            </a:r>
            <a:r>
              <a:rPr lang="zh-CN" altLang="en-US" baseline="0" dirty="0"/>
              <a:t> </a:t>
            </a:r>
            <a:r>
              <a:rPr lang="en-US" altLang="zh-CN" baseline="0" dirty="0"/>
              <a:t>the</a:t>
            </a:r>
            <a:r>
              <a:rPr lang="zh-CN" altLang="en-US" baseline="0" dirty="0"/>
              <a:t> </a:t>
            </a:r>
            <a:r>
              <a:rPr lang="en-US" altLang="zh-CN" baseline="0" dirty="0"/>
              <a:t>top-k’</a:t>
            </a:r>
            <a:r>
              <a:rPr lang="zh-CN" altLang="en-US" baseline="0" dirty="0"/>
              <a:t> </a:t>
            </a:r>
            <a:r>
              <a:rPr lang="en-US" altLang="zh-CN" baseline="0" dirty="0"/>
              <a:t>largest</a:t>
            </a:r>
            <a:r>
              <a:rPr lang="zh-CN" altLang="en-US" baseline="0" dirty="0"/>
              <a:t> </a:t>
            </a:r>
            <a:r>
              <a:rPr lang="en-US" altLang="zh-CN" baseline="0" dirty="0"/>
              <a:t>gamma’-quasi-cliques</a:t>
            </a:r>
            <a:r>
              <a:rPr lang="zh-CN" altLang="en-US" baseline="0" dirty="0"/>
              <a:t> </a:t>
            </a:r>
            <a:r>
              <a:rPr lang="en-US" altLang="zh-CN" baseline="0" dirty="0"/>
              <a:t>as</a:t>
            </a:r>
            <a:r>
              <a:rPr lang="zh-CN" altLang="en-US" baseline="0" dirty="0"/>
              <a:t> </a:t>
            </a:r>
            <a:r>
              <a:rPr lang="en-US" altLang="zh-CN" baseline="0" dirty="0"/>
              <a:t>kernels</a:t>
            </a:r>
            <a:r>
              <a:rPr lang="zh-CN" altLang="en-US" baseline="0" dirty="0"/>
              <a:t> </a:t>
            </a:r>
            <a:r>
              <a:rPr lang="en-US" altLang="zh-CN" baseline="0" dirty="0"/>
              <a:t>to</a:t>
            </a:r>
            <a:r>
              <a:rPr lang="zh-CN" altLang="en-US" baseline="0" dirty="0"/>
              <a:t> </a:t>
            </a:r>
            <a:r>
              <a:rPr lang="en-US" altLang="zh-CN" baseline="0" dirty="0"/>
              <a:t>expand</a:t>
            </a:r>
            <a:r>
              <a:rPr lang="zh-CN" altLang="en-US" baseline="0" dirty="0"/>
              <a:t> </a:t>
            </a:r>
            <a:r>
              <a:rPr lang="en-US" altLang="zh-CN" baseline="0" dirty="0"/>
              <a:t>them</a:t>
            </a:r>
            <a:r>
              <a:rPr lang="zh-CN" altLang="en-US" baseline="0" dirty="0"/>
              <a:t> </a:t>
            </a:r>
            <a:r>
              <a:rPr lang="en-US" altLang="zh-CN" baseline="0" dirty="0"/>
              <a:t>into</a:t>
            </a:r>
            <a:r>
              <a:rPr lang="zh-CN" altLang="en-US" baseline="0" dirty="0"/>
              <a:t> </a:t>
            </a:r>
            <a:r>
              <a:rPr lang="en-US" altLang="zh-CN" baseline="0" dirty="0"/>
              <a:t>larger</a:t>
            </a:r>
            <a:r>
              <a:rPr lang="zh-CN" altLang="en-US" baseline="0" dirty="0"/>
              <a:t> </a:t>
            </a:r>
            <a:r>
              <a:rPr lang="en-US" altLang="zh-CN" baseline="0" dirty="0"/>
              <a:t>gamma-quasi-cliques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54</a:t>
            </a:fld>
            <a:endParaRPr lang="en-US"/>
          </a:p>
        </p:txBody>
      </p:sp>
    </p:spTree>
    <p:extLst>
      <p:ext uri="{BB962C8B-B14F-4D97-AF65-F5344CB8AC3E}">
        <p14:creationId xmlns:p14="http://schemas.microsoft.com/office/powerpoint/2010/main" val="40905630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assume</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continue</a:t>
            </a:r>
            <a:r>
              <a:rPr lang="zh-CN" altLang="en-US" baseline="0" dirty="0"/>
              <a:t> </a:t>
            </a:r>
            <a:r>
              <a:rPr lang="en-US" altLang="zh-CN" baseline="0" dirty="0"/>
              <a:t>our</a:t>
            </a:r>
            <a:r>
              <a:rPr lang="zh-CN" altLang="en-US" baseline="0" dirty="0"/>
              <a:t> </a:t>
            </a:r>
            <a:r>
              <a:rPr lang="en-US" altLang="zh-CN" baseline="0" dirty="0"/>
              <a:t>set-enumeration</a:t>
            </a:r>
            <a:r>
              <a:rPr lang="zh-CN" altLang="en-US" baseline="0" dirty="0"/>
              <a:t> </a:t>
            </a:r>
            <a:r>
              <a:rPr lang="en-US" altLang="zh-CN" baseline="0" dirty="0"/>
              <a:t>search</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top-3</a:t>
            </a:r>
            <a:r>
              <a:rPr lang="zh-CN" altLang="en-US" baseline="0" dirty="0"/>
              <a:t> </a:t>
            </a:r>
            <a:r>
              <a:rPr lang="en-US" altLang="zh-CN" baseline="0" dirty="0"/>
              <a:t>largest</a:t>
            </a:r>
            <a:r>
              <a:rPr lang="zh-CN" altLang="en-US" baseline="0" dirty="0"/>
              <a:t> </a:t>
            </a:r>
            <a:r>
              <a:rPr lang="en-US" altLang="zh-CN" baseline="0" dirty="0"/>
              <a:t>kernels</a:t>
            </a:r>
            <a:r>
              <a:rPr lang="zh-CN" altLang="en-US" baseline="0" dirty="0"/>
              <a:t> </a:t>
            </a:r>
            <a:r>
              <a:rPr lang="en-US" altLang="zh-CN" baseline="0" dirty="0"/>
              <a:t>S1</a:t>
            </a:r>
            <a:r>
              <a:rPr lang="zh-CN" altLang="en-US" baseline="0" dirty="0"/>
              <a:t> </a:t>
            </a:r>
            <a:r>
              <a:rPr lang="en-US" altLang="zh-CN" baseline="0" dirty="0"/>
              <a:t>[click]</a:t>
            </a:r>
          </a:p>
          <a:p>
            <a:r>
              <a:rPr lang="en-US" altLang="zh-CN" baseline="0" dirty="0"/>
              <a:t>S2</a:t>
            </a:r>
            <a:r>
              <a:rPr lang="zh-CN" altLang="en-US" baseline="0" dirty="0"/>
              <a:t> </a:t>
            </a:r>
            <a:r>
              <a:rPr lang="en-US" altLang="zh-CN" baseline="0" dirty="0"/>
              <a:t>[click]</a:t>
            </a:r>
            <a:r>
              <a:rPr lang="zh-CN" altLang="en-US" baseline="0" dirty="0"/>
              <a:t> </a:t>
            </a:r>
            <a:r>
              <a:rPr lang="en-US" altLang="zh-CN" baseline="0" dirty="0"/>
              <a:t>and</a:t>
            </a:r>
            <a:r>
              <a:rPr lang="zh-CN" altLang="en-US" baseline="0" dirty="0"/>
              <a:t> </a:t>
            </a:r>
            <a:r>
              <a:rPr lang="en-US" altLang="zh-CN" baseline="0" dirty="0"/>
              <a:t>S3</a:t>
            </a:r>
            <a:r>
              <a:rPr lang="zh-CN" altLang="en-US" baseline="0" dirty="0"/>
              <a:t> </a:t>
            </a:r>
            <a:r>
              <a:rPr lang="en-US" altLang="zh-CN"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Note</a:t>
            </a:r>
            <a:r>
              <a:rPr lang="zh-CN" altLang="en-US" baseline="0" dirty="0"/>
              <a:t> </a:t>
            </a:r>
            <a:r>
              <a:rPr lang="en-US" altLang="zh-CN" baseline="0" dirty="0"/>
              <a:t>that</a:t>
            </a:r>
            <a:r>
              <a:rPr lang="zh-CN" altLang="en-US" baseline="0" dirty="0"/>
              <a:t> </a:t>
            </a:r>
            <a:r>
              <a:rPr lang="en-US" altLang="zh-CN" baseline="0" dirty="0"/>
              <a:t>different</a:t>
            </a:r>
            <a:r>
              <a:rPr lang="zh-CN" altLang="en-US" baseline="0" dirty="0"/>
              <a:t> </a:t>
            </a:r>
            <a:r>
              <a:rPr lang="en-US" altLang="zh-CN" baseline="0" dirty="0"/>
              <a:t>kernels</a:t>
            </a:r>
            <a:r>
              <a:rPr lang="zh-CN" altLang="en-US" baseline="0" dirty="0"/>
              <a:t> </a:t>
            </a:r>
            <a:r>
              <a:rPr lang="en-US" altLang="zh-CN" baseline="0" dirty="0"/>
              <a:t>may</a:t>
            </a:r>
            <a:r>
              <a:rPr lang="zh-CN" altLang="en-US" baseline="0" dirty="0"/>
              <a:t> </a:t>
            </a:r>
            <a:r>
              <a:rPr lang="en-US" altLang="zh-CN" baseline="0" dirty="0"/>
              <a:t>grow</a:t>
            </a:r>
            <a:r>
              <a:rPr lang="zh-CN" altLang="en-US" baseline="0" dirty="0"/>
              <a:t> </a:t>
            </a:r>
            <a:r>
              <a:rPr lang="en-US" altLang="zh-CN" baseline="0" dirty="0"/>
              <a:t>into</a:t>
            </a:r>
            <a:r>
              <a:rPr lang="zh-CN" altLang="en-US" baseline="0" dirty="0"/>
              <a:t> </a:t>
            </a:r>
            <a:r>
              <a:rPr lang="en-US" altLang="zh-CN" baseline="0" dirty="0"/>
              <a:t>the</a:t>
            </a:r>
            <a:r>
              <a:rPr lang="zh-CN" altLang="en-US" baseline="0" dirty="0"/>
              <a:t> </a:t>
            </a:r>
            <a:r>
              <a:rPr lang="en-US" altLang="zh-CN" baseline="0" dirty="0"/>
              <a:t>same</a:t>
            </a:r>
            <a:r>
              <a:rPr lang="zh-CN" altLang="en-US" baseline="0" dirty="0"/>
              <a:t> </a:t>
            </a:r>
            <a:r>
              <a:rPr lang="en-US" altLang="zh-CN" baseline="0" dirty="0"/>
              <a:t>vertex</a:t>
            </a:r>
            <a:r>
              <a:rPr lang="zh-CN" altLang="en-US" baseline="0" dirty="0"/>
              <a:t> </a:t>
            </a:r>
            <a:r>
              <a:rPr lang="en-US" altLang="zh-CN" baseline="0" dirty="0"/>
              <a:t>set</a:t>
            </a:r>
            <a:r>
              <a:rPr lang="zh-CN" altLang="en-US" baseline="0" dirty="0"/>
              <a:t> </a:t>
            </a:r>
            <a:r>
              <a:rPr lang="en-US" altLang="zh-CN" baseline="0" dirty="0"/>
              <a:t>[click],</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further</a:t>
            </a:r>
            <a:r>
              <a:rPr lang="zh-CN" altLang="en-US" baseline="0" dirty="0"/>
              <a:t> </a:t>
            </a:r>
            <a:r>
              <a:rPr lang="en-US" altLang="zh-CN" baseline="0" dirty="0"/>
              <a:t>expansion</a:t>
            </a:r>
            <a:r>
              <a:rPr lang="zh-CN" altLang="en-US" baseline="0" dirty="0"/>
              <a:t> </a:t>
            </a:r>
            <a:r>
              <a:rPr lang="en-US" altLang="zh-CN" baseline="0" dirty="0"/>
              <a:t>from</a:t>
            </a:r>
            <a:r>
              <a:rPr lang="zh-CN" altLang="en-US" baseline="0" dirty="0"/>
              <a:t> </a:t>
            </a:r>
            <a:r>
              <a:rPr lang="en-US" altLang="zh-CN" baseline="0" dirty="0"/>
              <a:t>that</a:t>
            </a:r>
            <a:r>
              <a:rPr lang="zh-CN" altLang="en-US" baseline="0" dirty="0"/>
              <a:t> </a:t>
            </a:r>
            <a:r>
              <a:rPr lang="en-US" altLang="zh-CN" baseline="0" dirty="0"/>
              <a:t>set</a:t>
            </a:r>
            <a:r>
              <a:rPr lang="zh-CN" altLang="en-US" baseline="0" dirty="0"/>
              <a:t> </a:t>
            </a:r>
            <a:r>
              <a:rPr lang="en-US" altLang="zh-CN" baseline="0" dirty="0"/>
              <a:t>becomes</a:t>
            </a:r>
            <a:r>
              <a:rPr lang="zh-CN" altLang="en-US" baseline="0" dirty="0"/>
              <a:t> </a:t>
            </a:r>
            <a:r>
              <a:rPr lang="en-US" altLang="zh-CN" baseline="0" dirty="0"/>
              <a:t>redundant.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55</a:t>
            </a:fld>
            <a:endParaRPr lang="en-US"/>
          </a:p>
        </p:txBody>
      </p:sp>
    </p:spTree>
    <p:extLst>
      <p:ext uri="{BB962C8B-B14F-4D97-AF65-F5344CB8AC3E}">
        <p14:creationId xmlns:p14="http://schemas.microsoft.com/office/powerpoint/2010/main" val="2228307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a:t>
            </a:r>
            <a:r>
              <a:rPr lang="zh-CN" altLang="en-US" baseline="0" dirty="0"/>
              <a:t> </a:t>
            </a:r>
            <a:r>
              <a:rPr lang="en-US" altLang="zh-CN" baseline="0" dirty="0"/>
              <a:t>issue</a:t>
            </a:r>
            <a:r>
              <a:rPr lang="zh-CN" altLang="en-US" baseline="0" dirty="0"/>
              <a:t> </a:t>
            </a:r>
            <a:r>
              <a:rPr lang="en-US" altLang="zh-CN" baseline="0" dirty="0"/>
              <a:t>is</a:t>
            </a:r>
            <a:r>
              <a:rPr lang="zh-CN" altLang="en-US" baseline="0" dirty="0"/>
              <a:t> </a:t>
            </a:r>
            <a:r>
              <a:rPr lang="en-US" altLang="zh-CN" baseline="0" dirty="0"/>
              <a:t>best</a:t>
            </a:r>
            <a:r>
              <a:rPr lang="zh-CN" altLang="en-US" baseline="0" dirty="0"/>
              <a:t> </a:t>
            </a:r>
            <a:r>
              <a:rPr lang="en-US" altLang="zh-CN" baseline="0" dirty="0"/>
              <a:t>illustrated</a:t>
            </a:r>
            <a:r>
              <a:rPr lang="zh-CN" altLang="en-US" baseline="0" dirty="0"/>
              <a:t> </a:t>
            </a:r>
            <a:r>
              <a:rPr lang="en-US" altLang="zh-CN" baseline="0" dirty="0"/>
              <a:t>here,</a:t>
            </a:r>
            <a:r>
              <a:rPr lang="zh-CN" altLang="en-US" baseline="0" dirty="0"/>
              <a:t> </a:t>
            </a:r>
            <a:r>
              <a:rPr lang="en-US" altLang="zh-CN" baseline="0" dirty="0"/>
              <a:t>where</a:t>
            </a:r>
            <a:r>
              <a:rPr lang="zh-CN" altLang="en-US" baseline="0" dirty="0"/>
              <a:t> </a:t>
            </a:r>
            <a:r>
              <a:rPr lang="en-US" altLang="zh-CN" baseline="0" dirty="0"/>
              <a:t>we</a:t>
            </a:r>
            <a:r>
              <a:rPr lang="zh-CN" altLang="en-US" baseline="0" dirty="0"/>
              <a:t> </a:t>
            </a:r>
            <a:r>
              <a:rPr lang="en-US" altLang="zh-CN" baseline="0" dirty="0"/>
              <a:t>extends</a:t>
            </a:r>
            <a:r>
              <a:rPr lang="zh-CN" altLang="en-US" baseline="0" dirty="0"/>
              <a:t> </a:t>
            </a:r>
            <a:r>
              <a:rPr lang="en-US" altLang="zh-CN" baseline="0" dirty="0"/>
              <a:t>S1=ac</a:t>
            </a:r>
            <a:r>
              <a:rPr lang="zh-CN" altLang="en-US" baseline="0" dirty="0"/>
              <a:t> </a:t>
            </a:r>
            <a:r>
              <a:rPr lang="en-US" altLang="zh-CN" baseline="0" dirty="0"/>
              <a:t>with</a:t>
            </a:r>
            <a:r>
              <a:rPr lang="zh-CN" altLang="en-US" baseline="0" dirty="0"/>
              <a:t> </a:t>
            </a:r>
            <a:r>
              <a:rPr lang="en-US" altLang="zh-CN" baseline="0" dirty="0"/>
              <a:t>b</a:t>
            </a:r>
            <a:r>
              <a:rPr lang="zh-CN" altLang="en-US" baseline="0" dirty="0"/>
              <a:t> </a:t>
            </a:r>
            <a:r>
              <a:rPr lang="en-US" altLang="zh-CN" baseline="0" dirty="0"/>
              <a:t>to</a:t>
            </a:r>
            <a:r>
              <a:rPr lang="zh-CN" altLang="en-US" baseline="0" dirty="0"/>
              <a:t> </a:t>
            </a:r>
            <a:r>
              <a:rPr lang="en-US" altLang="zh-CN" baseline="0" dirty="0"/>
              <a:t>obtain</a:t>
            </a:r>
            <a:r>
              <a:rPr lang="zh-CN" altLang="en-US" baseline="0" dirty="0"/>
              <a:t> </a:t>
            </a:r>
            <a:r>
              <a:rPr lang="en-US" altLang="zh-CN" baseline="0" dirty="0" err="1"/>
              <a:t>abc</a:t>
            </a:r>
            <a:r>
              <a:rPr lang="en-US" altLang="zh-CN" baseline="0" dirty="0"/>
              <a:t>,</a:t>
            </a:r>
            <a:r>
              <a:rPr lang="zh-CN" altLang="en-US" baseline="0" dirty="0"/>
              <a:t> </a:t>
            </a:r>
            <a:r>
              <a:rPr lang="en-US" altLang="zh-CN" baseline="0" dirty="0"/>
              <a:t>[click]</a:t>
            </a:r>
            <a:r>
              <a:rPr lang="zh-CN" altLang="en-US" baseline="0" dirty="0"/>
              <a:t> </a:t>
            </a:r>
            <a:r>
              <a:rPr lang="en-US" altLang="zh-CN" baseline="0" dirty="0"/>
              <a:t>so</a:t>
            </a:r>
            <a:r>
              <a:rPr lang="zh-CN" altLang="en-US" baseline="0" dirty="0"/>
              <a:t> </a:t>
            </a:r>
            <a:r>
              <a:rPr lang="en-US" altLang="zh-CN" baseline="0" dirty="0"/>
              <a:t>b</a:t>
            </a:r>
            <a:r>
              <a:rPr lang="zh-CN" altLang="en-US" baseline="0" dirty="0"/>
              <a:t> </a:t>
            </a:r>
            <a:r>
              <a:rPr lang="en-US" altLang="zh-CN" baseline="0" dirty="0"/>
              <a:t>is</a:t>
            </a:r>
            <a:r>
              <a:rPr lang="zh-CN" altLang="en-US" baseline="0" dirty="0"/>
              <a:t> </a:t>
            </a:r>
            <a:r>
              <a:rPr lang="en-US" altLang="zh-CN" baseline="0" dirty="0"/>
              <a:t>considered</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after</a:t>
            </a:r>
            <a:r>
              <a:rPr lang="zh-CN" altLang="en-US" baseline="0" dirty="0"/>
              <a:t> </a:t>
            </a:r>
            <a:r>
              <a:rPr lang="en-US" altLang="zh-CN" baseline="0" dirty="0"/>
              <a:t>a</a:t>
            </a:r>
            <a:r>
              <a:rPr lang="zh-CN" altLang="en-US" baseline="0" dirty="0"/>
              <a:t> </a:t>
            </a:r>
            <a:r>
              <a:rPr lang="en-US" altLang="zh-CN" baseline="0" dirty="0"/>
              <a:t>in</a:t>
            </a:r>
            <a:r>
              <a:rPr lang="zh-CN" altLang="en-US" baseline="0" dirty="0"/>
              <a:t> </a:t>
            </a:r>
            <a:r>
              <a:rPr lang="en-US" altLang="zh-CN" baseline="0" dirty="0"/>
              <a:t>expansion</a:t>
            </a:r>
          </a:p>
          <a:p>
            <a:r>
              <a:rPr lang="en-US" altLang="zh-CN" baseline="0" dirty="0"/>
              <a:t>If</a:t>
            </a:r>
            <a:r>
              <a:rPr lang="zh-CN" altLang="en-US" baseline="0" dirty="0"/>
              <a:t> </a:t>
            </a:r>
            <a:r>
              <a:rPr lang="en-US" altLang="zh-CN" baseline="0" dirty="0"/>
              <a:t>we</a:t>
            </a:r>
            <a:r>
              <a:rPr lang="zh-CN" altLang="en-US" baseline="0" dirty="0"/>
              <a:t> </a:t>
            </a:r>
            <a:r>
              <a:rPr lang="en-US" altLang="zh-CN" baseline="0" dirty="0"/>
              <a:t>extend</a:t>
            </a:r>
            <a:r>
              <a:rPr lang="zh-CN" altLang="en-US" baseline="0" dirty="0"/>
              <a:t> </a:t>
            </a:r>
            <a:r>
              <a:rPr lang="en-US" altLang="zh-CN" baseline="0" dirty="0"/>
              <a:t>S2=</a:t>
            </a:r>
            <a:r>
              <a:rPr lang="en-US" altLang="zh-CN" baseline="0" dirty="0" err="1"/>
              <a:t>bc</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to</a:t>
            </a:r>
            <a:r>
              <a:rPr lang="zh-CN" altLang="en-US" baseline="0" dirty="0"/>
              <a:t> </a:t>
            </a:r>
            <a:r>
              <a:rPr lang="en-US" altLang="zh-CN" baseline="0" dirty="0"/>
              <a:t>obtain</a:t>
            </a:r>
            <a:r>
              <a:rPr lang="zh-CN" altLang="en-US" baseline="0" dirty="0"/>
              <a:t> </a:t>
            </a:r>
            <a:r>
              <a:rPr lang="en-US" altLang="zh-CN" baseline="0" dirty="0" err="1"/>
              <a:t>abc</a:t>
            </a:r>
            <a:r>
              <a:rPr lang="en-US" altLang="zh-CN" baseline="0" dirty="0"/>
              <a:t>,</a:t>
            </a:r>
            <a:r>
              <a:rPr lang="zh-CN" altLang="en-US" baseline="0" dirty="0"/>
              <a:t> </a:t>
            </a:r>
            <a:r>
              <a:rPr lang="en-US" altLang="zh-CN" baseline="0" dirty="0"/>
              <a:t>we</a:t>
            </a:r>
            <a:r>
              <a:rPr lang="zh-CN" altLang="en-US" baseline="0" dirty="0"/>
              <a:t> </a:t>
            </a:r>
            <a:r>
              <a:rPr lang="en-US" altLang="zh-CN" baseline="0" dirty="0"/>
              <a:t>are</a:t>
            </a:r>
            <a:r>
              <a:rPr lang="zh-CN" altLang="en-US" baseline="0" dirty="0"/>
              <a:t> </a:t>
            </a:r>
            <a:r>
              <a:rPr lang="en-US" altLang="zh-CN" baseline="0" dirty="0"/>
              <a:t>assuming</a:t>
            </a:r>
            <a:r>
              <a:rPr lang="zh-CN" altLang="en-US" baseline="0" dirty="0"/>
              <a:t> </a:t>
            </a:r>
            <a:r>
              <a:rPr lang="en-US" altLang="zh-CN" baseline="0" dirty="0"/>
              <a:t>a</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after</a:t>
            </a:r>
            <a:r>
              <a:rPr lang="zh-CN" altLang="en-US" baseline="0" dirty="0"/>
              <a:t> </a:t>
            </a:r>
            <a:r>
              <a:rPr lang="en-US" altLang="zh-CN" baseline="0" dirty="0"/>
              <a:t>b,</a:t>
            </a:r>
            <a:r>
              <a:rPr lang="zh-CN" altLang="en-US" baseline="0" dirty="0"/>
              <a:t> </a:t>
            </a:r>
            <a:r>
              <a:rPr lang="en-US" altLang="zh-CN" baseline="0" dirty="0"/>
              <a:t>which</a:t>
            </a:r>
            <a:r>
              <a:rPr lang="zh-CN" altLang="en-US" baseline="0" dirty="0"/>
              <a:t> </a:t>
            </a:r>
            <a:r>
              <a:rPr lang="en-US" altLang="zh-CN" baseline="0" dirty="0"/>
              <a:t>conflicts</a:t>
            </a:r>
            <a:r>
              <a:rPr lang="zh-CN" altLang="en-US" baseline="0" dirty="0"/>
              <a:t> </a:t>
            </a:r>
            <a:r>
              <a:rPr lang="en-US" altLang="zh-CN" baseline="0" dirty="0"/>
              <a:t>with</a:t>
            </a:r>
            <a:r>
              <a:rPr lang="zh-CN" altLang="en-US" baseline="0" dirty="0"/>
              <a:t> </a:t>
            </a:r>
            <a:r>
              <a:rPr lang="en-US" altLang="zh-CN" baseline="0" dirty="0"/>
              <a:t>the</a:t>
            </a:r>
            <a:r>
              <a:rPr lang="zh-CN" altLang="en-US" baseline="0" dirty="0"/>
              <a:t> </a:t>
            </a:r>
            <a:r>
              <a:rPr lang="en-US" altLang="zh-CN" baseline="0" dirty="0"/>
              <a:t>previous</a:t>
            </a:r>
            <a:r>
              <a:rPr lang="zh-CN" altLang="en-US" baseline="0" dirty="0"/>
              <a:t> </a:t>
            </a:r>
            <a:r>
              <a:rPr lang="en-US" altLang="zh-CN" baseline="0" dirty="0"/>
              <a:t>order.</a:t>
            </a:r>
          </a:p>
          <a:p>
            <a:r>
              <a:rPr lang="en-US" altLang="zh-CN" baseline="0" dirty="0"/>
              <a:t>To</a:t>
            </a:r>
            <a:r>
              <a:rPr lang="zh-CN" altLang="en-US" baseline="0" dirty="0"/>
              <a:t> </a:t>
            </a:r>
            <a:r>
              <a:rPr lang="en-US" altLang="zh-CN" baseline="0" dirty="0"/>
              <a:t>remove</a:t>
            </a:r>
            <a:r>
              <a:rPr lang="zh-CN" altLang="en-US" baseline="0" dirty="0"/>
              <a:t> </a:t>
            </a:r>
            <a:r>
              <a:rPr lang="en-US" altLang="zh-CN" baseline="0" dirty="0"/>
              <a:t>redundancy,</a:t>
            </a:r>
            <a:r>
              <a:rPr lang="zh-CN" altLang="en-US" baseline="0" dirty="0"/>
              <a:t> </a:t>
            </a:r>
            <a:r>
              <a:rPr lang="en-US" altLang="zh-CN" baseline="0" dirty="0"/>
              <a:t>we</a:t>
            </a:r>
            <a:r>
              <a:rPr lang="zh-CN" altLang="en-US" baseline="0" dirty="0"/>
              <a:t> </a:t>
            </a:r>
            <a:r>
              <a:rPr lang="en-US" altLang="zh-CN" baseline="0" dirty="0"/>
              <a:t>need</a:t>
            </a:r>
            <a:r>
              <a:rPr lang="zh-CN" altLang="en-US" baseline="0" dirty="0"/>
              <a:t> </a:t>
            </a:r>
            <a:r>
              <a:rPr lang="en-US" altLang="zh-CN" baseline="0" dirty="0"/>
              <a:t>a</a:t>
            </a:r>
            <a:r>
              <a:rPr lang="zh-CN" altLang="en-US" baseline="0" dirty="0"/>
              <a:t> </a:t>
            </a:r>
            <a:r>
              <a:rPr lang="en-US" altLang="zh-CN" baseline="0" dirty="0"/>
              <a:t>unified</a:t>
            </a:r>
            <a:r>
              <a:rPr lang="zh-CN" altLang="en-US" baseline="0" dirty="0"/>
              <a:t> </a:t>
            </a:r>
            <a:r>
              <a:rPr lang="en-US" altLang="zh-CN" baseline="0" dirty="0"/>
              <a:t>vertex</a:t>
            </a:r>
            <a:r>
              <a:rPr lang="zh-CN" altLang="en-US" baseline="0" dirty="0"/>
              <a:t> </a:t>
            </a:r>
            <a:r>
              <a:rPr lang="en-US" altLang="zh-CN" baseline="0" dirty="0"/>
              <a:t>order</a:t>
            </a:r>
            <a:r>
              <a:rPr lang="zh-CN" altLang="en-US" baseline="0" dirty="0"/>
              <a:t> </a:t>
            </a:r>
            <a:r>
              <a:rPr lang="en-US" altLang="zh-CN" baseline="0" dirty="0"/>
              <a:t>for</a:t>
            </a:r>
            <a:r>
              <a:rPr lang="zh-CN" altLang="en-US" baseline="0" dirty="0"/>
              <a:t> </a:t>
            </a:r>
            <a:r>
              <a:rPr lang="en-US" altLang="zh-CN" baseline="0" dirty="0"/>
              <a:t>expansion,</a:t>
            </a:r>
            <a:r>
              <a:rPr lang="zh-CN" altLang="en-US" baseline="0" dirty="0"/>
              <a:t> </a:t>
            </a:r>
            <a:r>
              <a:rPr lang="en-US" altLang="zh-CN" baseline="0" dirty="0"/>
              <a:t>so</a:t>
            </a:r>
            <a:r>
              <a:rPr lang="zh-CN" altLang="en-US" baseline="0" dirty="0"/>
              <a:t> </a:t>
            </a:r>
            <a:r>
              <a:rPr lang="en-US" altLang="zh-CN" baseline="0" dirty="0"/>
              <a:t>our</a:t>
            </a:r>
            <a:r>
              <a:rPr lang="zh-CN" altLang="en-US" baseline="0" dirty="0"/>
              <a:t> </a:t>
            </a:r>
            <a:r>
              <a:rPr lang="en-US" altLang="zh-CN" baseline="0" dirty="0"/>
              <a:t>solution</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let</a:t>
            </a:r>
            <a:r>
              <a:rPr lang="zh-CN" altLang="en-US" baseline="0" dirty="0"/>
              <a:t> </a:t>
            </a:r>
            <a:r>
              <a:rPr lang="en-US" altLang="zh-CN" baseline="0" dirty="0"/>
              <a:t>each</a:t>
            </a:r>
            <a:r>
              <a:rPr lang="zh-CN" altLang="en-US" baseline="0" dirty="0"/>
              <a:t> </a:t>
            </a:r>
            <a:r>
              <a:rPr lang="en-US" altLang="zh-CN" baseline="0" dirty="0"/>
              <a:t>kernel</a:t>
            </a:r>
            <a:r>
              <a:rPr lang="zh-CN" altLang="en-US" baseline="0" dirty="0"/>
              <a:t> </a:t>
            </a:r>
            <a:r>
              <a:rPr lang="en-US" altLang="zh-CN" baseline="0" dirty="0"/>
              <a:t>insert</a:t>
            </a:r>
            <a:r>
              <a:rPr lang="zh-CN" altLang="en-US" baseline="0" dirty="0"/>
              <a:t> </a:t>
            </a:r>
            <a:r>
              <a:rPr lang="en-US" altLang="zh-CN" baseline="0" dirty="0"/>
              <a:t>its</a:t>
            </a:r>
            <a:r>
              <a:rPr lang="zh-CN" altLang="en-US" baseline="0" dirty="0"/>
              <a:t> </a:t>
            </a:r>
            <a:r>
              <a:rPr lang="en-US" altLang="zh-CN" baseline="0" dirty="0"/>
              <a:t>traversed</a:t>
            </a:r>
            <a:r>
              <a:rPr lang="zh-CN" altLang="en-US" baseline="0" dirty="0"/>
              <a:t> </a:t>
            </a:r>
            <a:r>
              <a:rPr lang="en-US" altLang="zh-CN" baseline="0" dirty="0"/>
              <a:t>vertex</a:t>
            </a:r>
            <a:r>
              <a:rPr lang="zh-CN" altLang="en-US" baseline="0" dirty="0"/>
              <a:t> </a:t>
            </a:r>
            <a:r>
              <a:rPr lang="en-US" altLang="zh-CN" baseline="0" dirty="0"/>
              <a:t>set</a:t>
            </a:r>
            <a:r>
              <a:rPr lang="zh-CN" altLang="en-US" baseline="0" dirty="0"/>
              <a:t> </a:t>
            </a:r>
            <a:r>
              <a:rPr lang="en-US" altLang="zh-CN" baseline="0" dirty="0"/>
              <a:t>into</a:t>
            </a:r>
            <a:r>
              <a:rPr lang="zh-CN" altLang="en-US" baseline="0" dirty="0"/>
              <a:t> </a:t>
            </a:r>
            <a:r>
              <a:rPr lang="en-US" altLang="zh-CN" baseline="0" dirty="0"/>
              <a:t>a</a:t>
            </a:r>
            <a:r>
              <a:rPr lang="zh-CN" altLang="en-US" baseline="0" dirty="0"/>
              <a:t> </a:t>
            </a:r>
            <a:r>
              <a:rPr lang="en-US" altLang="zh-CN" baseline="0" dirty="0"/>
              <a:t>concurrent</a:t>
            </a:r>
            <a:r>
              <a:rPr lang="zh-CN" altLang="en-US" baseline="0" dirty="0"/>
              <a:t> </a:t>
            </a:r>
            <a:r>
              <a:rPr lang="en-US" altLang="zh-CN" baseline="0" dirty="0" err="1"/>
              <a:t>trie</a:t>
            </a:r>
            <a:r>
              <a:rPr lang="zh-CN" altLang="en-US" baseline="0" dirty="0"/>
              <a:t> </a:t>
            </a:r>
            <a:r>
              <a:rPr lang="en-US" altLang="zh-CN" baseline="0" dirty="0"/>
              <a:t>which</a:t>
            </a:r>
            <a:r>
              <a:rPr lang="zh-CN" altLang="en-US" baseline="0" dirty="0"/>
              <a:t> </a:t>
            </a:r>
            <a:r>
              <a:rPr lang="en-US" altLang="zh-CN" baseline="0" dirty="0"/>
              <a:t>implements</a:t>
            </a:r>
            <a:r>
              <a:rPr lang="zh-CN" altLang="en-US" baseline="0" dirty="0"/>
              <a:t> </a:t>
            </a:r>
            <a:r>
              <a:rPr lang="en-US" altLang="zh-CN" baseline="0" dirty="0"/>
              <a:t>a</a:t>
            </a:r>
            <a:r>
              <a:rPr lang="zh-CN" altLang="en-US" baseline="0" dirty="0"/>
              <a:t> </a:t>
            </a:r>
            <a:r>
              <a:rPr lang="en-US" altLang="zh-CN" baseline="0" dirty="0"/>
              <a:t>unique</a:t>
            </a:r>
            <a:r>
              <a:rPr lang="zh-CN" altLang="en-US" baseline="0" dirty="0"/>
              <a:t> </a:t>
            </a:r>
            <a:r>
              <a:rPr lang="en-US" altLang="zh-CN" baseline="0" dirty="0"/>
              <a:t>vertex</a:t>
            </a:r>
            <a:r>
              <a:rPr lang="zh-CN" altLang="en-US" baseline="0" dirty="0"/>
              <a:t> </a:t>
            </a:r>
            <a:r>
              <a:rPr lang="en-US" altLang="zh-CN" baseline="0" dirty="0"/>
              <a:t>ordering,</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when</a:t>
            </a:r>
            <a:r>
              <a:rPr lang="zh-CN" altLang="en-US" baseline="0" dirty="0"/>
              <a:t> </a:t>
            </a:r>
            <a:r>
              <a:rPr lang="en-US" altLang="zh-CN" baseline="0" dirty="0"/>
              <a:t>the</a:t>
            </a:r>
            <a:r>
              <a:rPr lang="zh-CN" altLang="en-US" baseline="0" dirty="0"/>
              <a:t> </a:t>
            </a:r>
            <a:r>
              <a:rPr lang="en-US" altLang="zh-CN" baseline="0" dirty="0"/>
              <a:t>same</a:t>
            </a:r>
            <a:r>
              <a:rPr lang="zh-CN" altLang="en-US" baseline="0" dirty="0"/>
              <a:t> </a:t>
            </a:r>
            <a:r>
              <a:rPr lang="en-US" altLang="zh-CN" baseline="0" dirty="0"/>
              <a:t>vertex</a:t>
            </a:r>
            <a:r>
              <a:rPr lang="zh-CN" altLang="en-US" baseline="0" dirty="0"/>
              <a:t> </a:t>
            </a:r>
            <a:r>
              <a:rPr lang="en-US" altLang="zh-CN" baseline="0" dirty="0"/>
              <a:t>set</a:t>
            </a:r>
            <a:r>
              <a:rPr lang="zh-CN" altLang="en-US" baseline="0" dirty="0"/>
              <a:t> </a:t>
            </a:r>
            <a:r>
              <a:rPr lang="en-US" altLang="zh-CN" baseline="0" dirty="0"/>
              <a:t>is</a:t>
            </a:r>
            <a:r>
              <a:rPr lang="zh-CN" altLang="en-US" baseline="0" dirty="0"/>
              <a:t> </a:t>
            </a:r>
            <a:r>
              <a:rPr lang="en-US" altLang="zh-CN" baseline="0" dirty="0"/>
              <a:t>traversed</a:t>
            </a:r>
            <a:r>
              <a:rPr lang="zh-CN" altLang="en-US" baseline="0" dirty="0"/>
              <a:t> </a:t>
            </a:r>
            <a:r>
              <a:rPr lang="en-US" altLang="zh-CN" baseline="0" dirty="0"/>
              <a:t>again</a:t>
            </a:r>
            <a:r>
              <a:rPr lang="zh-CN" altLang="en-US" baseline="0" dirty="0"/>
              <a:t> </a:t>
            </a:r>
            <a:r>
              <a:rPr lang="en-US" altLang="zh-CN" baseline="0" dirty="0"/>
              <a:t>from</a:t>
            </a:r>
            <a:r>
              <a:rPr lang="zh-CN" altLang="en-US" baseline="0" dirty="0"/>
              <a:t> </a:t>
            </a:r>
            <a:r>
              <a:rPr lang="en-US" altLang="zh-CN" baseline="0" dirty="0"/>
              <a:t>another</a:t>
            </a:r>
            <a:r>
              <a:rPr lang="zh-CN" altLang="en-US" baseline="0" dirty="0"/>
              <a:t> </a:t>
            </a:r>
            <a:r>
              <a:rPr lang="en-US" altLang="zh-CN" baseline="0" dirty="0"/>
              <a:t>kernel</a:t>
            </a:r>
            <a:r>
              <a:rPr lang="zh-CN" altLang="en-US" baseline="0" dirty="0"/>
              <a:t> </a:t>
            </a:r>
            <a:r>
              <a:rPr lang="en-US" altLang="zh-CN" baseline="0" dirty="0"/>
              <a:t>[click]</a:t>
            </a:r>
          </a:p>
          <a:p>
            <a:r>
              <a:rPr lang="en-US" altLang="zh-CN" baseline="0" dirty="0"/>
              <a:t>the</a:t>
            </a:r>
            <a:r>
              <a:rPr lang="zh-CN" altLang="en-US" baseline="0" dirty="0"/>
              <a:t> </a:t>
            </a:r>
            <a:r>
              <a:rPr lang="en-US" altLang="zh-CN" baseline="0" dirty="0"/>
              <a:t>redundant</a:t>
            </a:r>
            <a:r>
              <a:rPr lang="zh-CN" altLang="en-US" baseline="0" dirty="0"/>
              <a:t> </a:t>
            </a:r>
            <a:r>
              <a:rPr lang="en-US" altLang="zh-CN" baseline="0" dirty="0"/>
              <a:t>search</a:t>
            </a:r>
            <a:r>
              <a:rPr lang="zh-CN" altLang="en-US" baseline="0" dirty="0"/>
              <a:t> </a:t>
            </a:r>
            <a:r>
              <a:rPr lang="en-US" altLang="zh-CN" baseline="0" dirty="0"/>
              <a:t>stops</a:t>
            </a:r>
            <a:r>
              <a:rPr lang="zh-CN" altLang="en-US" baseline="0" dirty="0"/>
              <a:t> </a:t>
            </a:r>
            <a:r>
              <a:rPr lang="en-US" altLang="zh-CN" baseline="0" dirty="0"/>
              <a:t>at</a:t>
            </a:r>
            <a:r>
              <a:rPr lang="zh-CN" altLang="en-US" baseline="0" dirty="0"/>
              <a:t> </a:t>
            </a:r>
            <a:r>
              <a:rPr lang="en-US" altLang="zh-CN" baseline="0" dirty="0"/>
              <a:t>the</a:t>
            </a:r>
            <a:r>
              <a:rPr lang="zh-CN" altLang="en-US" baseline="0" dirty="0"/>
              <a:t> </a:t>
            </a:r>
            <a:r>
              <a:rPr lang="en-US" altLang="zh-CN" baseline="0" dirty="0"/>
              <a:t>node</a:t>
            </a:r>
            <a:r>
              <a:rPr lang="zh-CN" altLang="en-US" baseline="0" dirty="0"/>
              <a:t> </a:t>
            </a:r>
            <a:r>
              <a:rPr lang="en-US" altLang="zh-CN" baseline="0" dirty="0"/>
              <a:t>without</a:t>
            </a:r>
            <a:r>
              <a:rPr lang="zh-CN" altLang="en-US" baseline="0" dirty="0"/>
              <a:t> </a:t>
            </a:r>
            <a:r>
              <a:rPr lang="en-US" altLang="zh-CN" baseline="0" dirty="0"/>
              <a:t>further</a:t>
            </a:r>
            <a:r>
              <a:rPr lang="zh-CN" altLang="en-US" baseline="0" dirty="0"/>
              <a:t> </a:t>
            </a:r>
            <a:r>
              <a:rPr lang="en-US" altLang="zh-CN" baseline="0" dirty="0"/>
              <a:t>expansion.</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56</a:t>
            </a:fld>
            <a:endParaRPr lang="en-US"/>
          </a:p>
        </p:txBody>
      </p:sp>
    </p:spTree>
    <p:extLst>
      <p:ext uri="{BB962C8B-B14F-4D97-AF65-F5344CB8AC3E}">
        <p14:creationId xmlns:p14="http://schemas.microsoft.com/office/powerpoint/2010/main" val="32738642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Since</a:t>
            </a:r>
            <a:r>
              <a:rPr lang="zh-CN" altLang="en-US" baseline="0" dirty="0"/>
              <a:t> </a:t>
            </a:r>
            <a:r>
              <a:rPr lang="en-US" altLang="zh-CN" baseline="0" dirty="0"/>
              <a:t>quasi-cliques</a:t>
            </a:r>
            <a:r>
              <a:rPr lang="zh-CN" altLang="en-US" baseline="0" dirty="0"/>
              <a:t> </a:t>
            </a:r>
            <a:r>
              <a:rPr lang="en-US" altLang="zh-CN" baseline="0" dirty="0"/>
              <a:t>are</a:t>
            </a:r>
            <a:r>
              <a:rPr lang="zh-CN" altLang="en-US" baseline="0" dirty="0"/>
              <a:t> </a:t>
            </a:r>
            <a:r>
              <a:rPr lang="en-US" altLang="zh-CN" baseline="0" dirty="0"/>
              <a:t>clique</a:t>
            </a:r>
            <a:r>
              <a:rPr lang="zh-CN" altLang="en-US" baseline="0" dirty="0"/>
              <a:t> </a:t>
            </a:r>
            <a:r>
              <a:rPr lang="en-US" altLang="zh-CN" baseline="0" dirty="0"/>
              <a:t>generalizations,</a:t>
            </a:r>
            <a:r>
              <a:rPr lang="zh-CN" altLang="en-US" baseline="0" dirty="0"/>
              <a:t> </a:t>
            </a:r>
            <a:r>
              <a:rPr lang="en-US" altLang="zh-CN" baseline="0" dirty="0"/>
              <a:t>they</a:t>
            </a:r>
            <a:r>
              <a:rPr lang="zh-CN" altLang="en-US" baseline="0" dirty="0"/>
              <a:t> </a:t>
            </a:r>
            <a:r>
              <a:rPr lang="en-US" altLang="zh-CN" baseline="0" dirty="0"/>
              <a:t>are</a:t>
            </a:r>
            <a:r>
              <a:rPr lang="zh-CN" altLang="en-US" baseline="0" dirty="0"/>
              <a:t> </a:t>
            </a:r>
            <a:r>
              <a:rPr lang="en-US" altLang="zh-CN" baseline="0" dirty="0"/>
              <a:t>also</a:t>
            </a:r>
            <a:r>
              <a:rPr lang="zh-CN" altLang="en-US" baseline="0" dirty="0"/>
              <a:t> </a:t>
            </a:r>
            <a:r>
              <a:rPr lang="en-US" altLang="zh-CN" baseline="0" dirty="0"/>
              <a:t>only</a:t>
            </a:r>
            <a:r>
              <a:rPr lang="zh-CN" altLang="en-US" baseline="0" dirty="0"/>
              <a:t> </a:t>
            </a:r>
            <a:r>
              <a:rPr lang="en-US" altLang="zh-CN" baseline="0" dirty="0"/>
              <a:t>defined</a:t>
            </a:r>
            <a:r>
              <a:rPr lang="zh-CN" altLang="en-US" baseline="0" dirty="0"/>
              <a:t> </a:t>
            </a:r>
            <a:r>
              <a:rPr lang="en-US" altLang="zh-CN" baseline="0" dirty="0"/>
              <a:t>on</a:t>
            </a:r>
            <a:r>
              <a:rPr lang="zh-CN" altLang="en-US" baseline="0" dirty="0"/>
              <a:t> </a:t>
            </a:r>
            <a:r>
              <a:rPr lang="en-US" altLang="zh-CN" baseline="0" dirty="0"/>
              <a:t>undirected</a:t>
            </a:r>
            <a:r>
              <a:rPr lang="zh-CN" altLang="en-US" baseline="0" dirty="0"/>
              <a:t> </a:t>
            </a:r>
            <a:r>
              <a:rPr lang="en-US" altLang="zh-CN" baseline="0" dirty="0"/>
              <a:t>graphs,</a:t>
            </a:r>
            <a:r>
              <a:rPr lang="zh-CN" altLang="en-US" baseline="0" dirty="0"/>
              <a:t> </a:t>
            </a:r>
            <a:r>
              <a:rPr lang="en-US" altLang="zh-CN" baseline="0" dirty="0"/>
              <a:t>which</a:t>
            </a:r>
            <a:r>
              <a:rPr lang="zh-CN" altLang="en-US" baseline="0" dirty="0"/>
              <a:t> </a:t>
            </a:r>
            <a:r>
              <a:rPr lang="en-US" altLang="zh-CN" baseline="0" dirty="0"/>
              <a:t>limit</a:t>
            </a:r>
            <a:r>
              <a:rPr lang="zh-CN" altLang="en-US" baseline="0" dirty="0"/>
              <a:t> </a:t>
            </a:r>
            <a:r>
              <a:rPr lang="en-US" altLang="zh-CN" baseline="0" dirty="0"/>
              <a:t>their</a:t>
            </a:r>
            <a:r>
              <a:rPr lang="zh-CN" altLang="en-US" baseline="0" dirty="0"/>
              <a:t> </a:t>
            </a:r>
            <a:r>
              <a:rPr lang="en-US" altLang="zh-CN" baseline="0" dirty="0"/>
              <a:t>applicability.</a:t>
            </a:r>
          </a:p>
          <a:p>
            <a:r>
              <a:rPr lang="en-US" altLang="zh-CN" baseline="0" dirty="0"/>
              <a:t>We</a:t>
            </a:r>
            <a:r>
              <a:rPr lang="zh-CN" altLang="en-US" baseline="0" dirty="0"/>
              <a:t> </a:t>
            </a:r>
            <a:r>
              <a:rPr lang="en-US" altLang="zh-CN" baseline="0" dirty="0"/>
              <a:t>extended</a:t>
            </a:r>
            <a:r>
              <a:rPr lang="zh-CN" altLang="en-US" baseline="0" dirty="0"/>
              <a:t> </a:t>
            </a:r>
            <a:r>
              <a:rPr lang="en-US" altLang="zh-CN" baseline="0" dirty="0"/>
              <a:t>its</a:t>
            </a:r>
            <a:r>
              <a:rPr lang="zh-CN" altLang="en-US" baseline="0" dirty="0"/>
              <a:t> </a:t>
            </a:r>
            <a:r>
              <a:rPr lang="en-US" altLang="zh-CN" baseline="0" dirty="0"/>
              <a:t>definition</a:t>
            </a:r>
            <a:r>
              <a:rPr lang="zh-CN" altLang="en-US" baseline="0" dirty="0"/>
              <a:t> </a:t>
            </a:r>
            <a:r>
              <a:rPr lang="en-US" altLang="zh-CN" baseline="0" dirty="0"/>
              <a:t>to</a:t>
            </a:r>
            <a:r>
              <a:rPr lang="zh-CN" altLang="en-US" baseline="0" dirty="0"/>
              <a:t> </a:t>
            </a:r>
            <a:r>
              <a:rPr lang="en-US" altLang="zh-CN" baseline="0" dirty="0"/>
              <a:t>directed</a:t>
            </a:r>
            <a:r>
              <a:rPr lang="zh-CN" altLang="en-US" baseline="0" dirty="0"/>
              <a:t> </a:t>
            </a:r>
            <a:r>
              <a:rPr lang="en-US" altLang="zh-CN" baseline="0" dirty="0"/>
              <a:t>graphs,</a:t>
            </a:r>
            <a:r>
              <a:rPr lang="zh-CN" altLang="en-US" baseline="0" dirty="0"/>
              <a:t> </a:t>
            </a:r>
            <a:r>
              <a:rPr lang="en-US" altLang="zh-CN" baseline="0" dirty="0"/>
              <a:t>where</a:t>
            </a:r>
            <a:r>
              <a:rPr lang="zh-CN" altLang="en-US" baseline="0" dirty="0"/>
              <a:t> </a:t>
            </a:r>
            <a:r>
              <a:rPr lang="en-US" altLang="zh-CN" baseline="0" dirty="0"/>
              <a:t>we</a:t>
            </a:r>
            <a:r>
              <a:rPr lang="zh-CN" altLang="en-US" baseline="0" dirty="0"/>
              <a:t> </a:t>
            </a:r>
            <a:r>
              <a:rPr lang="en-US" altLang="zh-CN" baseline="0" dirty="0"/>
              <a:t>add</a:t>
            </a:r>
            <a:r>
              <a:rPr lang="zh-CN" altLang="en-US" baseline="0" dirty="0"/>
              <a:t> </a:t>
            </a:r>
            <a:r>
              <a:rPr lang="en-US" altLang="zh-CN" baseline="0" dirty="0"/>
              <a:t>density</a:t>
            </a:r>
            <a:r>
              <a:rPr lang="zh-CN" altLang="en-US" baseline="0" dirty="0"/>
              <a:t> </a:t>
            </a:r>
            <a:r>
              <a:rPr lang="en-US" altLang="zh-CN" baseline="0" dirty="0"/>
              <a:t>requirement</a:t>
            </a:r>
            <a:r>
              <a:rPr lang="zh-CN" altLang="en-US" baseline="0" dirty="0"/>
              <a:t> </a:t>
            </a:r>
            <a:r>
              <a:rPr lang="en-US" altLang="zh-CN" baseline="0" dirty="0"/>
              <a:t>on</a:t>
            </a:r>
            <a:r>
              <a:rPr lang="zh-CN" altLang="en-US" baseline="0" dirty="0"/>
              <a:t> </a:t>
            </a:r>
            <a:r>
              <a:rPr lang="en-US" altLang="zh-CN" baseline="0" dirty="0"/>
              <a:t>both</a:t>
            </a:r>
            <a:r>
              <a:rPr lang="zh-CN" altLang="en-US" baseline="0" dirty="0"/>
              <a:t> </a:t>
            </a:r>
            <a:r>
              <a:rPr lang="en-US" altLang="zh-CN" baseline="0" dirty="0"/>
              <a:t>indegree</a:t>
            </a:r>
            <a:r>
              <a:rPr lang="zh-CN" altLang="en-US" baseline="0" dirty="0"/>
              <a:t> </a:t>
            </a:r>
            <a:r>
              <a:rPr lang="en-US" altLang="zh-CN" baseline="0" dirty="0"/>
              <a:t>and</a:t>
            </a:r>
            <a:r>
              <a:rPr lang="zh-CN" altLang="en-US" baseline="0" dirty="0"/>
              <a:t> </a:t>
            </a:r>
            <a:r>
              <a:rPr lang="en-US" altLang="zh-CN" baseline="0" dirty="0"/>
              <a:t>outdegree,</a:t>
            </a:r>
            <a:r>
              <a:rPr lang="zh-CN" altLang="en-US" baseline="0" dirty="0"/>
              <a:t> </a:t>
            </a:r>
            <a:r>
              <a:rPr lang="en-US" altLang="zh-CN" baseline="0" dirty="0"/>
              <a:t>giving</a:t>
            </a:r>
            <a:r>
              <a:rPr lang="zh-CN" altLang="en-US" baseline="0" dirty="0"/>
              <a:t> </a:t>
            </a:r>
            <a:r>
              <a:rPr lang="en-US" altLang="zh-CN" baseline="0" dirty="0"/>
              <a:t>the</a:t>
            </a:r>
            <a:r>
              <a:rPr lang="zh-CN" altLang="en-US" baseline="0" dirty="0"/>
              <a:t> </a:t>
            </a:r>
            <a:r>
              <a:rPr lang="en-US" altLang="zh-CN" baseline="0" dirty="0"/>
              <a:t>concept</a:t>
            </a:r>
            <a:r>
              <a:rPr lang="zh-CN" altLang="en-US" baseline="0" dirty="0"/>
              <a:t> </a:t>
            </a:r>
            <a:r>
              <a:rPr lang="en-US" altLang="zh-CN" baseline="0" dirty="0"/>
              <a:t>of</a:t>
            </a:r>
            <a:r>
              <a:rPr lang="zh-CN" altLang="en-US" baseline="0" dirty="0"/>
              <a:t> </a:t>
            </a:r>
            <a:r>
              <a:rPr lang="en-US" altLang="zh-CN" baseline="0" dirty="0"/>
              <a:t>gamma1,gamma2-quasi-clique.</a:t>
            </a:r>
          </a:p>
          <a:p>
            <a:r>
              <a:rPr lang="en-US" altLang="zh-CN" baseline="0" dirty="0"/>
              <a:t>To</a:t>
            </a:r>
            <a:r>
              <a:rPr lang="zh-CN" altLang="en-US" baseline="0" dirty="0"/>
              <a:t> </a:t>
            </a:r>
            <a:r>
              <a:rPr lang="en-US" altLang="zh-CN" baseline="0" dirty="0"/>
              <a:t>see</a:t>
            </a:r>
            <a:r>
              <a:rPr lang="zh-CN" altLang="en-US" baseline="0" dirty="0"/>
              <a:t> </a:t>
            </a:r>
            <a:r>
              <a:rPr lang="en-US" altLang="zh-CN" baseline="0" dirty="0"/>
              <a:t>the</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consider</a:t>
            </a:r>
            <a:r>
              <a:rPr lang="zh-CN" altLang="en-US" baseline="0" dirty="0"/>
              <a:t> </a:t>
            </a:r>
            <a:r>
              <a:rPr lang="en-US" altLang="zh-CN" baseline="0" dirty="0"/>
              <a:t>both</a:t>
            </a:r>
            <a:r>
              <a:rPr lang="zh-CN" altLang="en-US" baseline="0" dirty="0"/>
              <a:t> </a:t>
            </a:r>
            <a:r>
              <a:rPr lang="en-US" altLang="zh-CN" baseline="0" dirty="0"/>
              <a:t>directions,</a:t>
            </a:r>
            <a:r>
              <a:rPr lang="zh-CN" altLang="en-US" baseline="0" dirty="0"/>
              <a:t> </a:t>
            </a:r>
            <a:r>
              <a:rPr lang="en-US" altLang="zh-CN" baseline="0" dirty="0"/>
              <a:t>consider</a:t>
            </a:r>
            <a:r>
              <a:rPr lang="zh-CN" altLang="en-US" baseline="0" dirty="0"/>
              <a:t> </a:t>
            </a:r>
            <a:r>
              <a:rPr lang="en-US" altLang="zh-CN" baseline="0" dirty="0"/>
              <a:t>the</a:t>
            </a:r>
            <a:r>
              <a:rPr lang="zh-CN" altLang="en-US" baseline="0" dirty="0"/>
              <a:t> </a:t>
            </a:r>
            <a:r>
              <a:rPr lang="en-US" altLang="zh-CN" baseline="0" dirty="0"/>
              <a:t>example</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middle,</a:t>
            </a:r>
            <a:r>
              <a:rPr lang="zh-CN" altLang="en-US" baseline="0" dirty="0"/>
              <a:t> </a:t>
            </a:r>
            <a:r>
              <a:rPr lang="en-US" altLang="zh-CN" baseline="0" dirty="0"/>
              <a:t>where</a:t>
            </a:r>
            <a:r>
              <a:rPr lang="zh-CN" altLang="en-US" baseline="0" dirty="0"/>
              <a:t> </a:t>
            </a:r>
            <a:r>
              <a:rPr lang="en-US" altLang="zh-CN" baseline="0" dirty="0"/>
              <a:t>a</a:t>
            </a:r>
            <a:r>
              <a:rPr lang="zh-CN" altLang="en-US" baseline="0" dirty="0"/>
              <a:t> </a:t>
            </a:r>
            <a:r>
              <a:rPr lang="en-US" altLang="zh-CN" baseline="0" dirty="0"/>
              <a:t>user</a:t>
            </a:r>
            <a:r>
              <a:rPr lang="zh-CN" altLang="en-US" baseline="0" dirty="0"/>
              <a:t> </a:t>
            </a:r>
            <a:r>
              <a:rPr lang="en-US" altLang="zh-CN" baseline="0" dirty="0"/>
              <a:t>f</a:t>
            </a:r>
            <a:r>
              <a:rPr lang="zh-CN" altLang="en-US" baseline="0" dirty="0"/>
              <a:t> </a:t>
            </a:r>
            <a:r>
              <a:rPr lang="en-US" altLang="zh-CN" baseline="0" dirty="0"/>
              <a:t>follows</a:t>
            </a:r>
            <a:r>
              <a:rPr lang="zh-CN" altLang="en-US" baseline="0" dirty="0"/>
              <a:t> </a:t>
            </a:r>
            <a:r>
              <a:rPr lang="en-US" altLang="zh-CN" baseline="0" dirty="0" err="1"/>
              <a:t>abcde</a:t>
            </a:r>
            <a:r>
              <a:rPr lang="zh-CN" altLang="en-US" baseline="0" dirty="0"/>
              <a:t> </a:t>
            </a:r>
            <a:r>
              <a:rPr lang="en-US" altLang="zh-CN" baseline="0" dirty="0"/>
              <a:t>on</a:t>
            </a:r>
            <a:r>
              <a:rPr lang="zh-CN" altLang="en-US" baseline="0" dirty="0"/>
              <a:t> </a:t>
            </a:r>
            <a:r>
              <a:rPr lang="en-US" altLang="zh-CN" baseline="0" dirty="0"/>
              <a:t>Twitter.</a:t>
            </a:r>
            <a:r>
              <a:rPr lang="zh-CN" altLang="en-US" baseline="0" dirty="0"/>
              <a:t> </a:t>
            </a:r>
            <a:r>
              <a:rPr lang="en-US" altLang="zh-CN" baseline="0" dirty="0"/>
              <a:t>This</a:t>
            </a:r>
            <a:r>
              <a:rPr lang="zh-CN" altLang="en-US" baseline="0" dirty="0"/>
              <a:t> </a:t>
            </a:r>
            <a:r>
              <a:rPr lang="en-US" altLang="zh-CN" baseline="0" dirty="0"/>
              <a:t>does</a:t>
            </a:r>
            <a:r>
              <a:rPr lang="zh-CN" altLang="en-US" baseline="0" dirty="0"/>
              <a:t> </a:t>
            </a:r>
            <a:r>
              <a:rPr lang="en-US" altLang="zh-CN" baseline="0" dirty="0"/>
              <a:t>not</a:t>
            </a:r>
            <a:r>
              <a:rPr lang="zh-CN" altLang="en-US" baseline="0" dirty="0"/>
              <a:t> </a:t>
            </a:r>
            <a:r>
              <a:rPr lang="en-US" altLang="zh-CN" baseline="0" dirty="0"/>
              <a:t>make</a:t>
            </a:r>
            <a:r>
              <a:rPr lang="zh-CN" altLang="en-US" baseline="0" dirty="0"/>
              <a:t> </a:t>
            </a:r>
            <a:r>
              <a:rPr lang="en-US" altLang="zh-CN" baseline="0" dirty="0"/>
              <a:t>f</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a:t>
            </a:r>
            <a:r>
              <a:rPr lang="zh-CN" altLang="en-US" baseline="0" dirty="0"/>
              <a:t> </a:t>
            </a:r>
            <a:r>
              <a:rPr lang="en-US" altLang="zh-CN" baseline="0" dirty="0"/>
              <a:t>valid</a:t>
            </a:r>
            <a:r>
              <a:rPr lang="zh-CN" altLang="en-US" baseline="0" dirty="0"/>
              <a:t> </a:t>
            </a:r>
            <a:r>
              <a:rPr lang="en-US" altLang="zh-CN" baseline="0" dirty="0"/>
              <a:t>new</a:t>
            </a:r>
            <a:r>
              <a:rPr lang="zh-CN" altLang="en-US" baseline="0" dirty="0"/>
              <a:t> </a:t>
            </a:r>
            <a:r>
              <a:rPr lang="en-US" altLang="zh-CN" baseline="0" dirty="0"/>
              <a:t>member</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quasi-clique</a:t>
            </a:r>
            <a:r>
              <a:rPr lang="zh-CN" altLang="en-US" baseline="0" dirty="0"/>
              <a:t> </a:t>
            </a:r>
            <a:r>
              <a:rPr lang="en-US" altLang="zh-CN" baseline="0" dirty="0"/>
              <a:t>community,</a:t>
            </a:r>
            <a:r>
              <a:rPr lang="zh-CN" altLang="en-US" baseline="0" dirty="0"/>
              <a:t> </a:t>
            </a:r>
            <a:r>
              <a:rPr lang="en-US" altLang="zh-CN" baseline="0" dirty="0"/>
              <a:t>since</a:t>
            </a:r>
            <a:r>
              <a:rPr lang="zh-CN" altLang="en-US" baseline="0" dirty="0"/>
              <a:t> </a:t>
            </a:r>
            <a:r>
              <a:rPr lang="en-US" altLang="zh-CN" baseline="0" dirty="0"/>
              <a:t>no</a:t>
            </a:r>
            <a:r>
              <a:rPr lang="zh-CN" altLang="en-US" baseline="0" dirty="0"/>
              <a:t> </a:t>
            </a:r>
            <a:r>
              <a:rPr lang="en-US" altLang="zh-CN" baseline="0" dirty="0"/>
              <a:t>other</a:t>
            </a:r>
            <a:r>
              <a:rPr lang="zh-CN" altLang="en-US" baseline="0" dirty="0"/>
              <a:t> </a:t>
            </a:r>
            <a:r>
              <a:rPr lang="en-US" altLang="zh-CN" baseline="0" dirty="0"/>
              <a:t>user</a:t>
            </a:r>
            <a:r>
              <a:rPr lang="zh-CN" altLang="en-US" baseline="0" dirty="0"/>
              <a:t> </a:t>
            </a:r>
            <a:r>
              <a:rPr lang="en-US" altLang="zh-CN" baseline="0" dirty="0"/>
              <a:t>follows</a:t>
            </a:r>
            <a:r>
              <a:rPr lang="zh-CN" altLang="en-US" baseline="0" dirty="0"/>
              <a:t> </a:t>
            </a:r>
            <a:r>
              <a:rPr lang="en-US" altLang="zh-CN" baseline="0" dirty="0"/>
              <a:t>f.</a:t>
            </a:r>
            <a:r>
              <a:rPr lang="zh-CN" altLang="en-US" baseline="0" dirty="0"/>
              <a:t> </a:t>
            </a:r>
            <a:r>
              <a:rPr lang="en-US" altLang="zh-CN" baseline="0" dirty="0"/>
              <a:t>In</a:t>
            </a:r>
            <a:r>
              <a:rPr lang="zh-CN" altLang="en-US" baseline="0" dirty="0"/>
              <a:t> </a:t>
            </a:r>
            <a:r>
              <a:rPr lang="en-US" altLang="zh-CN" baseline="0" dirty="0"/>
              <a:t>contrast,</a:t>
            </a:r>
            <a:r>
              <a:rPr lang="zh-CN" altLang="en-US" baseline="0" dirty="0"/>
              <a:t> </a:t>
            </a:r>
            <a:r>
              <a:rPr lang="en-US" altLang="zh-CN" baseline="0" dirty="0"/>
              <a:t>the</a:t>
            </a:r>
            <a:r>
              <a:rPr lang="zh-CN" altLang="en-US" baseline="0" dirty="0"/>
              <a:t> </a:t>
            </a:r>
            <a:r>
              <a:rPr lang="en-US" altLang="zh-CN" baseline="0" dirty="0"/>
              <a:t>example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right</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valid</a:t>
            </a:r>
            <a:r>
              <a:rPr lang="zh-CN" altLang="en-US" baseline="0" dirty="0"/>
              <a:t> </a:t>
            </a:r>
            <a:r>
              <a:rPr lang="en-US" altLang="zh-CN" baseline="0" dirty="0"/>
              <a:t>directed</a:t>
            </a:r>
            <a:r>
              <a:rPr lang="zh-CN" altLang="en-US" baseline="0" dirty="0"/>
              <a:t> </a:t>
            </a:r>
            <a:r>
              <a:rPr lang="en-US" altLang="zh-CN" baseline="0" dirty="0"/>
              <a:t>quasi-clique</a:t>
            </a:r>
            <a:r>
              <a:rPr lang="zh-CN" altLang="en-US" baseline="0" dirty="0"/>
              <a:t> </a:t>
            </a:r>
            <a:r>
              <a:rPr lang="en-US" altLang="zh-CN" baseline="0" dirty="0"/>
              <a:t>since</a:t>
            </a:r>
            <a:r>
              <a:rPr lang="zh-CN" altLang="en-US" baseline="0" dirty="0"/>
              <a:t> </a:t>
            </a:r>
            <a:r>
              <a:rPr lang="en-US" altLang="zh-CN" baseline="0" dirty="0"/>
              <a:t>3</a:t>
            </a:r>
            <a:r>
              <a:rPr lang="zh-CN" altLang="en-US" baseline="0" dirty="0"/>
              <a:t> </a:t>
            </a:r>
            <a:r>
              <a:rPr lang="en-US" altLang="zh-CN" baseline="0" dirty="0"/>
              <a:t>out</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5</a:t>
            </a:r>
            <a:r>
              <a:rPr lang="zh-CN" altLang="en-US" baseline="0" dirty="0"/>
              <a:t> </a:t>
            </a:r>
            <a:r>
              <a:rPr lang="en-US" altLang="zh-CN" baseline="0" dirty="0"/>
              <a:t>members</a:t>
            </a:r>
            <a:r>
              <a:rPr lang="zh-CN" altLang="en-US" baseline="0" dirty="0"/>
              <a:t> </a:t>
            </a:r>
            <a:r>
              <a:rPr lang="en-US" altLang="zh-CN" baseline="0" dirty="0"/>
              <a:t>also</a:t>
            </a:r>
            <a:r>
              <a:rPr lang="zh-CN" altLang="en-US" baseline="0" dirty="0"/>
              <a:t> </a:t>
            </a:r>
            <a:r>
              <a:rPr lang="en-US" altLang="zh-CN" baseline="0" dirty="0"/>
              <a:t>follow</a:t>
            </a:r>
            <a:r>
              <a:rPr lang="zh-CN" altLang="en-US" baseline="0" dirty="0"/>
              <a:t> </a:t>
            </a:r>
            <a:r>
              <a:rPr lang="en-US" altLang="zh-CN" baseline="0" dirty="0"/>
              <a:t>f.</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57</a:t>
            </a:fld>
            <a:endParaRPr lang="en-US"/>
          </a:p>
        </p:txBody>
      </p:sp>
    </p:spTree>
    <p:extLst>
      <p:ext uri="{BB962C8B-B14F-4D97-AF65-F5344CB8AC3E}">
        <p14:creationId xmlns:p14="http://schemas.microsoft.com/office/powerpoint/2010/main" val="33886990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Considering</a:t>
            </a:r>
            <a:r>
              <a:rPr lang="zh-CN" altLang="en-US" baseline="0" dirty="0"/>
              <a:t> </a:t>
            </a:r>
            <a:r>
              <a:rPr lang="en-US" altLang="zh-CN" baseline="0" dirty="0"/>
              <a:t>both</a:t>
            </a:r>
            <a:r>
              <a:rPr lang="zh-CN" altLang="en-US" baseline="0" dirty="0"/>
              <a:t> </a:t>
            </a:r>
            <a:r>
              <a:rPr lang="en-US" altLang="zh-CN" baseline="0" dirty="0"/>
              <a:t>directions</a:t>
            </a:r>
            <a:r>
              <a:rPr lang="zh-CN" altLang="en-US" baseline="0" dirty="0"/>
              <a:t> </a:t>
            </a:r>
            <a:r>
              <a:rPr lang="en-US" altLang="zh-CN" baseline="0" dirty="0"/>
              <a:t>enables</a:t>
            </a:r>
            <a:r>
              <a:rPr lang="zh-CN" altLang="en-US" baseline="0" dirty="0"/>
              <a:t> </a:t>
            </a:r>
            <a:r>
              <a:rPr lang="en-US" altLang="zh-CN" baseline="0" dirty="0"/>
              <a:t>new</a:t>
            </a:r>
            <a:r>
              <a:rPr lang="zh-CN" altLang="en-US" baseline="0" dirty="0"/>
              <a:t> </a:t>
            </a:r>
            <a:r>
              <a:rPr lang="en-US" altLang="zh-CN" baseline="0" dirty="0"/>
              <a:t>pruning</a:t>
            </a:r>
            <a:r>
              <a:rPr lang="zh-CN" altLang="en-US" baseline="0" dirty="0"/>
              <a:t> </a:t>
            </a:r>
            <a:r>
              <a:rPr lang="en-US" altLang="zh-CN" baseline="0" dirty="0"/>
              <a:t>rules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beyond</a:t>
            </a:r>
            <a:r>
              <a:rPr lang="zh-CN" altLang="en-US" baseline="0" dirty="0"/>
              <a:t> </a:t>
            </a:r>
            <a:r>
              <a:rPr lang="en-US" altLang="zh-CN" baseline="0" dirty="0"/>
              <a:t>simple</a:t>
            </a:r>
            <a:r>
              <a:rPr lang="zh-CN" altLang="en-US" baseline="0" dirty="0"/>
              <a:t> </a:t>
            </a:r>
            <a:r>
              <a:rPr lang="en-US" altLang="zh-CN" baseline="0" dirty="0"/>
              <a:t>generalization</a:t>
            </a:r>
            <a:r>
              <a:rPr lang="zh-CN" altLang="en-US" baseline="0" dirty="0"/>
              <a:t> </a:t>
            </a:r>
            <a:r>
              <a:rPr lang="en-US" altLang="zh-CN" baseline="0" dirty="0"/>
              <a:t>of</a:t>
            </a:r>
            <a:r>
              <a:rPr lang="zh-CN" altLang="en-US" baseline="0" dirty="0"/>
              <a:t> </a:t>
            </a:r>
            <a:r>
              <a:rPr lang="en-US" altLang="zh-CN" baseline="0" dirty="0"/>
              <a:t>pruning</a:t>
            </a:r>
            <a:r>
              <a:rPr lang="zh-CN" altLang="en-US" baseline="0" dirty="0"/>
              <a:t> </a:t>
            </a:r>
            <a:r>
              <a:rPr lang="en-US" altLang="zh-CN" baseline="0" dirty="0"/>
              <a:t>methods</a:t>
            </a:r>
            <a:r>
              <a:rPr lang="zh-CN" altLang="en-US" baseline="0" dirty="0"/>
              <a:t> </a:t>
            </a:r>
            <a:r>
              <a:rPr lang="en-US" altLang="zh-CN" baseline="0" dirty="0"/>
              <a:t>from</a:t>
            </a:r>
            <a:r>
              <a:rPr lang="zh-CN" altLang="en-US" baseline="0" dirty="0"/>
              <a:t> </a:t>
            </a:r>
            <a:r>
              <a:rPr lang="en-US" altLang="zh-CN" baseline="0" dirty="0"/>
              <a:t>undirected</a:t>
            </a:r>
            <a:r>
              <a:rPr lang="zh-CN" altLang="en-US" baseline="0" dirty="0"/>
              <a:t> </a:t>
            </a:r>
            <a:r>
              <a:rPr lang="en-US" altLang="zh-CN" baseline="0" dirty="0"/>
              <a:t>quasi-cliques.</a:t>
            </a:r>
          </a:p>
          <a:p>
            <a:r>
              <a:rPr lang="en-US" altLang="zh-CN" baseline="0" dirty="0"/>
              <a:t>We</a:t>
            </a:r>
            <a:r>
              <a:rPr lang="zh-CN" altLang="en-US" baseline="0" dirty="0"/>
              <a:t> </a:t>
            </a:r>
            <a:r>
              <a:rPr lang="en-US" altLang="zh-CN" baseline="0" dirty="0"/>
              <a:t>recently</a:t>
            </a:r>
            <a:r>
              <a:rPr lang="zh-CN" altLang="en-US" baseline="0" dirty="0"/>
              <a:t> </a:t>
            </a:r>
            <a:r>
              <a:rPr lang="en-US" altLang="zh-CN" baseline="0" dirty="0"/>
              <a:t>worked</a:t>
            </a:r>
            <a:r>
              <a:rPr lang="zh-CN" altLang="en-US" baseline="0" dirty="0"/>
              <a:t> </a:t>
            </a:r>
            <a:r>
              <a:rPr lang="en-US" altLang="zh-CN" baseline="0" dirty="0"/>
              <a:t>out</a:t>
            </a:r>
            <a:r>
              <a:rPr lang="zh-CN" altLang="en-US" baseline="0" dirty="0"/>
              <a:t> </a:t>
            </a:r>
            <a:r>
              <a:rPr lang="en-US" altLang="zh-CN" baseline="0" dirty="0"/>
              <a:t>a</a:t>
            </a:r>
            <a:r>
              <a:rPr lang="zh-CN" altLang="en-US" baseline="0" dirty="0"/>
              <a:t> </a:t>
            </a:r>
            <a:r>
              <a:rPr lang="en-US" altLang="zh-CN" baseline="0" dirty="0"/>
              <a:t>demo</a:t>
            </a:r>
            <a:r>
              <a:rPr lang="zh-CN" altLang="en-US" baseline="0" dirty="0"/>
              <a:t> </a:t>
            </a:r>
            <a:r>
              <a:rPr lang="en-US" altLang="zh-CN" baseline="0" dirty="0"/>
              <a:t>paper</a:t>
            </a:r>
            <a:r>
              <a:rPr lang="zh-CN" altLang="en-US" baseline="0" dirty="0"/>
              <a:t> </a:t>
            </a:r>
            <a:r>
              <a:rPr lang="en-US" altLang="zh-CN" baseline="0" dirty="0"/>
              <a:t>currently</a:t>
            </a:r>
            <a:r>
              <a:rPr lang="zh-CN" altLang="en-US" baseline="0" dirty="0"/>
              <a:t> </a:t>
            </a:r>
            <a:r>
              <a:rPr lang="en-US" altLang="zh-CN" baseline="0" dirty="0"/>
              <a:t>under</a:t>
            </a:r>
            <a:r>
              <a:rPr lang="zh-CN" altLang="en-US" baseline="0" dirty="0"/>
              <a:t> </a:t>
            </a:r>
            <a:r>
              <a:rPr lang="en-US" altLang="zh-CN" baseline="0" dirty="0"/>
              <a:t>submission</a:t>
            </a:r>
            <a:r>
              <a:rPr lang="zh-CN" altLang="en-US" baseline="0" dirty="0"/>
              <a:t> </a:t>
            </a:r>
            <a:r>
              <a:rPr lang="en-US" altLang="zh-CN" baseline="0" dirty="0"/>
              <a:t>to</a:t>
            </a:r>
            <a:r>
              <a:rPr lang="zh-CN" altLang="en-US" baseline="0" dirty="0"/>
              <a:t> </a:t>
            </a:r>
            <a:r>
              <a:rPr lang="en-US" altLang="zh-CN" baseline="0" dirty="0"/>
              <a:t>SIGMOD</a:t>
            </a:r>
            <a:r>
              <a:rPr lang="zh-CN" altLang="en-US" baseline="0" dirty="0"/>
              <a:t> </a:t>
            </a:r>
            <a:r>
              <a:rPr lang="en-US" altLang="zh-CN" baseline="0" dirty="0"/>
              <a:t>2023,</a:t>
            </a:r>
            <a:r>
              <a:rPr lang="zh-CN" altLang="en-US" baseline="0" dirty="0"/>
              <a:t> </a:t>
            </a:r>
            <a:r>
              <a:rPr lang="en-US" altLang="zh-CN" baseline="0" dirty="0"/>
              <a:t>and</a:t>
            </a:r>
            <a:r>
              <a:rPr lang="zh-CN" altLang="en-US" baseline="0" dirty="0"/>
              <a:t> </a:t>
            </a:r>
            <a:r>
              <a:rPr lang="en-US" altLang="zh-CN" baseline="0" dirty="0"/>
              <a:t>here</a:t>
            </a:r>
            <a:r>
              <a:rPr lang="zh-CN" altLang="en-US" baseline="0" dirty="0"/>
              <a:t> </a:t>
            </a:r>
            <a:r>
              <a:rPr lang="en-US" altLang="zh-CN" baseline="0" dirty="0"/>
              <a:t>you</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a</a:t>
            </a:r>
            <a:r>
              <a:rPr lang="zh-CN" altLang="en-US" baseline="0" dirty="0"/>
              <a:t> </a:t>
            </a:r>
            <a:r>
              <a:rPr lang="en-US" altLang="zh-CN" baseline="0" dirty="0"/>
              <a:t>short</a:t>
            </a:r>
            <a:r>
              <a:rPr lang="zh-CN" altLang="en-US" baseline="0" dirty="0"/>
              <a:t> </a:t>
            </a:r>
            <a:r>
              <a:rPr lang="en-US" altLang="zh-CN" baseline="0" dirty="0"/>
              <a:t>video</a:t>
            </a:r>
            <a:r>
              <a:rPr lang="zh-CN" altLang="en-US" baseline="0" dirty="0"/>
              <a:t> </a:t>
            </a:r>
            <a:r>
              <a:rPr lang="en-US" altLang="zh-CN" baseline="0" dirty="0"/>
              <a:t>illustrating</a:t>
            </a:r>
            <a:r>
              <a:rPr lang="zh-CN" altLang="en-US" baseline="0" dirty="0"/>
              <a:t> </a:t>
            </a:r>
            <a:r>
              <a:rPr lang="en-US" altLang="zh-CN" baseline="0" dirty="0"/>
              <a:t>the</a:t>
            </a:r>
            <a:r>
              <a:rPr lang="zh-CN" altLang="en-US" baseline="0" dirty="0"/>
              <a:t> </a:t>
            </a:r>
            <a:r>
              <a:rPr lang="en-US" altLang="zh-CN" baseline="0" dirty="0"/>
              <a:t>cliques</a:t>
            </a:r>
            <a:r>
              <a:rPr lang="zh-CN" altLang="en-US" baseline="0" dirty="0"/>
              <a:t> </a:t>
            </a:r>
            <a:r>
              <a:rPr lang="en-US" altLang="zh-CN" baseline="0" dirty="0"/>
              <a:t>found</a:t>
            </a:r>
            <a:r>
              <a:rPr lang="zh-CN" altLang="en-US" baseline="0" dirty="0"/>
              <a:t> </a:t>
            </a:r>
            <a:r>
              <a:rPr lang="en-US" altLang="zh-CN" baseline="0" dirty="0"/>
              <a:t>from</a:t>
            </a:r>
            <a:r>
              <a:rPr lang="zh-CN" altLang="en-US" baseline="0" dirty="0"/>
              <a:t> </a:t>
            </a:r>
            <a:r>
              <a:rPr lang="en-US" altLang="zh-CN" baseline="0" dirty="0"/>
              <a:t>an</a:t>
            </a:r>
            <a:r>
              <a:rPr lang="zh-CN" altLang="en-US" baseline="0" dirty="0"/>
              <a:t> </a:t>
            </a:r>
            <a:r>
              <a:rPr lang="en-US" altLang="zh-CN" baseline="0" dirty="0"/>
              <a:t>author-citation</a:t>
            </a:r>
            <a:r>
              <a:rPr lang="zh-CN" altLang="en-US" baseline="0" dirty="0"/>
              <a:t> </a:t>
            </a:r>
            <a:r>
              <a:rPr lang="en-US" altLang="zh-CN" baseline="0" dirty="0"/>
              <a:t>graph.</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58</a:t>
            </a:fld>
            <a:endParaRPr lang="en-US"/>
          </a:p>
        </p:txBody>
      </p:sp>
    </p:spTree>
    <p:extLst>
      <p:ext uri="{BB962C8B-B14F-4D97-AF65-F5344CB8AC3E}">
        <p14:creationId xmlns:p14="http://schemas.microsoft.com/office/powerpoint/2010/main" val="9515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F0350-D98F-0066-1BB2-F78FD77421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1A607-2C0B-E4E9-7A98-04A8265B56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4A345F-1833-1ADE-5A8D-4933F2B3E2FB}"/>
              </a:ext>
            </a:extLst>
          </p:cNvPr>
          <p:cNvSpPr>
            <a:spLocks noGrp="1"/>
          </p:cNvSpPr>
          <p:nvPr>
            <p:ph type="body" idx="1"/>
          </p:nvPr>
        </p:nvSpPr>
        <p:spPr/>
        <p:txBody>
          <a:bodyPr/>
          <a:lstStyle/>
          <a:p>
            <a:r>
              <a:rPr lang="en-US" altLang="zh-CN" baseline="0" dirty="0"/>
              <a:t>While G-thinker is for one-time offline subgraph finding, many applications need online querying.</a:t>
            </a:r>
          </a:p>
          <a:p>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[click]</a:t>
            </a:r>
          </a:p>
          <a:p>
            <a:r>
              <a:rPr lang="en-US" altLang="zh-CN" baseline="0" dirty="0"/>
              <a:t>For example, in subgraph matching, different users may pose different query graphs against a giant data graph to find the matches.</a:t>
            </a:r>
          </a:p>
          <a:p>
            <a:endParaRPr lang="en-US" altLang="zh-CN" baseline="0" dirty="0"/>
          </a:p>
          <a:p>
            <a:r>
              <a:rPr lang="en-US" altLang="zh-CN" baseline="0" dirty="0"/>
              <a:t>We propose G-</a:t>
            </a:r>
            <a:r>
              <a:rPr lang="en-US" altLang="zh-CN" baseline="0" dirty="0" err="1"/>
              <a:t>thinkerQ</a:t>
            </a:r>
            <a:r>
              <a:rPr lang="en-US" altLang="zh-CN" baseline="0" dirty="0"/>
              <a:t> for such workloads, where users can use the same subgraph-centric programming interface as in G-thinker to program their applications.</a:t>
            </a:r>
          </a:p>
          <a:p>
            <a:endParaRPr lang="en-US" altLang="zh-CN" baseline="0" dirty="0"/>
          </a:p>
          <a:p>
            <a:r>
              <a:rPr lang="en-US" altLang="zh-CN" baseline="0" dirty="0"/>
              <a:t>[click]</a:t>
            </a:r>
          </a:p>
          <a:p>
            <a:r>
              <a:rPr lang="en-US" altLang="zh-CN" baseline="0" dirty="0"/>
              <a:t>G-</a:t>
            </a:r>
            <a:r>
              <a:rPr lang="en-US" altLang="zh-CN" baseline="0" dirty="0" err="1"/>
              <a:t>thinkerQ</a:t>
            </a:r>
            <a:r>
              <a:rPr lang="en-US" altLang="zh-CN" baseline="0" dirty="0"/>
              <a:t> evaluates many queries together, but it ensures that the tasks of queries that are submitted earlier are scheduled for execution with priority.</a:t>
            </a:r>
          </a:p>
          <a:p>
            <a:endParaRPr lang="en-US" altLang="zh-CN" baseline="0" dirty="0"/>
          </a:p>
          <a:p>
            <a:r>
              <a:rPr lang="en-US" altLang="zh-CN" baseline="0" dirty="0"/>
              <a:t>[click]</a:t>
            </a:r>
          </a:p>
          <a:p>
            <a:r>
              <a:rPr lang="en-US" altLang="zh-CN" baseline="0" dirty="0"/>
              <a:t>It also tracks the task evaluation progress of each query, so that the query results are returned immediately after the query finishes evaluation.</a:t>
            </a:r>
          </a:p>
        </p:txBody>
      </p:sp>
      <p:sp>
        <p:nvSpPr>
          <p:cNvPr id="4" name="Slide Number Placeholder 3">
            <a:extLst>
              <a:ext uri="{FF2B5EF4-FFF2-40B4-BE49-F238E27FC236}">
                <a16:creationId xmlns:a16="http://schemas.microsoft.com/office/drawing/2014/main" id="{758DE13E-27CF-257C-A56E-BFE5C7CBC643}"/>
              </a:ext>
            </a:extLst>
          </p:cNvPr>
          <p:cNvSpPr>
            <a:spLocks noGrp="1"/>
          </p:cNvSpPr>
          <p:nvPr>
            <p:ph type="sldNum" sz="quarter" idx="10"/>
          </p:nvPr>
        </p:nvSpPr>
        <p:spPr/>
        <p:txBody>
          <a:bodyPr/>
          <a:lstStyle/>
          <a:p>
            <a:fld id="{E4BD9A76-C457-694D-9067-3B862B4C239D}" type="slidenum">
              <a:rPr lang="en-US" smtClean="0"/>
              <a:pPr/>
              <a:t>59</a:t>
            </a:fld>
            <a:endParaRPr lang="en-US"/>
          </a:p>
        </p:txBody>
      </p:sp>
    </p:spTree>
    <p:extLst>
      <p:ext uri="{BB962C8B-B14F-4D97-AF65-F5344CB8AC3E}">
        <p14:creationId xmlns:p14="http://schemas.microsoft.com/office/powerpoint/2010/main" val="175921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3E0FE-9B48-1953-DA00-923D5DE9F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DAC537-D079-92DA-22C3-CAB7F500D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D652E0-B0EF-D230-14DF-6999554CBFAA}"/>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First, let us review the TLAV model pioneered by Google’s Pregel.</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vertex-centric model asks users to write a compute function, which is run by each individual vertex to collectively complete a job.</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Taking PageRank computation as an example, in the compute function, each vertex v first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gathers messages from its in-neighbors,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sums them up to become v’s new PageRank value, and then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divides it evenly to its out-neighbors.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You can see that, associated with a lot of message IOs, we simply do a message summation, so the execution is IO-bound and CPU is underutilized</a:t>
            </a:r>
          </a:p>
        </p:txBody>
      </p:sp>
      <p:sp>
        <p:nvSpPr>
          <p:cNvPr id="4" name="Slide Number Placeholder 3">
            <a:extLst>
              <a:ext uri="{FF2B5EF4-FFF2-40B4-BE49-F238E27FC236}">
                <a16:creationId xmlns:a16="http://schemas.microsoft.com/office/drawing/2014/main" id="{F0CE3A14-6B69-947F-2AC9-46C052C51ADD}"/>
              </a:ext>
            </a:extLst>
          </p:cNvPr>
          <p:cNvSpPr>
            <a:spLocks noGrp="1"/>
          </p:cNvSpPr>
          <p:nvPr>
            <p:ph type="sldNum" sz="quarter" idx="10"/>
          </p:nvPr>
        </p:nvSpPr>
        <p:spPr/>
        <p:txBody>
          <a:bodyPr/>
          <a:lstStyle/>
          <a:p>
            <a:fld id="{E4BD9A76-C457-694D-9067-3B862B4C239D}" type="slidenum">
              <a:rPr lang="en-US" smtClean="0"/>
              <a:pPr/>
              <a:t>6</a:t>
            </a:fld>
            <a:endParaRPr lang="en-US"/>
          </a:p>
        </p:txBody>
      </p:sp>
    </p:spTree>
    <p:extLst>
      <p:ext uri="{BB962C8B-B14F-4D97-AF65-F5344CB8AC3E}">
        <p14:creationId xmlns:p14="http://schemas.microsoft.com/office/powerpoint/2010/main" val="10813810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9398B-C0AF-4FD7-5BC2-F577B5297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462A57-C25C-23A5-E5C4-D3AE9332F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5D096-A269-488B-487B-381FBDA25B08}"/>
              </a:ext>
            </a:extLst>
          </p:cNvPr>
          <p:cNvSpPr>
            <a:spLocks noGrp="1"/>
          </p:cNvSpPr>
          <p:nvPr>
            <p:ph type="body" idx="1"/>
          </p:nvPr>
        </p:nvSpPr>
        <p:spPr/>
        <p:txBody>
          <a:bodyPr/>
          <a:lstStyle/>
          <a:p>
            <a:r>
              <a:rPr lang="en-US" altLang="zh-CN" baseline="0" dirty="0"/>
              <a:t>In G-</a:t>
            </a:r>
            <a:r>
              <a:rPr lang="en-US" altLang="zh-CN" baseline="0" dirty="0" err="1"/>
              <a:t>thinkerQ</a:t>
            </a:r>
            <a:r>
              <a:rPr lang="en-US" altLang="zh-CN" baseline="0" dirty="0"/>
              <a:t>, users submit their queries into a task queue, but only a fixed number of active queries are fetched for evaluation at any time.</a:t>
            </a:r>
          </a:p>
          <a:p>
            <a:endParaRPr lang="en-US" altLang="zh-CN" baseline="0" dirty="0"/>
          </a:p>
          <a:p>
            <a:r>
              <a:rPr lang="en-US" altLang="zh-CN" baseline="0" dirty="0"/>
              <a:t>Each active query keeps its tasks in a task capsule, and each computing thread scans the capsules to obtain a task from the first available capsule.</a:t>
            </a:r>
          </a:p>
          <a:p>
            <a:endParaRPr lang="en-US" altLang="zh-CN" baseline="0" dirty="0"/>
          </a:p>
          <a:p>
            <a:r>
              <a:rPr lang="en-US" altLang="zh-CN" baseline="0" dirty="0"/>
              <a:t>If it fails to obtain a task after scanning to the tail, </a:t>
            </a:r>
          </a:p>
          <a:p>
            <a:r>
              <a:rPr lang="en-US" altLang="zh-CN" baseline="0" dirty="0"/>
              <a:t>and the number of active queries is smaller than our capacity threshold, a new query can be fetched from the queue for evaluation with a new capsule created.</a:t>
            </a:r>
          </a:p>
          <a:p>
            <a:endParaRPr lang="en-US" altLang="zh-CN" baseline="0" dirty="0"/>
          </a:p>
        </p:txBody>
      </p:sp>
      <p:sp>
        <p:nvSpPr>
          <p:cNvPr id="4" name="Slide Number Placeholder 3">
            <a:extLst>
              <a:ext uri="{FF2B5EF4-FFF2-40B4-BE49-F238E27FC236}">
                <a16:creationId xmlns:a16="http://schemas.microsoft.com/office/drawing/2014/main" id="{A52299F9-747F-0053-AE1C-6845BBF7C0F8}"/>
              </a:ext>
            </a:extLst>
          </p:cNvPr>
          <p:cNvSpPr>
            <a:spLocks noGrp="1"/>
          </p:cNvSpPr>
          <p:nvPr>
            <p:ph type="sldNum" sz="quarter" idx="10"/>
          </p:nvPr>
        </p:nvSpPr>
        <p:spPr/>
        <p:txBody>
          <a:bodyPr/>
          <a:lstStyle/>
          <a:p>
            <a:fld id="{E4BD9A76-C457-694D-9067-3B862B4C239D}" type="slidenum">
              <a:rPr lang="en-US" smtClean="0"/>
              <a:pPr/>
              <a:t>60</a:t>
            </a:fld>
            <a:endParaRPr lang="en-US"/>
          </a:p>
        </p:txBody>
      </p:sp>
    </p:spTree>
    <p:extLst>
      <p:ext uri="{BB962C8B-B14F-4D97-AF65-F5344CB8AC3E}">
        <p14:creationId xmlns:p14="http://schemas.microsoft.com/office/powerpoint/2010/main" val="30419507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94E9C-16A4-8D53-FE7D-C39F7013EF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F8119F-DEBC-1106-E3EC-CD8132EEA5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0B322B-558E-1A65-BA9F-B59EC82AC4DB}"/>
              </a:ext>
            </a:extLst>
          </p:cNvPr>
          <p:cNvSpPr>
            <a:spLocks noGrp="1"/>
          </p:cNvSpPr>
          <p:nvPr>
            <p:ph type="body" idx="1"/>
          </p:nvPr>
        </p:nvSpPr>
        <p:spPr/>
        <p:txBody>
          <a:bodyPr/>
          <a:lstStyle/>
          <a:p>
            <a:r>
              <a:rPr lang="en-US" altLang="zh-CN" baseline="0" dirty="0"/>
              <a:t>Like in G-thinker, we keep the memory consumption of each capsule bounded, so that if the task queue of a query overflows, a block of tasks from the tail would be flushed to the disk, which will be refilled back when the task queue has space again.</a:t>
            </a:r>
          </a:p>
        </p:txBody>
      </p:sp>
      <p:sp>
        <p:nvSpPr>
          <p:cNvPr id="4" name="Slide Number Placeholder 3">
            <a:extLst>
              <a:ext uri="{FF2B5EF4-FFF2-40B4-BE49-F238E27FC236}">
                <a16:creationId xmlns:a16="http://schemas.microsoft.com/office/drawing/2014/main" id="{524E676C-B6BB-E1AB-11C8-02CE337A58AC}"/>
              </a:ext>
            </a:extLst>
          </p:cNvPr>
          <p:cNvSpPr>
            <a:spLocks noGrp="1"/>
          </p:cNvSpPr>
          <p:nvPr>
            <p:ph type="sldNum" sz="quarter" idx="10"/>
          </p:nvPr>
        </p:nvSpPr>
        <p:spPr/>
        <p:txBody>
          <a:bodyPr/>
          <a:lstStyle/>
          <a:p>
            <a:fld id="{E4BD9A76-C457-694D-9067-3B862B4C239D}" type="slidenum">
              <a:rPr lang="en-US" smtClean="0"/>
              <a:pPr/>
              <a:t>61</a:t>
            </a:fld>
            <a:endParaRPr lang="en-US"/>
          </a:p>
        </p:txBody>
      </p:sp>
    </p:spTree>
    <p:extLst>
      <p:ext uri="{BB962C8B-B14F-4D97-AF65-F5344CB8AC3E}">
        <p14:creationId xmlns:p14="http://schemas.microsoft.com/office/powerpoint/2010/main" val="2041249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7FF46-0852-873C-8F5E-9F93C8F81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0420A-1D6F-BC06-9B00-32530105E6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939EF0-5399-FA0C-AF52-562EDCD13C44}"/>
              </a:ext>
            </a:extLst>
          </p:cNvPr>
          <p:cNvSpPr>
            <a:spLocks noGrp="1"/>
          </p:cNvSpPr>
          <p:nvPr>
            <p:ph type="body" idx="1"/>
          </p:nvPr>
        </p:nvSpPr>
        <p:spPr/>
        <p:txBody>
          <a:bodyPr/>
          <a:lstStyle/>
          <a:p>
            <a:r>
              <a:rPr lang="en-US" altLang="zh-CN" baseline="0" dirty="0"/>
              <a:t>The programming interface now also takes a data type for the user query, such as the query graph in subgraph matching.</a:t>
            </a:r>
          </a:p>
          <a:p>
            <a:endParaRPr lang="en-US" altLang="zh-CN" baseline="0" dirty="0"/>
          </a:p>
          <a:p>
            <a:r>
              <a:rPr lang="en-US" altLang="zh-CN" baseline="0" dirty="0"/>
              <a:t>It has a user-defined function to convert a line of user's input string into a query object, which is then used to spawn the query's root task, as well as for later computation.</a:t>
            </a:r>
          </a:p>
          <a:p>
            <a:endParaRPr lang="en-US" altLang="zh-CN" baseline="0" dirty="0"/>
          </a:p>
          <a:p>
            <a:r>
              <a:rPr lang="en-US" altLang="zh-CN" baseline="0" dirty="0"/>
              <a:t>We also support postprocessing where users may start a new phase of query evaluation for this query, which is convenient in some applications.</a:t>
            </a:r>
          </a:p>
        </p:txBody>
      </p:sp>
      <p:sp>
        <p:nvSpPr>
          <p:cNvPr id="4" name="Slide Number Placeholder 3">
            <a:extLst>
              <a:ext uri="{FF2B5EF4-FFF2-40B4-BE49-F238E27FC236}">
                <a16:creationId xmlns:a16="http://schemas.microsoft.com/office/drawing/2014/main" id="{ED15AF7F-7B9B-97D0-BED4-E46B5348E734}"/>
              </a:ext>
            </a:extLst>
          </p:cNvPr>
          <p:cNvSpPr>
            <a:spLocks noGrp="1"/>
          </p:cNvSpPr>
          <p:nvPr>
            <p:ph type="sldNum" sz="quarter" idx="10"/>
          </p:nvPr>
        </p:nvSpPr>
        <p:spPr/>
        <p:txBody>
          <a:bodyPr/>
          <a:lstStyle/>
          <a:p>
            <a:fld id="{E4BD9A76-C457-694D-9067-3B862B4C239D}" type="slidenum">
              <a:rPr lang="en-US" smtClean="0"/>
              <a:pPr/>
              <a:t>62</a:t>
            </a:fld>
            <a:endParaRPr lang="en-US"/>
          </a:p>
        </p:txBody>
      </p:sp>
    </p:spTree>
    <p:extLst>
      <p:ext uri="{BB962C8B-B14F-4D97-AF65-F5344CB8AC3E}">
        <p14:creationId xmlns:p14="http://schemas.microsoft.com/office/powerpoint/2010/main" val="27265234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C8C97-AF18-2DFA-E187-FE4C72CF34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0A68D-F2BE-1FBD-5F1F-93C07C2B6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137FB-CFFE-45E7-3E2B-AE857B784B70}"/>
              </a:ext>
            </a:extLst>
          </p:cNvPr>
          <p:cNvSpPr>
            <a:spLocks noGrp="1"/>
          </p:cNvSpPr>
          <p:nvPr>
            <p:ph type="body" idx="1"/>
          </p:nvPr>
        </p:nvSpPr>
        <p:spPr/>
        <p:txBody>
          <a:bodyPr/>
          <a:lstStyle/>
          <a:p>
            <a:r>
              <a:rPr lang="en-US" altLang="zh-CN" baseline="0" dirty="0"/>
              <a:t>Transparent to the users, each task is also associated with a lightweight task progress object, which is created together with the task object.</a:t>
            </a:r>
          </a:p>
          <a:p>
            <a:endParaRPr lang="en-US" altLang="zh-CN" baseline="0" dirty="0"/>
          </a:p>
          <a:p>
            <a:r>
              <a:rPr lang="en-US" altLang="zh-CN" baseline="0" dirty="0"/>
              <a:t>Recall that a task may timeout and create many child tasks.</a:t>
            </a:r>
          </a:p>
          <a:p>
            <a:endParaRPr lang="en-US" altLang="zh-CN" baseline="0" dirty="0"/>
          </a:p>
          <a:p>
            <a:r>
              <a:rPr lang="en-US" altLang="zh-CN" baseline="0" dirty="0"/>
              <a:t>Unlike a task object which is released once it finishes evaluation, the lightweight task progress object is inserted in a table and kept alive to allow its child tasks to obtain it.</a:t>
            </a:r>
          </a:p>
          <a:p>
            <a:endParaRPr lang="en-US" altLang="zh-CN" baseline="0" dirty="0"/>
          </a:p>
          <a:p>
            <a:r>
              <a:rPr lang="en-US" altLang="zh-CN" baseline="0" dirty="0"/>
              <a:t>In this way, the task progress object maintains a counter of created child tasks, and when the last child task finishes evaluation and decrements the counter to zero, then it will finally release this task progress object.</a:t>
            </a:r>
          </a:p>
          <a:p>
            <a:endParaRPr lang="en-US" altLang="zh-CN" baseline="0" dirty="0"/>
          </a:p>
          <a:p>
            <a:r>
              <a:rPr lang="en-US" altLang="zh-CN" baseline="0" dirty="0"/>
              <a:t>It will also recursively notify the parent task's progress object to decrement its counter, and if the root task's counter is decremented to zero, the query finishes evaluation</a:t>
            </a:r>
          </a:p>
          <a:p>
            <a:r>
              <a:rPr lang="en-US" altLang="zh-CN" baseline="0" dirty="0"/>
              <a:t>so G-</a:t>
            </a:r>
            <a:r>
              <a:rPr lang="en-US" altLang="zh-CN" baseline="0" dirty="0" err="1"/>
              <a:t>thinkerQ</a:t>
            </a:r>
            <a:r>
              <a:rPr lang="en-US" altLang="zh-CN" baseline="0" dirty="0"/>
              <a:t> will report its results to the user.</a:t>
            </a:r>
          </a:p>
        </p:txBody>
      </p:sp>
      <p:sp>
        <p:nvSpPr>
          <p:cNvPr id="4" name="Slide Number Placeholder 3">
            <a:extLst>
              <a:ext uri="{FF2B5EF4-FFF2-40B4-BE49-F238E27FC236}">
                <a16:creationId xmlns:a16="http://schemas.microsoft.com/office/drawing/2014/main" id="{A3805D5B-CC18-674F-AF0B-5F8308101DF8}"/>
              </a:ext>
            </a:extLst>
          </p:cNvPr>
          <p:cNvSpPr>
            <a:spLocks noGrp="1"/>
          </p:cNvSpPr>
          <p:nvPr>
            <p:ph type="sldNum" sz="quarter" idx="10"/>
          </p:nvPr>
        </p:nvSpPr>
        <p:spPr/>
        <p:txBody>
          <a:bodyPr/>
          <a:lstStyle/>
          <a:p>
            <a:fld id="{E4BD9A76-C457-694D-9067-3B862B4C239D}" type="slidenum">
              <a:rPr lang="en-US" smtClean="0"/>
              <a:pPr/>
              <a:t>63</a:t>
            </a:fld>
            <a:endParaRPr lang="en-US"/>
          </a:p>
        </p:txBody>
      </p:sp>
    </p:spTree>
    <p:extLst>
      <p:ext uri="{BB962C8B-B14F-4D97-AF65-F5344CB8AC3E}">
        <p14:creationId xmlns:p14="http://schemas.microsoft.com/office/powerpoint/2010/main" val="31505748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 next T-thinker-based system is T-FSM, which is designed to mine frequent subgraph patterns from a big graph.</a:t>
            </a:r>
          </a:p>
          <a:p>
            <a:endParaRPr lang="en-US" altLang="zh-CN" baseline="0" dirty="0"/>
          </a:p>
          <a:p>
            <a:r>
              <a:rPr lang="en-US" altLang="zh-CN" baseline="0" dirty="0"/>
              <a:t>Note that frequency</a:t>
            </a:r>
            <a:r>
              <a:rPr lang="zh-CN" altLang="en-US" baseline="0" dirty="0"/>
              <a:t> </a:t>
            </a:r>
            <a:r>
              <a:rPr lang="en-US" altLang="zh-CN" baseline="0" dirty="0"/>
              <a:t>here</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an</a:t>
            </a:r>
            <a:r>
              <a:rPr lang="zh-CN" altLang="en-US" baseline="0" dirty="0"/>
              <a:t> </a:t>
            </a:r>
            <a:r>
              <a:rPr lang="en-US" altLang="zh-CN" baseline="0" dirty="0"/>
              <a:t>anti-monotonic</a:t>
            </a:r>
            <a:r>
              <a:rPr lang="zh-CN" altLang="en-US" baseline="0" dirty="0"/>
              <a:t> </a:t>
            </a:r>
            <a:r>
              <a:rPr lang="en-US" altLang="zh-CN" baseline="0" dirty="0"/>
              <a:t>measure.</a:t>
            </a:r>
          </a:p>
          <a:p>
            <a:r>
              <a:rPr lang="en-US" altLang="zh-CN" baseline="0" dirty="0"/>
              <a:t>[click]</a:t>
            </a:r>
          </a:p>
          <a:p>
            <a:r>
              <a:rPr lang="en-US" altLang="zh-CN" baseline="0" dirty="0"/>
              <a:t>For</a:t>
            </a:r>
            <a:r>
              <a:rPr lang="zh-CN" altLang="en-US" baseline="0" dirty="0"/>
              <a:t> </a:t>
            </a:r>
            <a:r>
              <a:rPr lang="en-US" altLang="zh-CN" baseline="0" dirty="0"/>
              <a:t>example,</a:t>
            </a:r>
            <a:r>
              <a:rPr lang="zh-CN" altLang="en-US" baseline="0" dirty="0"/>
              <a:t> </a:t>
            </a:r>
            <a:r>
              <a:rPr lang="en-US" altLang="zh-CN" baseline="0" dirty="0"/>
              <a:t>pattern S1</a:t>
            </a:r>
            <a:r>
              <a:rPr lang="zh-CN" altLang="en-US" baseline="0" dirty="0"/>
              <a:t> </a:t>
            </a:r>
            <a:r>
              <a:rPr lang="en-US" altLang="zh-CN" baseline="0" dirty="0"/>
              <a:t>appears</a:t>
            </a:r>
            <a:r>
              <a:rPr lang="zh-CN" altLang="en-US" baseline="0" dirty="0"/>
              <a:t> </a:t>
            </a:r>
            <a:r>
              <a:rPr lang="en-US" altLang="zh-CN" baseline="0" dirty="0"/>
              <a:t>only</a:t>
            </a:r>
            <a:r>
              <a:rPr lang="zh-CN" altLang="en-US" baseline="0" dirty="0"/>
              <a:t> </a:t>
            </a:r>
            <a:r>
              <a:rPr lang="en-US" altLang="zh-CN" baseline="0" dirty="0"/>
              <a:t>once</a:t>
            </a:r>
            <a:r>
              <a:rPr lang="zh-CN" altLang="en-US" baseline="0" dirty="0"/>
              <a:t> </a:t>
            </a:r>
            <a:r>
              <a:rPr lang="en-US" altLang="zh-CN" baseline="0" dirty="0"/>
              <a:t>in</a:t>
            </a:r>
            <a:r>
              <a:rPr lang="zh-CN" altLang="en-US" baseline="0" dirty="0"/>
              <a:t> </a:t>
            </a:r>
            <a:r>
              <a:rPr lang="en-US" altLang="zh-CN" baseline="0" dirty="0"/>
              <a:t>G1,</a:t>
            </a:r>
            <a:r>
              <a:rPr lang="zh-CN" altLang="en-US" baseline="0" dirty="0"/>
              <a:t> </a:t>
            </a:r>
            <a:r>
              <a:rPr lang="en-US" altLang="zh-CN" baseline="0" dirty="0"/>
              <a:t>but</a:t>
            </a:r>
            <a:r>
              <a:rPr lang="zh-CN" altLang="en-US" baseline="0" dirty="0"/>
              <a:t> </a:t>
            </a:r>
            <a:r>
              <a:rPr lang="en-US" altLang="zh-CN" baseline="0" dirty="0"/>
              <a:t>its</a:t>
            </a:r>
            <a:r>
              <a:rPr lang="zh-CN" altLang="en-US" baseline="0" dirty="0"/>
              <a:t> </a:t>
            </a:r>
            <a:r>
              <a:rPr lang="en-US" altLang="zh-CN" baseline="0" dirty="0"/>
              <a:t>extended pattern</a:t>
            </a:r>
            <a:r>
              <a:rPr lang="zh-CN" altLang="en-US" baseline="0" dirty="0"/>
              <a:t> </a:t>
            </a:r>
            <a:r>
              <a:rPr lang="en-US" altLang="zh-CN" baseline="0" dirty="0"/>
              <a:t>S2</a:t>
            </a:r>
            <a:r>
              <a:rPr lang="zh-CN" altLang="en-US" baseline="0" dirty="0"/>
              <a:t> </a:t>
            </a:r>
            <a:r>
              <a:rPr lang="en-US" altLang="zh-CN" baseline="0" dirty="0"/>
              <a:t>appears</a:t>
            </a:r>
            <a:r>
              <a:rPr lang="zh-CN" altLang="en-US" baseline="0" dirty="0"/>
              <a:t> </a:t>
            </a:r>
            <a:r>
              <a:rPr lang="en-US" altLang="zh-CN" baseline="0" dirty="0"/>
              <a:t>3</a:t>
            </a:r>
            <a:r>
              <a:rPr lang="zh-CN" altLang="en-US" baseline="0" dirty="0"/>
              <a:t> </a:t>
            </a:r>
            <a:r>
              <a:rPr lang="en-US" altLang="zh-CN" baseline="0" dirty="0"/>
              <a:t>times,</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a:t>even</a:t>
            </a:r>
            <a:r>
              <a:rPr lang="zh-CN" altLang="en-US" baseline="0" dirty="0"/>
              <a:t> </a:t>
            </a:r>
            <a:r>
              <a:rPr lang="en-US" altLang="zh-CN" baseline="0" dirty="0"/>
              <a:t>larger.</a:t>
            </a:r>
          </a:p>
          <a:p>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[click]</a:t>
            </a:r>
          </a:p>
          <a:p>
            <a:r>
              <a:rPr lang="en-US" altLang="zh-CN" baseline="0" dirty="0"/>
              <a:t>The ground truth should be 1 since we can only find one pair of AB, so A is overcounted for 3 times.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64</a:t>
            </a:fld>
            <a:endParaRPr lang="en-US"/>
          </a:p>
        </p:txBody>
      </p:sp>
    </p:spTree>
    <p:extLst>
      <p:ext uri="{BB962C8B-B14F-4D97-AF65-F5344CB8AC3E}">
        <p14:creationId xmlns:p14="http://schemas.microsoft.com/office/powerpoint/2010/main" val="20691093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To fix this issue, MNI</a:t>
            </a:r>
            <a:r>
              <a:rPr lang="zh-CN" altLang="en-US" baseline="0" dirty="0"/>
              <a:t> </a:t>
            </a:r>
            <a:r>
              <a:rPr lang="en-US" altLang="zh-CN" baseline="0" dirty="0"/>
              <a:t>is</a:t>
            </a:r>
            <a:r>
              <a:rPr lang="zh-CN" altLang="en-US" baseline="0" dirty="0"/>
              <a:t> </a:t>
            </a:r>
            <a:r>
              <a:rPr lang="en-US" altLang="zh-CN" baseline="0" dirty="0"/>
              <a:t>widely</a:t>
            </a:r>
            <a:r>
              <a:rPr lang="zh-CN" altLang="en-US" baseline="0" dirty="0"/>
              <a:t> </a:t>
            </a:r>
            <a:r>
              <a:rPr lang="en-US" altLang="zh-CN" baseline="0" dirty="0"/>
              <a:t>adopted as an</a:t>
            </a:r>
            <a:r>
              <a:rPr lang="zh-CN" altLang="en-US" baseline="0" dirty="0"/>
              <a:t> </a:t>
            </a:r>
            <a:r>
              <a:rPr lang="en-US" altLang="zh-CN" baseline="0" dirty="0"/>
              <a:t>anti-monotonic</a:t>
            </a:r>
            <a:r>
              <a:rPr lang="zh-CN" altLang="en-US" baseline="0" dirty="0"/>
              <a:t> </a:t>
            </a:r>
            <a:r>
              <a:rPr lang="en-US" altLang="zh-CN" baseline="0" dirty="0"/>
              <a:t>support measure</a:t>
            </a:r>
            <a:r>
              <a:rPr lang="zh-CN" altLang="en-US" baseline="0" dirty="0"/>
              <a:t> </a:t>
            </a:r>
            <a:r>
              <a:rPr lang="en-US" altLang="zh-CN" baseline="0" dirty="0"/>
              <a:t>in this context,</a:t>
            </a:r>
            <a:r>
              <a:rPr lang="zh-CN" altLang="en-US" baseline="0" dirty="0"/>
              <a:t> </a:t>
            </a:r>
            <a:r>
              <a:rPr lang="en-US" altLang="zh-CN" baseline="0" dirty="0"/>
              <a:t>which</a:t>
            </a:r>
            <a:r>
              <a:rPr lang="zh-CN" altLang="en-US" baseline="0" dirty="0"/>
              <a:t> </a:t>
            </a:r>
            <a:r>
              <a:rPr lang="en-US" altLang="zh-CN" baseline="0" dirty="0"/>
              <a:t>equals</a:t>
            </a:r>
            <a:r>
              <a:rPr lang="zh-CN" altLang="en-US" baseline="0" dirty="0"/>
              <a:t> </a:t>
            </a:r>
            <a:r>
              <a:rPr lang="en-US" altLang="zh-CN" baseline="0" dirty="0"/>
              <a:t>the</a:t>
            </a:r>
            <a:r>
              <a:rPr lang="zh-CN" altLang="en-US" baseline="0" dirty="0"/>
              <a:t> </a:t>
            </a:r>
            <a:r>
              <a:rPr lang="en-US" altLang="zh-CN" baseline="0" dirty="0"/>
              <a:t>least</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distinct</a:t>
            </a:r>
            <a:r>
              <a:rPr lang="zh-CN" altLang="en-US" baseline="0" dirty="0"/>
              <a:t> </a:t>
            </a:r>
            <a:r>
              <a:rPr lang="en-US" altLang="zh-CN" baseline="0" dirty="0"/>
              <a:t>valid</a:t>
            </a:r>
            <a:r>
              <a:rPr lang="zh-CN" altLang="en-US" baseline="0" dirty="0"/>
              <a:t> </a:t>
            </a:r>
            <a:r>
              <a:rPr lang="en-US" altLang="zh-CN" baseline="0" dirty="0"/>
              <a:t>matches</a:t>
            </a:r>
            <a:r>
              <a:rPr lang="zh-CN" altLang="en-US" baseline="0" dirty="0"/>
              <a:t> </a:t>
            </a:r>
            <a:r>
              <a:rPr lang="en-US" altLang="zh-CN" sz="1200" dirty="0"/>
              <a:t>from any</a:t>
            </a:r>
            <a:r>
              <a:rPr lang="zh-CN" altLang="en-US" sz="1200" dirty="0"/>
              <a:t> </a:t>
            </a:r>
            <a:r>
              <a:rPr lang="en-US" altLang="zh-CN" sz="1200" dirty="0"/>
              <a:t>pattern</a:t>
            </a:r>
            <a:r>
              <a:rPr lang="zh-CN" altLang="en-US" sz="1200" dirty="0"/>
              <a:t> </a:t>
            </a:r>
            <a:r>
              <a:rPr lang="en-US" altLang="zh-CN" sz="1200" dirty="0"/>
              <a:t>vertex.</a:t>
            </a:r>
          </a:p>
          <a:p>
            <a:endParaRPr lang="en-US" altLang="zh-CN" sz="1200" dirty="0"/>
          </a:p>
          <a:p>
            <a:r>
              <a:rPr lang="en-US" altLang="zh-CN" sz="1200" baseline="0" dirty="0"/>
              <a:t>For</a:t>
            </a:r>
            <a:r>
              <a:rPr lang="zh-CN" altLang="en-US" sz="1200" baseline="0" dirty="0"/>
              <a:t> </a:t>
            </a:r>
            <a:r>
              <a:rPr lang="en-US" altLang="zh-CN" sz="1200" baseline="0" dirty="0"/>
              <a:t>example,</a:t>
            </a:r>
            <a:r>
              <a:rPr lang="zh-CN" altLang="en-US" sz="1200" baseline="0" dirty="0"/>
              <a:t> </a:t>
            </a:r>
            <a:r>
              <a:rPr lang="en-US" altLang="zh-CN" sz="1200" baseline="0" dirty="0"/>
              <a:t>u1</a:t>
            </a:r>
            <a:r>
              <a:rPr lang="zh-CN" altLang="en-US" sz="1200" baseline="0" dirty="0"/>
              <a:t> </a:t>
            </a:r>
            <a:r>
              <a:rPr lang="en-US" altLang="zh-CN" sz="1200" baseline="0" dirty="0"/>
              <a:t>in</a:t>
            </a:r>
            <a:r>
              <a:rPr lang="zh-CN" altLang="en-US" sz="1200" baseline="0" dirty="0"/>
              <a:t> </a:t>
            </a:r>
            <a:r>
              <a:rPr lang="en-US" altLang="zh-CN" sz="1200" baseline="0" dirty="0"/>
              <a:t>S2</a:t>
            </a:r>
            <a:r>
              <a:rPr lang="zh-CN" altLang="en-US" sz="1200" baseline="0" dirty="0"/>
              <a:t> </a:t>
            </a:r>
            <a:r>
              <a:rPr lang="en-US" altLang="zh-CN" sz="1200" baseline="0" dirty="0"/>
              <a:t>has</a:t>
            </a:r>
            <a:r>
              <a:rPr lang="zh-CN" altLang="en-US" sz="1200" baseline="0" dirty="0"/>
              <a:t> </a:t>
            </a:r>
            <a:r>
              <a:rPr lang="en-US" altLang="zh-CN" sz="1200" baseline="0" dirty="0"/>
              <a:t>[click] 1</a:t>
            </a:r>
            <a:r>
              <a:rPr lang="zh-CN" altLang="en-US" sz="1200" baseline="0" dirty="0"/>
              <a:t> </a:t>
            </a:r>
            <a:r>
              <a:rPr lang="en-US" altLang="zh-CN" sz="1200" baseline="0" dirty="0"/>
              <a:t>valid</a:t>
            </a:r>
            <a:r>
              <a:rPr lang="zh-CN" altLang="en-US" sz="1200" baseline="0" dirty="0"/>
              <a:t> </a:t>
            </a:r>
            <a:r>
              <a:rPr lang="en-US" altLang="zh-CN" sz="1200" baseline="0" dirty="0"/>
              <a:t>match.</a:t>
            </a:r>
            <a:endParaRPr lang="en-US" altLang="zh-CN" baseline="0" dirty="0"/>
          </a:p>
          <a:p>
            <a:endParaRPr lang="en-US" altLang="zh-CN"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65</a:t>
            </a:fld>
            <a:endParaRPr lang="en-US"/>
          </a:p>
        </p:txBody>
      </p:sp>
    </p:spTree>
    <p:extLst>
      <p:ext uri="{BB962C8B-B14F-4D97-AF65-F5344CB8AC3E}">
        <p14:creationId xmlns:p14="http://schemas.microsoft.com/office/powerpoint/2010/main" val="38348449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75502-5A8B-D1C0-1699-1633FE7A0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A2F0DC-4F2D-D509-DD22-6827DC050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900C5-0712-FB93-8623-763D4D9EE7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and</a:t>
            </a:r>
            <a:r>
              <a:rPr lang="zh-CN" altLang="en-US" baseline="0" dirty="0"/>
              <a:t> </a:t>
            </a:r>
            <a:r>
              <a:rPr lang="en-US" altLang="zh-CN" baseline="0" dirty="0"/>
              <a:t>u2</a:t>
            </a:r>
            <a:r>
              <a:rPr lang="zh-CN" altLang="en-US" baseline="0" dirty="0"/>
              <a:t> </a:t>
            </a:r>
            <a:r>
              <a:rPr lang="en-US" altLang="zh-CN" baseline="0" dirty="0"/>
              <a:t>has</a:t>
            </a:r>
            <a:r>
              <a:rPr lang="zh-CN" altLang="en-US" baseline="0" dirty="0"/>
              <a:t> </a:t>
            </a:r>
            <a:r>
              <a:rPr lang="en-US" altLang="zh-CN" baseline="0" dirty="0"/>
              <a:t>three</a:t>
            </a:r>
            <a:r>
              <a:rPr lang="zh-CN" altLang="en-US" baseline="0" dirty="0"/>
              <a:t> </a:t>
            </a:r>
            <a:r>
              <a:rPr lang="en-US" altLang="zh-CN" baseline="0" dirty="0"/>
              <a:t>valid</a:t>
            </a:r>
            <a:r>
              <a:rPr lang="zh-CN" altLang="en-US" baseline="0" dirty="0"/>
              <a:t> </a:t>
            </a:r>
            <a:r>
              <a:rPr lang="en-US" altLang="zh-CN" baseline="0" dirty="0"/>
              <a:t>matches</a:t>
            </a:r>
            <a:r>
              <a:rPr lang="zh-CN" altLang="en-US" baseline="0" dirty="0"/>
              <a:t> </a:t>
            </a:r>
            <a:r>
              <a:rPr lang="en-US" altLang="zh-CN" sz="1200" baseline="0" dirty="0"/>
              <a:t>[click]</a:t>
            </a:r>
            <a:r>
              <a:rPr lang="zh-CN" altLang="en-US" sz="1200" baseline="0" dirty="0"/>
              <a:t> </a:t>
            </a:r>
            <a:r>
              <a:rPr lang="en-US" altLang="zh-CN" sz="1200" baseline="0" dirty="0"/>
              <a:t>x</a:t>
            </a:r>
            <a:r>
              <a:rPr lang="zh-CN" altLang="en-US" sz="1200" baseline="0" dirty="0"/>
              <a:t> </a:t>
            </a:r>
            <a:r>
              <a:rPr lang="en-US" altLang="zh-CN" sz="1200" baseline="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the</a:t>
            </a:r>
            <a:r>
              <a:rPr lang="zh-CN" altLang="en-US" sz="1200" baseline="0" dirty="0"/>
              <a:t> </a:t>
            </a:r>
            <a:r>
              <a:rPr lang="en-US" altLang="zh-CN" sz="1200" baseline="0" dirty="0"/>
              <a:t>MNI</a:t>
            </a:r>
            <a:r>
              <a:rPr lang="zh-CN" altLang="en-US" sz="1200" baseline="0" dirty="0"/>
              <a:t> </a:t>
            </a:r>
            <a:r>
              <a:rPr lang="en-US" altLang="zh-CN" sz="1200" baseline="0" dirty="0"/>
              <a:t>is</a:t>
            </a:r>
            <a:r>
              <a:rPr lang="zh-CN" altLang="en-US" sz="1200" baseline="0" dirty="0"/>
              <a:t> </a:t>
            </a:r>
            <a:r>
              <a:rPr lang="en-US" altLang="zh-CN" sz="1200" baseline="0" dirty="0"/>
              <a:t>the</a:t>
            </a:r>
            <a:r>
              <a:rPr lang="zh-CN" altLang="en-US" sz="1200" baseline="0" dirty="0"/>
              <a:t> </a:t>
            </a:r>
            <a:r>
              <a:rPr lang="en-US" altLang="zh-CN" sz="1200" baseline="0" dirty="0"/>
              <a:t>minimum</a:t>
            </a:r>
            <a:r>
              <a:rPr lang="zh-CN" altLang="en-US" sz="1200" baseline="0" dirty="0"/>
              <a:t> </a:t>
            </a:r>
            <a:r>
              <a:rPr lang="en-US" altLang="zh-CN" sz="1200" baseline="0" dirty="0"/>
              <a:t>of</a:t>
            </a:r>
            <a:r>
              <a:rPr lang="zh-CN" altLang="en-US" sz="1200" baseline="0" dirty="0"/>
              <a:t> </a:t>
            </a:r>
            <a:r>
              <a:rPr lang="en-US" altLang="zh-CN" sz="1200" baseline="0" dirty="0"/>
              <a:t>the</a:t>
            </a:r>
            <a:r>
              <a:rPr lang="zh-CN" altLang="en-US" sz="1200" baseline="0" dirty="0"/>
              <a:t> </a:t>
            </a:r>
            <a:r>
              <a:rPr lang="en-US" altLang="zh-CN" sz="1200" baseline="0" dirty="0"/>
              <a:t>two</a:t>
            </a:r>
            <a:r>
              <a:rPr lang="zh-CN" altLang="en-US" sz="1200" baseline="0" dirty="0"/>
              <a:t> </a:t>
            </a:r>
            <a:r>
              <a:rPr lang="en-US" altLang="zh-CN" sz="1200" baseline="0" dirty="0"/>
              <a:t>numbers</a:t>
            </a:r>
            <a:r>
              <a:rPr lang="zh-CN" altLang="en-US" sz="1200" baseline="0" dirty="0"/>
              <a:t> </a:t>
            </a:r>
            <a:r>
              <a:rPr lang="en-US" altLang="zh-CN" sz="1200" baseline="0" dirty="0"/>
              <a:t>which</a:t>
            </a:r>
            <a:r>
              <a:rPr lang="zh-CN" altLang="en-US" sz="1200" baseline="0" dirty="0"/>
              <a:t> </a:t>
            </a:r>
            <a:r>
              <a:rPr lang="en-US" altLang="zh-CN" sz="1200" baseline="0" dirty="0"/>
              <a:t>is</a:t>
            </a:r>
            <a:r>
              <a:rPr lang="zh-CN" altLang="en-US" sz="1200" baseline="0" dirty="0"/>
              <a:t> </a:t>
            </a:r>
            <a:r>
              <a:rPr lang="en-US" altLang="zh-CN" sz="1200" baseline="0"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which matches</a:t>
            </a:r>
            <a:r>
              <a:rPr lang="zh-CN" altLang="en-US" sz="1200" baseline="0" dirty="0"/>
              <a:t> </a:t>
            </a:r>
            <a:r>
              <a:rPr lang="en-US" altLang="zh-CN" sz="1200" baseline="0" dirty="0"/>
              <a:t>the</a:t>
            </a:r>
            <a:r>
              <a:rPr lang="zh-CN" altLang="en-US" sz="1200" baseline="0" dirty="0"/>
              <a:t> </a:t>
            </a:r>
            <a:r>
              <a:rPr lang="en-US" altLang="zh-CN" sz="1200" baseline="0" dirty="0"/>
              <a:t>ground</a:t>
            </a:r>
            <a:r>
              <a:rPr lang="zh-CN" altLang="en-US" sz="1200" baseline="0" dirty="0"/>
              <a:t> </a:t>
            </a:r>
            <a:r>
              <a:rPr lang="en-US" altLang="zh-CN" sz="1200" baseline="0" dirty="0"/>
              <a:t>truth.</a:t>
            </a:r>
          </a:p>
        </p:txBody>
      </p:sp>
      <p:sp>
        <p:nvSpPr>
          <p:cNvPr id="4" name="Slide Number Placeholder 3">
            <a:extLst>
              <a:ext uri="{FF2B5EF4-FFF2-40B4-BE49-F238E27FC236}">
                <a16:creationId xmlns:a16="http://schemas.microsoft.com/office/drawing/2014/main" id="{74283E47-34FE-C0AF-1A72-77A5723F833B}"/>
              </a:ext>
            </a:extLst>
          </p:cNvPr>
          <p:cNvSpPr>
            <a:spLocks noGrp="1"/>
          </p:cNvSpPr>
          <p:nvPr>
            <p:ph type="sldNum" sz="quarter" idx="10"/>
          </p:nvPr>
        </p:nvSpPr>
        <p:spPr/>
        <p:txBody>
          <a:bodyPr/>
          <a:lstStyle/>
          <a:p>
            <a:fld id="{E4BD9A76-C457-694D-9067-3B862B4C239D}" type="slidenum">
              <a:rPr lang="en-US" smtClean="0"/>
              <a:pPr/>
              <a:t>66</a:t>
            </a:fld>
            <a:endParaRPr lang="en-US"/>
          </a:p>
        </p:txBody>
      </p:sp>
    </p:spTree>
    <p:extLst>
      <p:ext uri="{BB962C8B-B14F-4D97-AF65-F5344CB8AC3E}">
        <p14:creationId xmlns:p14="http://schemas.microsoft.com/office/powerpoint/2010/main" val="11572497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MNI</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widely</a:t>
            </a:r>
            <a:r>
              <a:rPr lang="zh-CN" altLang="en-US" baseline="0" dirty="0"/>
              <a:t> </a:t>
            </a:r>
            <a:r>
              <a:rPr lang="en-US" altLang="zh-CN" baseline="0" dirty="0"/>
              <a:t>adopted</a:t>
            </a:r>
            <a:r>
              <a:rPr lang="zh-CN" altLang="en-US" baseline="0" dirty="0"/>
              <a:t> </a:t>
            </a:r>
            <a:r>
              <a:rPr lang="en-US" altLang="zh-CN" baseline="0" dirty="0"/>
              <a:t>anti-monotonic</a:t>
            </a:r>
            <a:r>
              <a:rPr lang="zh-CN" altLang="en-US" baseline="0" dirty="0"/>
              <a:t> </a:t>
            </a:r>
            <a:r>
              <a:rPr lang="en-US" altLang="zh-CN" baseline="0" dirty="0"/>
              <a:t>measure</a:t>
            </a:r>
            <a:r>
              <a:rPr lang="zh-CN" altLang="en-US" baseline="0" dirty="0"/>
              <a:t> </a:t>
            </a:r>
            <a:r>
              <a:rPr lang="en-US" altLang="zh-CN" baseline="0" dirty="0"/>
              <a:t>for</a:t>
            </a:r>
            <a:r>
              <a:rPr lang="zh-CN" altLang="en-US" baseline="0" dirty="0"/>
              <a:t> </a:t>
            </a:r>
            <a:r>
              <a:rPr lang="en-US" altLang="zh-CN" baseline="0" dirty="0"/>
              <a:t>support,</a:t>
            </a:r>
            <a:r>
              <a:rPr lang="zh-CN" altLang="en-US" baseline="0" dirty="0"/>
              <a:t> </a:t>
            </a:r>
            <a:r>
              <a:rPr lang="en-US" altLang="zh-CN" baseline="0" dirty="0"/>
              <a:t>which</a:t>
            </a:r>
            <a:r>
              <a:rPr lang="zh-CN" altLang="en-US" baseline="0" dirty="0"/>
              <a:t> </a:t>
            </a:r>
            <a:r>
              <a:rPr lang="en-US" altLang="zh-CN" baseline="0" dirty="0"/>
              <a:t>equals</a:t>
            </a:r>
            <a:r>
              <a:rPr lang="zh-CN" altLang="en-US" baseline="0" dirty="0"/>
              <a:t> </a:t>
            </a:r>
            <a:r>
              <a:rPr lang="en-US" altLang="zh-CN" baseline="0" dirty="0"/>
              <a:t>the</a:t>
            </a:r>
            <a:r>
              <a:rPr lang="zh-CN" altLang="en-US" baseline="0" dirty="0"/>
              <a:t> </a:t>
            </a:r>
            <a:r>
              <a:rPr lang="en-US" altLang="zh-CN" baseline="0" dirty="0"/>
              <a:t>least</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distinct</a:t>
            </a:r>
            <a:r>
              <a:rPr lang="zh-CN" altLang="en-US" baseline="0" dirty="0"/>
              <a:t> </a:t>
            </a:r>
            <a:r>
              <a:rPr lang="en-US" altLang="zh-CN" baseline="0" dirty="0"/>
              <a:t>valid</a:t>
            </a:r>
            <a:r>
              <a:rPr lang="zh-CN" altLang="en-US" baseline="0" dirty="0"/>
              <a:t> </a:t>
            </a:r>
            <a:r>
              <a:rPr lang="en-US" altLang="zh-CN" baseline="0" dirty="0"/>
              <a:t>matches</a:t>
            </a:r>
            <a:r>
              <a:rPr lang="zh-CN" altLang="en-US" baseline="0" dirty="0"/>
              <a:t> </a:t>
            </a:r>
            <a:r>
              <a:rPr lang="en-US" altLang="zh-CN" sz="1200" dirty="0"/>
              <a:t>from any</a:t>
            </a:r>
            <a:r>
              <a:rPr lang="zh-CN" altLang="en-US" sz="1200" dirty="0"/>
              <a:t> </a:t>
            </a:r>
            <a:r>
              <a:rPr lang="en-US" altLang="zh-CN" sz="1200" dirty="0"/>
              <a:t>pattern</a:t>
            </a:r>
            <a:r>
              <a:rPr lang="zh-CN" altLang="en-US" sz="1200" dirty="0"/>
              <a:t> </a:t>
            </a:r>
            <a:r>
              <a:rPr lang="en-US" altLang="zh-CN" sz="1200" dirty="0"/>
              <a:t>vertex</a:t>
            </a:r>
          </a:p>
          <a:p>
            <a:r>
              <a:rPr lang="en-US" altLang="zh-CN" sz="1200" baseline="0" dirty="0"/>
              <a:t>For</a:t>
            </a:r>
            <a:r>
              <a:rPr lang="zh-CN" altLang="en-US" sz="1200" baseline="0" dirty="0"/>
              <a:t> </a:t>
            </a:r>
            <a:r>
              <a:rPr lang="en-US" altLang="zh-CN" sz="1200" baseline="0" dirty="0"/>
              <a:t>example,</a:t>
            </a:r>
            <a:r>
              <a:rPr lang="zh-CN" altLang="en-US" sz="1200" baseline="0" dirty="0"/>
              <a:t> </a:t>
            </a:r>
            <a:r>
              <a:rPr lang="en-US" altLang="zh-CN" sz="1200" baseline="0" dirty="0"/>
              <a:t>u1</a:t>
            </a:r>
            <a:r>
              <a:rPr lang="zh-CN" altLang="en-US" sz="1200" baseline="0" dirty="0"/>
              <a:t> </a:t>
            </a:r>
            <a:r>
              <a:rPr lang="en-US" altLang="zh-CN" sz="1200" baseline="0" dirty="0"/>
              <a:t>in</a:t>
            </a:r>
            <a:r>
              <a:rPr lang="zh-CN" altLang="en-US" sz="1200" baseline="0" dirty="0"/>
              <a:t> </a:t>
            </a:r>
            <a:r>
              <a:rPr lang="en-US" altLang="zh-CN" sz="1200" baseline="0" dirty="0"/>
              <a:t>S2</a:t>
            </a:r>
            <a:r>
              <a:rPr lang="zh-CN" altLang="en-US" sz="1200" baseline="0" dirty="0"/>
              <a:t> </a:t>
            </a:r>
            <a:r>
              <a:rPr lang="en-US" altLang="zh-CN" sz="1200" baseline="0" dirty="0"/>
              <a:t>has</a:t>
            </a:r>
            <a:r>
              <a:rPr lang="zh-CN" altLang="en-US" sz="1200" baseline="0" dirty="0"/>
              <a:t> </a:t>
            </a:r>
            <a:r>
              <a:rPr lang="en-US" altLang="zh-CN" sz="1200" baseline="0" dirty="0"/>
              <a:t>four</a:t>
            </a:r>
            <a:r>
              <a:rPr lang="zh-CN" altLang="en-US" sz="1200" baseline="0" dirty="0"/>
              <a:t> </a:t>
            </a:r>
            <a:r>
              <a:rPr lang="en-US" altLang="zh-CN" sz="1200" baseline="0" dirty="0"/>
              <a:t>valid</a:t>
            </a:r>
            <a:r>
              <a:rPr lang="zh-CN" altLang="en-US" sz="1200" baseline="0" dirty="0"/>
              <a:t> </a:t>
            </a:r>
            <a:r>
              <a:rPr lang="en-US" altLang="zh-CN" sz="1200" baseline="0" dirty="0"/>
              <a:t>matches</a:t>
            </a:r>
            <a:r>
              <a:rPr lang="zh-CN" altLang="en-US" sz="1200" baseline="0" dirty="0"/>
              <a:t> </a:t>
            </a:r>
            <a:r>
              <a:rPr lang="en-US" altLang="zh-CN" sz="1200" baseline="0" dirty="0"/>
              <a:t>[click]</a:t>
            </a:r>
            <a:r>
              <a:rPr lang="zh-CN" altLang="en-US" sz="1200" baseline="0" dirty="0"/>
              <a:t> </a:t>
            </a:r>
            <a:r>
              <a:rPr lang="en-US" altLang="zh-CN" sz="1200" baseline="0" dirty="0"/>
              <a:t>x</a:t>
            </a:r>
            <a:r>
              <a:rPr lang="zh-CN" altLang="en-US" sz="1200" baseline="0" dirty="0"/>
              <a:t> </a:t>
            </a:r>
            <a:r>
              <a:rPr lang="en-US" altLang="zh-CN" sz="1200" baseline="0" dirty="0"/>
              <a:t>4</a:t>
            </a:r>
          </a:p>
          <a:p>
            <a:endParaRPr lang="en-US" altLang="zh-CN" baseline="0" dirty="0"/>
          </a:p>
          <a:p>
            <a:endParaRPr lang="en-US" altLang="zh-CN"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67</a:t>
            </a:fld>
            <a:endParaRPr lang="en-US"/>
          </a:p>
        </p:txBody>
      </p:sp>
    </p:spTree>
    <p:extLst>
      <p:ext uri="{BB962C8B-B14F-4D97-AF65-F5344CB8AC3E}">
        <p14:creationId xmlns:p14="http://schemas.microsoft.com/office/powerpoint/2010/main" val="1411435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and</a:t>
            </a:r>
            <a:r>
              <a:rPr lang="zh-CN" altLang="en-US" baseline="0" dirty="0"/>
              <a:t> </a:t>
            </a:r>
            <a:r>
              <a:rPr lang="en-US" altLang="zh-CN" baseline="0" dirty="0"/>
              <a:t>u2</a:t>
            </a:r>
            <a:r>
              <a:rPr lang="zh-CN" altLang="en-US" baseline="0" dirty="0"/>
              <a:t> </a:t>
            </a:r>
            <a:r>
              <a:rPr lang="en-US" altLang="zh-CN" baseline="0" dirty="0"/>
              <a:t>also</a:t>
            </a:r>
            <a:r>
              <a:rPr lang="zh-CN" altLang="en-US" baseline="0" dirty="0"/>
              <a:t> </a:t>
            </a:r>
            <a:r>
              <a:rPr lang="en-US" altLang="zh-CN" baseline="0" dirty="0"/>
              <a:t>has</a:t>
            </a:r>
            <a:r>
              <a:rPr lang="zh-CN" altLang="en-US" baseline="0" dirty="0"/>
              <a:t> </a:t>
            </a:r>
            <a:r>
              <a:rPr lang="en-US" altLang="zh-CN" baseline="0" dirty="0"/>
              <a:t>four</a:t>
            </a:r>
            <a:r>
              <a:rPr lang="zh-CN" altLang="en-US" baseline="0" dirty="0"/>
              <a:t> </a:t>
            </a:r>
            <a:r>
              <a:rPr lang="en-US" altLang="zh-CN" baseline="0" dirty="0"/>
              <a:t>valid</a:t>
            </a:r>
            <a:r>
              <a:rPr lang="zh-CN" altLang="en-US" baseline="0" dirty="0"/>
              <a:t> </a:t>
            </a:r>
            <a:r>
              <a:rPr lang="en-US" altLang="zh-CN" baseline="0" dirty="0"/>
              <a:t>matches</a:t>
            </a:r>
            <a:r>
              <a:rPr lang="zh-CN" altLang="en-US" baseline="0" dirty="0"/>
              <a:t> </a:t>
            </a:r>
            <a:r>
              <a:rPr lang="en-US" altLang="zh-CN" sz="1200" baseline="0" dirty="0"/>
              <a:t>[click]</a:t>
            </a:r>
            <a:r>
              <a:rPr lang="zh-CN" altLang="en-US" sz="1200" baseline="0" dirty="0"/>
              <a:t> </a:t>
            </a:r>
            <a:r>
              <a:rPr lang="en-US" altLang="zh-CN" sz="1200" baseline="0" dirty="0"/>
              <a:t>x</a:t>
            </a:r>
            <a:r>
              <a:rPr lang="zh-CN" altLang="en-US" sz="1200" baseline="0" dirty="0"/>
              <a:t> </a:t>
            </a:r>
            <a:r>
              <a:rPr lang="en-US" altLang="zh-CN" sz="1200" baseline="0" dirty="0"/>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So</a:t>
            </a:r>
            <a:r>
              <a:rPr lang="zh-CN" altLang="en-US" sz="1200" baseline="0" dirty="0"/>
              <a:t> </a:t>
            </a:r>
            <a:r>
              <a:rPr lang="en-US" altLang="zh-CN" sz="1200" baseline="0" dirty="0"/>
              <a:t>the</a:t>
            </a:r>
            <a:r>
              <a:rPr lang="zh-CN" altLang="en-US" sz="1200" baseline="0" dirty="0"/>
              <a:t> </a:t>
            </a:r>
            <a:r>
              <a:rPr lang="en-US" altLang="zh-CN" sz="1200" baseline="0" dirty="0"/>
              <a:t>MNI</a:t>
            </a:r>
            <a:r>
              <a:rPr lang="zh-CN" altLang="en-US" sz="1200" baseline="0" dirty="0"/>
              <a:t> </a:t>
            </a:r>
            <a:r>
              <a:rPr lang="en-US" altLang="zh-CN" sz="1200" baseline="0" dirty="0"/>
              <a:t>is</a:t>
            </a:r>
            <a:r>
              <a:rPr lang="zh-CN" altLang="en-US" sz="1200" baseline="0" dirty="0"/>
              <a:t> </a:t>
            </a:r>
            <a:r>
              <a:rPr lang="en-US" altLang="zh-CN" sz="1200" baseline="0" dirty="0"/>
              <a:t>the</a:t>
            </a:r>
            <a:r>
              <a:rPr lang="zh-CN" altLang="en-US" sz="1200" baseline="0" dirty="0"/>
              <a:t> </a:t>
            </a:r>
            <a:r>
              <a:rPr lang="en-US" altLang="zh-CN" sz="1200" baseline="0" dirty="0"/>
              <a:t>minimum</a:t>
            </a:r>
            <a:r>
              <a:rPr lang="zh-CN" altLang="en-US" sz="1200" baseline="0" dirty="0"/>
              <a:t> </a:t>
            </a:r>
            <a:r>
              <a:rPr lang="en-US" altLang="zh-CN" sz="1200" baseline="0" dirty="0"/>
              <a:t>of</a:t>
            </a:r>
            <a:r>
              <a:rPr lang="zh-CN" altLang="en-US" sz="1200" baseline="0" dirty="0"/>
              <a:t> </a:t>
            </a:r>
            <a:r>
              <a:rPr lang="en-US" altLang="zh-CN" sz="1200" baseline="0" dirty="0"/>
              <a:t>the</a:t>
            </a:r>
            <a:r>
              <a:rPr lang="zh-CN" altLang="en-US" sz="1200" baseline="0" dirty="0"/>
              <a:t> </a:t>
            </a:r>
            <a:r>
              <a:rPr lang="en-US" altLang="zh-CN" sz="1200" baseline="0" dirty="0"/>
              <a:t>two</a:t>
            </a:r>
            <a:r>
              <a:rPr lang="zh-CN" altLang="en-US" sz="1200" baseline="0" dirty="0"/>
              <a:t> </a:t>
            </a:r>
            <a:r>
              <a:rPr lang="en-US" altLang="zh-CN" sz="1200" baseline="0" dirty="0"/>
              <a:t>numbers</a:t>
            </a:r>
            <a:r>
              <a:rPr lang="zh-CN" altLang="en-US" sz="1200" baseline="0" dirty="0"/>
              <a:t> </a:t>
            </a:r>
            <a:r>
              <a:rPr lang="en-US" altLang="zh-CN" sz="1200" baseline="0" dirty="0"/>
              <a:t>which</a:t>
            </a:r>
            <a:r>
              <a:rPr lang="zh-CN" altLang="en-US" sz="1200" baseline="0" dirty="0"/>
              <a:t> </a:t>
            </a:r>
            <a:r>
              <a:rPr lang="en-US" altLang="zh-CN" sz="1200" baseline="0" dirty="0"/>
              <a:t>is</a:t>
            </a:r>
            <a:r>
              <a:rPr lang="zh-CN" altLang="en-US" sz="1200" baseline="0" dirty="0"/>
              <a:t> </a:t>
            </a:r>
            <a:r>
              <a:rPr lang="en-US" altLang="zh-CN" sz="1200" baseline="0" dirty="0"/>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However,</a:t>
            </a:r>
            <a:r>
              <a:rPr lang="zh-CN" altLang="en-US" sz="1200" baseline="0" dirty="0"/>
              <a:t> </a:t>
            </a:r>
            <a:r>
              <a:rPr lang="en-US" altLang="zh-CN" sz="1200" baseline="0" dirty="0"/>
              <a:t>the</a:t>
            </a:r>
            <a:r>
              <a:rPr lang="zh-CN" altLang="en-US" sz="1200" baseline="0" dirty="0"/>
              <a:t> </a:t>
            </a:r>
            <a:r>
              <a:rPr lang="en-US" altLang="zh-CN" sz="1200" baseline="0" dirty="0"/>
              <a:t>ground</a:t>
            </a:r>
            <a:r>
              <a:rPr lang="zh-CN" altLang="en-US" sz="1200" baseline="0" dirty="0"/>
              <a:t> </a:t>
            </a:r>
            <a:r>
              <a:rPr lang="en-US" altLang="zh-CN" sz="1200" baseline="0" dirty="0"/>
              <a:t>truth</a:t>
            </a:r>
            <a:r>
              <a:rPr lang="zh-CN" altLang="en-US" sz="1200" baseline="0" dirty="0"/>
              <a:t> </a:t>
            </a:r>
            <a:r>
              <a:rPr lang="en-US" altLang="zh-CN" sz="1200" baseline="0" dirty="0"/>
              <a:t>should</a:t>
            </a:r>
            <a:r>
              <a:rPr lang="zh-CN" altLang="en-US" sz="1200" baseline="0" dirty="0"/>
              <a:t> </a:t>
            </a:r>
            <a:r>
              <a:rPr lang="en-US" altLang="zh-CN" sz="1200" baseline="0" dirty="0"/>
              <a:t>be</a:t>
            </a:r>
            <a:r>
              <a:rPr lang="zh-CN" altLang="en-US" sz="1200" baseline="0" dirty="0"/>
              <a:t> </a:t>
            </a:r>
            <a:r>
              <a:rPr lang="en-US" altLang="zh-CN" sz="1200" baseline="0" dirty="0"/>
              <a:t>2</a:t>
            </a:r>
            <a:r>
              <a:rPr lang="zh-CN" altLang="en-US" sz="1200" baseline="0" dirty="0"/>
              <a:t> </a:t>
            </a:r>
            <a:r>
              <a:rPr lang="en-US" altLang="zh-CN" sz="1200" baseline="0" dirty="0"/>
              <a:t>since</a:t>
            </a:r>
            <a:r>
              <a:rPr lang="zh-CN" altLang="en-US" sz="1200" baseline="0" dirty="0"/>
              <a:t> </a:t>
            </a:r>
            <a:r>
              <a:rPr lang="en-US" altLang="zh-CN" sz="1200" baseline="0" dirty="0"/>
              <a:t>we</a:t>
            </a:r>
            <a:r>
              <a:rPr lang="zh-CN" altLang="en-US" sz="1200" baseline="0" dirty="0"/>
              <a:t> </a:t>
            </a:r>
            <a:r>
              <a:rPr lang="en-US" altLang="zh-CN" sz="1200" baseline="0" dirty="0"/>
              <a:t>can</a:t>
            </a:r>
            <a:r>
              <a:rPr lang="zh-CN" altLang="en-US" sz="1200" baseline="0" dirty="0"/>
              <a:t> </a:t>
            </a:r>
            <a:r>
              <a:rPr lang="en-US" altLang="zh-CN" sz="1200" baseline="0" dirty="0"/>
              <a:t>get</a:t>
            </a:r>
            <a:r>
              <a:rPr lang="zh-CN" altLang="en-US" sz="1200" baseline="0" dirty="0"/>
              <a:t> </a:t>
            </a:r>
            <a:r>
              <a:rPr lang="en-US" altLang="zh-CN" sz="1200" baseline="0" dirty="0"/>
              <a:t>at</a:t>
            </a:r>
            <a:r>
              <a:rPr lang="zh-CN" altLang="en-US" sz="1200" baseline="0" dirty="0"/>
              <a:t> </a:t>
            </a:r>
            <a:r>
              <a:rPr lang="en-US" altLang="zh-CN" sz="1200" baseline="0" dirty="0"/>
              <a:t>most</a:t>
            </a:r>
            <a:r>
              <a:rPr lang="zh-CN" altLang="en-US" sz="1200" baseline="0" dirty="0"/>
              <a:t> </a:t>
            </a:r>
            <a:r>
              <a:rPr lang="en-US" altLang="zh-CN" sz="1200" baseline="0" dirty="0"/>
              <a:t>2</a:t>
            </a:r>
            <a:r>
              <a:rPr lang="zh-CN" altLang="en-US" sz="1200" baseline="0" dirty="0"/>
              <a:t> </a:t>
            </a:r>
            <a:r>
              <a:rPr lang="en-US" altLang="zh-CN" sz="1200" baseline="0" dirty="0"/>
              <a:t>pairs</a:t>
            </a:r>
            <a:r>
              <a:rPr lang="zh-CN" altLang="en-US" sz="1200" baseline="0" dirty="0"/>
              <a:t> </a:t>
            </a:r>
            <a:r>
              <a:rPr lang="en-US" altLang="zh-CN" sz="1200" baseline="0" dirty="0"/>
              <a:t>of</a:t>
            </a:r>
            <a:r>
              <a:rPr lang="zh-CN" altLang="en-US" sz="1200" baseline="0" dirty="0"/>
              <a:t> </a:t>
            </a:r>
            <a:r>
              <a:rPr lang="en-US" altLang="zh-CN" sz="1200" baseline="0" dirty="0"/>
              <a:t>AB</a:t>
            </a:r>
            <a:r>
              <a:rPr lang="zh-CN" altLang="en-US" sz="1200" baseline="0" dirty="0"/>
              <a:t> </a:t>
            </a:r>
            <a:r>
              <a:rPr lang="en-US" altLang="zh-CN" sz="1200" baseline="0" dirty="0"/>
              <a:t>in</a:t>
            </a:r>
            <a:r>
              <a:rPr lang="zh-CN" altLang="en-US" sz="1200" baseline="0" dirty="0"/>
              <a:t> </a:t>
            </a:r>
            <a:r>
              <a:rPr lang="en-US" altLang="zh-CN" sz="1200" baseline="0" dirty="0"/>
              <a:t>the</a:t>
            </a:r>
            <a:r>
              <a:rPr lang="zh-CN" altLang="en-US" sz="1200" baseline="0" dirty="0"/>
              <a:t> </a:t>
            </a:r>
            <a:r>
              <a:rPr lang="en-US" altLang="zh-CN" sz="1200" baseline="0" dirty="0"/>
              <a:t>data</a:t>
            </a:r>
            <a:r>
              <a:rPr lang="zh-CN" altLang="en-US" sz="1200" baseline="0" dirty="0"/>
              <a:t> </a:t>
            </a:r>
            <a:r>
              <a:rPr lang="en-US" altLang="zh-CN" sz="1200" baseline="0" dirty="0"/>
              <a:t>graph</a:t>
            </a:r>
          </a:p>
        </p:txBody>
      </p:sp>
      <p:sp>
        <p:nvSpPr>
          <p:cNvPr id="4" name="Slide Number Placeholder 3"/>
          <p:cNvSpPr>
            <a:spLocks noGrp="1"/>
          </p:cNvSpPr>
          <p:nvPr>
            <p:ph type="sldNum" sz="quarter" idx="10"/>
          </p:nvPr>
        </p:nvSpPr>
        <p:spPr/>
        <p:txBody>
          <a:bodyPr/>
          <a:lstStyle/>
          <a:p>
            <a:fld id="{E4BD9A76-C457-694D-9067-3B862B4C239D}" type="slidenum">
              <a:rPr lang="en-US" smtClean="0"/>
              <a:pPr/>
              <a:t>68</a:t>
            </a:fld>
            <a:endParaRPr lang="en-US"/>
          </a:p>
        </p:txBody>
      </p:sp>
    </p:spTree>
    <p:extLst>
      <p:ext uri="{BB962C8B-B14F-4D97-AF65-F5344CB8AC3E}">
        <p14:creationId xmlns:p14="http://schemas.microsoft.com/office/powerpoint/2010/main" val="33988560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Our</a:t>
            </a:r>
            <a:r>
              <a:rPr lang="zh-CN" altLang="en-US" baseline="0" dirty="0"/>
              <a:t> </a:t>
            </a:r>
            <a:r>
              <a:rPr lang="en-US" altLang="zh-CN" baseline="0" dirty="0"/>
              <a:t>solution</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extend</a:t>
            </a:r>
            <a:r>
              <a:rPr lang="zh-CN" altLang="en-US" baseline="0" dirty="0"/>
              <a:t> </a:t>
            </a:r>
            <a:r>
              <a:rPr lang="en-US" altLang="zh-CN" baseline="0" dirty="0"/>
              <a:t>the</a:t>
            </a:r>
            <a:r>
              <a:rPr lang="zh-CN" altLang="en-US" baseline="0" dirty="0"/>
              <a:t> </a:t>
            </a:r>
            <a:r>
              <a:rPr lang="en-US" altLang="zh-CN" baseline="0" dirty="0"/>
              <a:t>concept</a:t>
            </a:r>
            <a:r>
              <a:rPr lang="zh-CN" altLang="en-US" baseline="0" dirty="0"/>
              <a:t> </a:t>
            </a:r>
            <a:r>
              <a:rPr lang="en-US" altLang="zh-CN" baseline="0" dirty="0"/>
              <a:t>of</a:t>
            </a:r>
            <a:r>
              <a:rPr lang="zh-CN" altLang="en-US" baseline="0" dirty="0"/>
              <a:t> </a:t>
            </a:r>
            <a:r>
              <a:rPr lang="en-US" altLang="zh-CN" baseline="0" dirty="0"/>
              <a:t>Fraction-Score</a:t>
            </a:r>
            <a:r>
              <a:rPr lang="zh-CN" altLang="en-US" baseline="0" dirty="0"/>
              <a:t> </a:t>
            </a:r>
            <a:r>
              <a:rPr lang="en-US" altLang="zh-CN" baseline="0" dirty="0"/>
              <a:t>from</a:t>
            </a:r>
            <a:r>
              <a:rPr lang="zh-CN" altLang="en-US" baseline="0" dirty="0"/>
              <a:t> </a:t>
            </a:r>
            <a:r>
              <a:rPr lang="en-US" altLang="zh-CN" baseline="0" dirty="0"/>
              <a:t>our</a:t>
            </a:r>
            <a:r>
              <a:rPr lang="zh-CN" altLang="en-US" baseline="0" dirty="0"/>
              <a:t> </a:t>
            </a:r>
            <a:r>
              <a:rPr lang="en-US" altLang="zh-CN" baseline="0" dirty="0"/>
              <a:t>prior</a:t>
            </a:r>
            <a:r>
              <a:rPr lang="zh-CN" altLang="en-US" baseline="0" dirty="0"/>
              <a:t> </a:t>
            </a:r>
            <a:r>
              <a:rPr lang="en-US" altLang="zh-CN" baseline="0" dirty="0"/>
              <a:t>work</a:t>
            </a:r>
            <a:r>
              <a:rPr lang="zh-CN" altLang="en-US" baseline="0" dirty="0"/>
              <a:t> </a:t>
            </a:r>
            <a:r>
              <a:rPr lang="en-US" altLang="zh-CN" baseline="0" dirty="0"/>
              <a:t>on</a:t>
            </a:r>
            <a:r>
              <a:rPr lang="zh-CN" altLang="en-US" baseline="0" dirty="0"/>
              <a:t> </a:t>
            </a:r>
            <a:r>
              <a:rPr lang="en-US" altLang="zh-CN" baseline="0" dirty="0"/>
              <a:t>colocation</a:t>
            </a:r>
            <a:r>
              <a:rPr lang="zh-CN" altLang="en-US" baseline="0" dirty="0"/>
              <a:t> </a:t>
            </a:r>
            <a:r>
              <a:rPr lang="en-US" altLang="zh-CN" baseline="0" dirty="0"/>
              <a:t>pattern</a:t>
            </a:r>
            <a:r>
              <a:rPr lang="zh-CN" altLang="en-US" baseline="0" dirty="0"/>
              <a:t> </a:t>
            </a:r>
            <a:r>
              <a:rPr lang="en-US" altLang="zh-CN" baseline="0" dirty="0"/>
              <a:t>mining</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setting.</a:t>
            </a:r>
            <a:br>
              <a:rPr lang="en-US" altLang="zh-CN" baseline="0" dirty="0"/>
            </a:br>
            <a:r>
              <a:rPr lang="en-US" altLang="zh-CN" baseline="0" dirty="0"/>
              <a:t>Note</a:t>
            </a:r>
            <a:r>
              <a:rPr lang="zh-CN" altLang="en-US" baseline="0" dirty="0"/>
              <a:t> </a:t>
            </a:r>
            <a:r>
              <a:rPr lang="en-US" altLang="zh-CN" baseline="0" dirty="0"/>
              <a:t>that</a:t>
            </a:r>
            <a:r>
              <a:rPr lang="zh-CN" altLang="en-US" baseline="0" dirty="0"/>
              <a:t> </a:t>
            </a:r>
            <a:r>
              <a:rPr lang="en-US" altLang="zh-CN" baseline="0" dirty="0"/>
              <a:t>colocation</a:t>
            </a:r>
            <a:r>
              <a:rPr lang="zh-CN" altLang="en-US" baseline="0" dirty="0"/>
              <a:t> </a:t>
            </a:r>
            <a:r>
              <a:rPr lang="en-US" altLang="zh-CN" baseline="0" dirty="0"/>
              <a:t>pattern</a:t>
            </a:r>
            <a:r>
              <a:rPr lang="zh-CN" altLang="en-US" baseline="0" dirty="0"/>
              <a:t> </a:t>
            </a:r>
            <a:r>
              <a:rPr lang="en-US" altLang="zh-CN" baseline="0" dirty="0"/>
              <a:t>mining</a:t>
            </a:r>
            <a:r>
              <a:rPr lang="zh-CN" altLang="en-US" baseline="0" dirty="0"/>
              <a:t> </a:t>
            </a:r>
            <a:r>
              <a:rPr lang="en-US" altLang="zh-CN" baseline="0" dirty="0"/>
              <a:t>requires</a:t>
            </a:r>
            <a:r>
              <a:rPr lang="zh-CN" altLang="en-US" baseline="0" dirty="0"/>
              <a:t> </a:t>
            </a:r>
            <a:r>
              <a:rPr lang="en-US" altLang="zh-CN" baseline="0" dirty="0"/>
              <a:t>every</a:t>
            </a:r>
            <a:r>
              <a:rPr lang="zh-CN" altLang="en-US" baseline="0" dirty="0"/>
              <a:t> </a:t>
            </a:r>
            <a:r>
              <a:rPr lang="en-US" altLang="zh-CN" baseline="0" dirty="0"/>
              <a:t>POI</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within</a:t>
            </a:r>
            <a:r>
              <a:rPr lang="zh-CN" altLang="en-US" baseline="0" dirty="0"/>
              <a:t> </a:t>
            </a:r>
            <a:r>
              <a:rPr lang="en-US" altLang="zh-CN" baseline="0" dirty="0"/>
              <a:t>distance</a:t>
            </a:r>
            <a:r>
              <a:rPr lang="zh-CN" altLang="en-US" baseline="0" dirty="0"/>
              <a:t> </a:t>
            </a:r>
            <a:r>
              <a:rPr lang="en-US" altLang="zh-CN" baseline="0" dirty="0"/>
              <a:t>d</a:t>
            </a:r>
            <a:r>
              <a:rPr lang="zh-CN" altLang="en-US" baseline="0" dirty="0"/>
              <a:t> </a:t>
            </a:r>
            <a:r>
              <a:rPr lang="en-US" altLang="zh-CN" baseline="0" dirty="0"/>
              <a:t>from</a:t>
            </a:r>
            <a:r>
              <a:rPr lang="zh-CN" altLang="en-US" baseline="0" dirty="0"/>
              <a:t> </a:t>
            </a:r>
            <a:r>
              <a:rPr lang="en-US" altLang="zh-CN" baseline="0" dirty="0"/>
              <a:t>each</a:t>
            </a:r>
            <a:r>
              <a:rPr lang="zh-CN" altLang="en-US" baseline="0" dirty="0"/>
              <a:t> </a:t>
            </a:r>
            <a:r>
              <a:rPr lang="en-US" altLang="zh-CN" baseline="0" dirty="0"/>
              <a:t>other,</a:t>
            </a:r>
            <a:r>
              <a:rPr lang="zh-CN" altLang="en-US" baseline="0" dirty="0"/>
              <a:t> </a:t>
            </a:r>
            <a:r>
              <a:rPr lang="en-US" altLang="zh-CN" baseline="0" dirty="0"/>
              <a:t>while</a:t>
            </a:r>
            <a:r>
              <a:rPr lang="zh-CN" altLang="en-US" baseline="0" dirty="0"/>
              <a:t> </a:t>
            </a:r>
            <a:r>
              <a:rPr lang="en-US" altLang="zh-CN" baseline="0" dirty="0"/>
              <a:t>our</a:t>
            </a:r>
            <a:r>
              <a:rPr lang="zh-CN" altLang="en-US" baseline="0" dirty="0"/>
              <a:t> </a:t>
            </a:r>
            <a:r>
              <a:rPr lang="en-US" altLang="zh-CN" baseline="0" dirty="0"/>
              <a:t>patterns</a:t>
            </a:r>
            <a:r>
              <a:rPr lang="zh-CN" altLang="en-US" baseline="0" dirty="0"/>
              <a:t> </a:t>
            </a:r>
            <a:r>
              <a:rPr lang="en-US" altLang="zh-CN" baseline="0" dirty="0"/>
              <a:t>are</a:t>
            </a:r>
            <a:r>
              <a:rPr lang="zh-CN" altLang="en-US" baseline="0" dirty="0"/>
              <a:t> </a:t>
            </a:r>
            <a:r>
              <a:rPr lang="en-US" altLang="zh-CN" baseline="0" dirty="0"/>
              <a:t>more</a:t>
            </a:r>
            <a:r>
              <a:rPr lang="zh-CN" altLang="en-US" baseline="0" dirty="0"/>
              <a:t> </a:t>
            </a:r>
            <a:r>
              <a:rPr lang="en-US" altLang="zh-CN" baseline="0" dirty="0"/>
              <a:t>general</a:t>
            </a:r>
            <a:r>
              <a:rPr lang="zh-CN" altLang="en-US" baseline="0" dirty="0"/>
              <a:t> </a:t>
            </a:r>
            <a:r>
              <a:rPr lang="en-US" altLang="zh-CN" baseline="0" dirty="0"/>
              <a:t>as</a:t>
            </a:r>
            <a:r>
              <a:rPr lang="zh-CN" altLang="en-US" baseline="0" dirty="0"/>
              <a:t> </a:t>
            </a:r>
            <a:r>
              <a:rPr lang="en-US" altLang="zh-CN" baseline="0" dirty="0"/>
              <a:t>shown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right,</a:t>
            </a:r>
            <a:r>
              <a:rPr lang="zh-CN" altLang="en-US" baseline="0" dirty="0"/>
              <a:t> </a:t>
            </a:r>
            <a:r>
              <a:rPr lang="en-US" altLang="zh-CN" baseline="0" dirty="0"/>
              <a:t>which</a:t>
            </a:r>
            <a:r>
              <a:rPr lang="zh-CN" altLang="en-US" baseline="0" dirty="0"/>
              <a:t> </a:t>
            </a:r>
            <a:r>
              <a:rPr lang="en-US" altLang="zh-CN" baseline="0" dirty="0"/>
              <a:t>allows</a:t>
            </a:r>
            <a:r>
              <a:rPr lang="zh-CN" altLang="en-US" baseline="0" dirty="0"/>
              <a:t> </a:t>
            </a:r>
            <a:r>
              <a:rPr lang="en-US" altLang="zh-CN" baseline="0" dirty="0"/>
              <a:t>two</a:t>
            </a:r>
            <a:r>
              <a:rPr lang="zh-CN" altLang="en-US" baseline="0" dirty="0"/>
              <a:t> </a:t>
            </a:r>
            <a:r>
              <a:rPr lang="en-US" altLang="zh-CN" baseline="0" dirty="0"/>
              <a:t>clusters</a:t>
            </a:r>
            <a:r>
              <a:rPr lang="zh-CN" altLang="en-US" baseline="0" dirty="0"/>
              <a:t> </a:t>
            </a:r>
            <a:r>
              <a:rPr lang="en-US" altLang="zh-CN" baseline="0" dirty="0"/>
              <a:t>of</a:t>
            </a:r>
            <a:r>
              <a:rPr lang="zh-CN" altLang="en-US" baseline="0" dirty="0"/>
              <a:t> </a:t>
            </a:r>
            <a:r>
              <a:rPr lang="en-US" altLang="zh-CN" baseline="0" dirty="0"/>
              <a:t>locations</a:t>
            </a:r>
            <a:r>
              <a:rPr lang="zh-CN" altLang="en-US" baseline="0" dirty="0"/>
              <a:t> </a:t>
            </a:r>
            <a:r>
              <a:rPr lang="en-US" altLang="zh-CN" baseline="0" dirty="0"/>
              <a:t>around</a:t>
            </a:r>
            <a:r>
              <a:rPr lang="zh-CN" altLang="en-US" baseline="0" dirty="0"/>
              <a:t> </a:t>
            </a:r>
            <a:r>
              <a:rPr lang="en-US" altLang="zh-CN" baseline="0" dirty="0"/>
              <a:t>a</a:t>
            </a:r>
            <a:r>
              <a:rPr lang="zh-CN" altLang="en-US" baseline="0" dirty="0"/>
              <a:t> </a:t>
            </a:r>
            <a:r>
              <a:rPr lang="en-US" altLang="zh-CN" baseline="0" dirty="0"/>
              <a:t>hotel,</a:t>
            </a:r>
            <a:r>
              <a:rPr lang="zh-CN" altLang="en-US" baseline="0" dirty="0"/>
              <a:t> </a:t>
            </a:r>
            <a:r>
              <a:rPr lang="en-US" altLang="zh-CN" baseline="0" dirty="0"/>
              <a:t>one</a:t>
            </a:r>
            <a:r>
              <a:rPr lang="zh-CN" altLang="en-US" baseline="0" dirty="0"/>
              <a:t> </a:t>
            </a:r>
            <a:r>
              <a:rPr lang="en-US" altLang="zh-CN" baseline="0" dirty="0"/>
              <a:t>for</a:t>
            </a:r>
            <a:r>
              <a:rPr lang="zh-CN" altLang="en-US" baseline="0" dirty="0"/>
              <a:t> </a:t>
            </a:r>
            <a:r>
              <a:rPr lang="en-US" altLang="zh-CN" baseline="0" dirty="0"/>
              <a:t>theme</a:t>
            </a:r>
            <a:r>
              <a:rPr lang="zh-CN" altLang="en-US" baseline="0" dirty="0"/>
              <a:t> </a:t>
            </a:r>
            <a:r>
              <a:rPr lang="en-US" altLang="zh-CN" baseline="0" dirty="0"/>
              <a:t>park</a:t>
            </a:r>
            <a:r>
              <a:rPr lang="zh-CN" altLang="en-US" baseline="0" dirty="0"/>
              <a:t> </a:t>
            </a:r>
            <a:r>
              <a:rPr lang="en-US" altLang="zh-CN" baseline="0" dirty="0"/>
              <a:t>visit</a:t>
            </a:r>
            <a:r>
              <a:rPr lang="zh-CN" altLang="en-US" baseline="0" dirty="0"/>
              <a:t> </a:t>
            </a:r>
            <a:r>
              <a:rPr lang="en-US" altLang="zh-CN" baseline="0" dirty="0"/>
              <a:t>on</a:t>
            </a:r>
            <a:r>
              <a:rPr lang="zh-CN" altLang="en-US" baseline="0" dirty="0"/>
              <a:t> </a:t>
            </a:r>
            <a:r>
              <a:rPr lang="en-US" altLang="zh-CN" baseline="0" dirty="0"/>
              <a:t>a</a:t>
            </a:r>
            <a:r>
              <a:rPr lang="zh-CN" altLang="en-US" baseline="0" dirty="0"/>
              <a:t> </a:t>
            </a:r>
            <a:r>
              <a:rPr lang="en-US" altLang="zh-CN" baseline="0" dirty="0"/>
              <a:t>day</a:t>
            </a:r>
            <a:r>
              <a:rPr lang="zh-CN" altLang="en-US" baseline="0" dirty="0"/>
              <a:t> </a:t>
            </a:r>
            <a:r>
              <a:rPr lang="en-US" altLang="zh-CN" baseline="0" dirty="0"/>
              <a:t>of</a:t>
            </a:r>
            <a:r>
              <a:rPr lang="zh-CN" altLang="en-US" baseline="0" dirty="0"/>
              <a:t> </a:t>
            </a:r>
            <a:r>
              <a:rPr lang="en-US" altLang="zh-CN" baseline="0" dirty="0"/>
              <a:t>travel,</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for</a:t>
            </a:r>
            <a:r>
              <a:rPr lang="zh-CN" altLang="en-US" baseline="0" dirty="0"/>
              <a:t> </a:t>
            </a:r>
            <a:r>
              <a:rPr lang="en-US" altLang="zh-CN" baseline="0" dirty="0"/>
              <a:t>shopping</a:t>
            </a:r>
            <a:r>
              <a:rPr lang="zh-CN" altLang="en-US" baseline="0" dirty="0"/>
              <a:t> </a:t>
            </a:r>
            <a:r>
              <a:rPr lang="en-US" altLang="zh-CN" baseline="0" dirty="0"/>
              <a:t>at</a:t>
            </a:r>
            <a:r>
              <a:rPr lang="zh-CN" altLang="en-US" baseline="0" dirty="0"/>
              <a:t> </a:t>
            </a:r>
            <a:r>
              <a:rPr lang="en-US" altLang="zh-CN" baseline="0" dirty="0"/>
              <a:t>an</a:t>
            </a:r>
            <a:r>
              <a:rPr lang="zh-CN" altLang="en-US" baseline="0" dirty="0"/>
              <a:t> </a:t>
            </a:r>
            <a:r>
              <a:rPr lang="en-US" altLang="zh-CN" baseline="0" dirty="0"/>
              <a:t>outlet</a:t>
            </a:r>
            <a:r>
              <a:rPr lang="zh-CN" altLang="en-US" baseline="0" dirty="0"/>
              <a:t> </a:t>
            </a:r>
            <a:r>
              <a:rPr lang="en-US" altLang="zh-CN" baseline="0" dirty="0"/>
              <a:t>on</a:t>
            </a:r>
            <a:r>
              <a:rPr lang="zh-CN" altLang="en-US" baseline="0" dirty="0"/>
              <a:t> </a:t>
            </a:r>
            <a:r>
              <a:rPr lang="en-US" altLang="zh-CN" baseline="0" dirty="0"/>
              <a:t>another</a:t>
            </a:r>
            <a:r>
              <a:rPr lang="zh-CN" altLang="en-US" baseline="0" dirty="0"/>
              <a:t> </a:t>
            </a:r>
            <a:r>
              <a:rPr lang="en-US" altLang="zh-CN" baseline="0" dirty="0"/>
              <a:t>day.</a:t>
            </a:r>
          </a:p>
          <a:p>
            <a:r>
              <a:rPr lang="en-US" altLang="zh-CN" baseline="0" dirty="0"/>
              <a:t>Fraction-Score</a:t>
            </a:r>
            <a:r>
              <a:rPr lang="zh-CN" altLang="en-US" baseline="0" dirty="0"/>
              <a:t> </a:t>
            </a:r>
            <a:r>
              <a:rPr lang="en-US" altLang="zh-CN" baseline="0" dirty="0"/>
              <a:t>is</a:t>
            </a:r>
            <a:r>
              <a:rPr lang="zh-CN" altLang="en-US" baseline="0" dirty="0"/>
              <a:t> </a:t>
            </a:r>
            <a:r>
              <a:rPr lang="en-US" altLang="zh-CN" baseline="0" dirty="0"/>
              <a:t>much</a:t>
            </a:r>
            <a:r>
              <a:rPr lang="zh-CN" altLang="en-US" baseline="0" dirty="0"/>
              <a:t> </a:t>
            </a:r>
            <a:r>
              <a:rPr lang="en-US" altLang="zh-CN" baseline="0" dirty="0"/>
              <a:t>tighter</a:t>
            </a:r>
            <a:r>
              <a:rPr lang="zh-CN" altLang="en-US" baseline="0" dirty="0"/>
              <a:t> </a:t>
            </a:r>
            <a:r>
              <a:rPr lang="en-US" altLang="zh-CN" baseline="0" dirty="0"/>
              <a:t>than</a:t>
            </a:r>
            <a:r>
              <a:rPr lang="zh-CN" altLang="en-US" baseline="0" dirty="0"/>
              <a:t> </a:t>
            </a:r>
            <a:r>
              <a:rPr lang="en-US" altLang="zh-CN" baseline="0" dirty="0"/>
              <a:t>MNI</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context</a:t>
            </a:r>
            <a:r>
              <a:rPr lang="zh-CN" altLang="en-US" baseline="0" dirty="0"/>
              <a:t> </a:t>
            </a:r>
            <a:r>
              <a:rPr lang="en-US" altLang="zh-CN" baseline="0" dirty="0"/>
              <a:t>since</a:t>
            </a:r>
            <a:r>
              <a:rPr lang="zh-CN" altLang="en-US" baseline="0" dirty="0"/>
              <a:t> </a:t>
            </a:r>
            <a:r>
              <a:rPr lang="en-US" altLang="zh-CN" baseline="0" dirty="0"/>
              <a:t>it</a:t>
            </a:r>
            <a:r>
              <a:rPr lang="zh-CN" altLang="en-US" baseline="0" dirty="0"/>
              <a:t> </a:t>
            </a:r>
            <a:r>
              <a:rPr lang="en-US" altLang="zh-CN" baseline="0" dirty="0"/>
              <a:t>avoids</a:t>
            </a:r>
            <a:r>
              <a:rPr lang="zh-CN" altLang="en-US" baseline="0" dirty="0"/>
              <a:t> </a:t>
            </a:r>
            <a:r>
              <a:rPr lang="en-US" altLang="zh-CN" baseline="0" dirty="0"/>
              <a:t>double</a:t>
            </a:r>
            <a:r>
              <a:rPr lang="zh-CN" altLang="en-US" baseline="0" dirty="0"/>
              <a:t> </a:t>
            </a:r>
            <a:r>
              <a:rPr lang="en-US" altLang="zh-CN" baseline="0" dirty="0"/>
              <a:t>counting</a:t>
            </a:r>
            <a:r>
              <a:rPr lang="zh-CN" altLang="en-US" baseline="0" dirty="0"/>
              <a:t> </a:t>
            </a:r>
            <a:r>
              <a:rPr lang="en-US" altLang="zh-CN" baseline="0" dirty="0"/>
              <a:t>an</a:t>
            </a:r>
            <a:r>
              <a:rPr lang="zh-CN" altLang="en-US" baseline="0" dirty="0"/>
              <a:t> </a:t>
            </a:r>
            <a:r>
              <a:rPr lang="en-US" altLang="zh-CN" baseline="0" dirty="0"/>
              <a:t>object</a:t>
            </a:r>
            <a:r>
              <a:rPr lang="zh-CN" altLang="en-US" baseline="0" dirty="0"/>
              <a:t> </a:t>
            </a:r>
            <a:r>
              <a:rPr lang="en-US" altLang="zh-CN" baseline="0" dirty="0"/>
              <a:t>involved</a:t>
            </a:r>
            <a:r>
              <a:rPr lang="zh-CN" altLang="en-US" baseline="0" dirty="0"/>
              <a:t> </a:t>
            </a:r>
            <a:r>
              <a:rPr lang="en-US" altLang="zh-CN" baseline="0" dirty="0"/>
              <a:t>in</a:t>
            </a:r>
            <a:r>
              <a:rPr lang="zh-CN" altLang="en-US" baseline="0" dirty="0"/>
              <a:t> </a:t>
            </a:r>
            <a:r>
              <a:rPr lang="en-US" altLang="zh-CN" baseline="0" dirty="0"/>
              <a:t>multiple</a:t>
            </a:r>
            <a:r>
              <a:rPr lang="zh-CN" altLang="en-US" baseline="0" dirty="0"/>
              <a:t> </a:t>
            </a:r>
            <a:r>
              <a:rPr lang="en-US" altLang="zh-CN" baseline="0" dirty="0"/>
              <a:t>matches.</a:t>
            </a:r>
          </a:p>
          <a:p>
            <a:r>
              <a:rPr lang="en-US" altLang="zh-CN" baseline="0" dirty="0"/>
              <a:t>In</a:t>
            </a:r>
            <a:r>
              <a:rPr lang="zh-CN" altLang="en-US" baseline="0" dirty="0"/>
              <a:t> </a:t>
            </a:r>
            <a:r>
              <a:rPr lang="en-US" altLang="zh-CN" baseline="0" dirty="0"/>
              <a:t>the</a:t>
            </a:r>
            <a:r>
              <a:rPr lang="zh-CN" altLang="en-US" baseline="0" dirty="0"/>
              <a:t> </a:t>
            </a:r>
            <a:r>
              <a:rPr lang="en-US" altLang="zh-CN" baseline="0" dirty="0"/>
              <a:t>figure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a:t>
            </a:r>
            <a:r>
              <a:rPr lang="zh-CN" altLang="en-US" baseline="0" dirty="0"/>
              <a:t> </a:t>
            </a:r>
            <a:r>
              <a:rPr lang="en-US" altLang="zh-CN" baseline="0" dirty="0"/>
              <a:t>we</a:t>
            </a:r>
            <a:r>
              <a:rPr lang="zh-CN" altLang="en-US" baseline="0" dirty="0"/>
              <a:t> </a:t>
            </a:r>
            <a:r>
              <a:rPr lang="en-US" altLang="zh-CN" baseline="0" dirty="0"/>
              <a:t>use</a:t>
            </a:r>
            <a:r>
              <a:rPr lang="zh-CN" altLang="en-US" baseline="0" dirty="0"/>
              <a:t> </a:t>
            </a:r>
            <a:r>
              <a:rPr lang="en-US" altLang="zh-CN" baseline="0" dirty="0"/>
              <a:t>a</a:t>
            </a:r>
            <a:r>
              <a:rPr lang="zh-CN" altLang="en-US" baseline="0" dirty="0"/>
              <a:t> </a:t>
            </a:r>
            <a:r>
              <a:rPr lang="en-US" altLang="zh-CN" baseline="0" dirty="0"/>
              <a:t>synthetic</a:t>
            </a:r>
            <a:r>
              <a:rPr lang="zh-CN" altLang="en-US" baseline="0" dirty="0"/>
              <a:t> </a:t>
            </a:r>
            <a:r>
              <a:rPr lang="en-US" altLang="zh-CN" baseline="0" dirty="0"/>
              <a:t>dataset</a:t>
            </a:r>
            <a:r>
              <a:rPr lang="zh-CN" altLang="en-US" baseline="0" dirty="0"/>
              <a:t> </a:t>
            </a:r>
            <a:r>
              <a:rPr lang="en-US" altLang="zh-CN" baseline="0" dirty="0"/>
              <a:t>for</a:t>
            </a:r>
            <a:r>
              <a:rPr lang="zh-CN" altLang="en-US" baseline="0" dirty="0"/>
              <a:t> </a:t>
            </a:r>
            <a:r>
              <a:rPr lang="en-US" altLang="zh-CN" baseline="0" dirty="0"/>
              <a:t>which</a:t>
            </a:r>
            <a:r>
              <a:rPr lang="zh-CN" altLang="en-US" baseline="0" dirty="0"/>
              <a:t> </a:t>
            </a:r>
            <a:r>
              <a:rPr lang="en-US" altLang="zh-CN" baseline="0" dirty="0"/>
              <a:t>we</a:t>
            </a:r>
            <a:r>
              <a:rPr lang="zh-CN" altLang="en-US" baseline="0" dirty="0"/>
              <a:t> </a:t>
            </a:r>
            <a:r>
              <a:rPr lang="en-US" altLang="zh-CN" baseline="0" dirty="0"/>
              <a:t>know</a:t>
            </a:r>
            <a:r>
              <a:rPr lang="zh-CN" altLang="en-US" baseline="0" dirty="0"/>
              <a:t> </a:t>
            </a:r>
            <a:r>
              <a:rPr lang="en-US" altLang="zh-CN" baseline="0" dirty="0"/>
              <a:t>the</a:t>
            </a:r>
            <a:r>
              <a:rPr lang="zh-CN" altLang="en-US" baseline="0" dirty="0"/>
              <a:t> </a:t>
            </a:r>
            <a:r>
              <a:rPr lang="en-US" altLang="zh-CN" baseline="0" dirty="0"/>
              <a:t>ground-truth</a:t>
            </a:r>
            <a:r>
              <a:rPr lang="zh-CN" altLang="en-US" baseline="0" dirty="0"/>
              <a:t> </a:t>
            </a:r>
            <a:r>
              <a:rPr lang="en-US" altLang="zh-CN" baseline="0" dirty="0"/>
              <a:t>support</a:t>
            </a:r>
            <a:r>
              <a:rPr lang="zh-CN" altLang="en-US" baseline="0" dirty="0"/>
              <a:t> </a:t>
            </a:r>
            <a:r>
              <a:rPr lang="en-US" altLang="zh-CN" baseline="0" dirty="0"/>
              <a:t>to</a:t>
            </a:r>
            <a:r>
              <a:rPr lang="zh-CN" altLang="en-US" baseline="0" dirty="0"/>
              <a:t> </a:t>
            </a:r>
            <a:r>
              <a:rPr lang="en-US" altLang="zh-CN" baseline="0" dirty="0"/>
              <a:t>compare</a:t>
            </a:r>
            <a:r>
              <a:rPr lang="zh-CN" altLang="en-US" baseline="0" dirty="0"/>
              <a:t> </a:t>
            </a:r>
            <a:r>
              <a:rPr lang="en-US" altLang="zh-CN" baseline="0" dirty="0"/>
              <a:t>the</a:t>
            </a:r>
            <a:r>
              <a:rPr lang="zh-CN" altLang="en-US" baseline="0" dirty="0"/>
              <a:t> </a:t>
            </a:r>
            <a:r>
              <a:rPr lang="en-US" altLang="zh-CN" baseline="0" dirty="0"/>
              <a:t>tightness</a:t>
            </a:r>
            <a:r>
              <a:rPr lang="zh-CN" altLang="en-US" baseline="0" dirty="0"/>
              <a:t> </a:t>
            </a:r>
            <a:r>
              <a:rPr lang="en-US" altLang="zh-CN" baseline="0" dirty="0"/>
              <a:t>of</a:t>
            </a:r>
            <a:r>
              <a:rPr lang="zh-CN" altLang="en-US" baseline="0" dirty="0"/>
              <a:t> </a:t>
            </a:r>
            <a:r>
              <a:rPr lang="en-US" altLang="zh-CN" baseline="0" dirty="0"/>
              <a:t>Fraction-Score</a:t>
            </a:r>
            <a:r>
              <a:rPr lang="zh-CN" altLang="en-US" baseline="0" dirty="0"/>
              <a:t> </a:t>
            </a:r>
            <a:r>
              <a:rPr lang="en-US" altLang="zh-CN" baseline="0" dirty="0"/>
              <a:t>and</a:t>
            </a:r>
            <a:r>
              <a:rPr lang="zh-CN" altLang="en-US" baseline="0" dirty="0"/>
              <a:t> </a:t>
            </a:r>
            <a:r>
              <a:rPr lang="en-US" altLang="zh-CN" baseline="0" dirty="0"/>
              <a:t>MNI,</a:t>
            </a:r>
            <a:r>
              <a:rPr lang="zh-CN" altLang="en-US" baseline="0" dirty="0"/>
              <a:t> </a:t>
            </a:r>
            <a:r>
              <a:rPr lang="en-US" altLang="zh-CN" baseline="0" dirty="0"/>
              <a:t>where</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Fraction-Score</a:t>
            </a:r>
            <a:r>
              <a:rPr lang="zh-CN" altLang="en-US" baseline="0" dirty="0"/>
              <a:t> </a:t>
            </a:r>
            <a:r>
              <a:rPr lang="en-US" altLang="zh-CN" baseline="0" dirty="0"/>
              <a:t>is</a:t>
            </a:r>
            <a:r>
              <a:rPr lang="zh-CN" altLang="en-US" baseline="0" dirty="0"/>
              <a:t> </a:t>
            </a:r>
            <a:r>
              <a:rPr lang="en-US" altLang="zh-CN" baseline="0" dirty="0"/>
              <a:t>much</a:t>
            </a:r>
            <a:r>
              <a:rPr lang="zh-CN" altLang="en-US" baseline="0" dirty="0"/>
              <a:t> </a:t>
            </a:r>
            <a:r>
              <a:rPr lang="en-US" altLang="zh-CN" baseline="0" dirty="0"/>
              <a:t>closer</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ground</a:t>
            </a:r>
            <a:r>
              <a:rPr lang="zh-CN" altLang="en-US" baseline="0" dirty="0"/>
              <a:t> </a:t>
            </a:r>
            <a:r>
              <a:rPr lang="en-US" altLang="zh-CN" baseline="0" dirty="0"/>
              <a:t>truth.</a:t>
            </a:r>
          </a:p>
          <a:p>
            <a:r>
              <a:rPr lang="en-US" altLang="zh-CN" baseline="0" dirty="0"/>
              <a:t>In</a:t>
            </a:r>
            <a:r>
              <a:rPr lang="zh-CN" altLang="en-US" baseline="0" dirty="0"/>
              <a:t> </a:t>
            </a:r>
            <a:r>
              <a:rPr lang="en-US" altLang="zh-CN" baseline="0" dirty="0"/>
              <a:t>our</a:t>
            </a:r>
            <a:r>
              <a:rPr lang="zh-CN" altLang="en-US" baseline="0" dirty="0"/>
              <a:t> </a:t>
            </a:r>
            <a:r>
              <a:rPr lang="en-US" altLang="zh-CN" baseline="0" dirty="0"/>
              <a:t>previous</a:t>
            </a:r>
            <a:r>
              <a:rPr lang="zh-CN" altLang="en-US" baseline="0" dirty="0"/>
              <a:t> </a:t>
            </a:r>
            <a:r>
              <a:rPr lang="en-US" altLang="zh-CN" baseline="0" dirty="0"/>
              <a:t>example,</a:t>
            </a:r>
            <a:r>
              <a:rPr lang="zh-CN" altLang="en-US" baseline="0" dirty="0"/>
              <a:t> </a:t>
            </a:r>
            <a:r>
              <a:rPr lang="en-US" altLang="zh-CN" baseline="0" dirty="0"/>
              <a:t>Fraction-Score</a:t>
            </a:r>
            <a:r>
              <a:rPr lang="zh-CN" altLang="en-US" baseline="0" dirty="0"/>
              <a:t> </a:t>
            </a:r>
            <a:r>
              <a:rPr lang="en-US" altLang="zh-CN" baseline="0" dirty="0"/>
              <a:t>can</a:t>
            </a:r>
            <a:r>
              <a:rPr lang="zh-CN" altLang="en-US" baseline="0" dirty="0"/>
              <a:t> </a:t>
            </a:r>
            <a:r>
              <a:rPr lang="en-US" altLang="zh-CN" baseline="0" dirty="0"/>
              <a:t>successfully</a:t>
            </a:r>
            <a:r>
              <a:rPr lang="zh-CN" altLang="en-US" baseline="0" dirty="0"/>
              <a:t> </a:t>
            </a:r>
            <a:r>
              <a:rPr lang="en-US" altLang="zh-CN" baseline="0" dirty="0"/>
              <a:t>recover</a:t>
            </a:r>
            <a:r>
              <a:rPr lang="zh-CN" altLang="en-US" baseline="0" dirty="0"/>
              <a:t> </a:t>
            </a:r>
            <a:r>
              <a:rPr lang="en-US" altLang="zh-CN" baseline="0" dirty="0"/>
              <a:t>the</a:t>
            </a:r>
            <a:r>
              <a:rPr lang="zh-CN" altLang="en-US" baseline="0" dirty="0"/>
              <a:t> </a:t>
            </a:r>
            <a:r>
              <a:rPr lang="en-US" altLang="zh-CN" baseline="0" dirty="0"/>
              <a:t>ground-truth</a:t>
            </a:r>
            <a:r>
              <a:rPr lang="zh-CN" altLang="en-US" baseline="0" dirty="0"/>
              <a:t> </a:t>
            </a:r>
            <a:r>
              <a:rPr lang="en-US" altLang="zh-CN" baseline="0" dirty="0"/>
              <a:t>support</a:t>
            </a:r>
            <a:r>
              <a:rPr lang="zh-CN" altLang="en-US" baseline="0" dirty="0"/>
              <a:t> </a:t>
            </a:r>
            <a:r>
              <a:rPr lang="en-US" altLang="zh-CN" baseline="0" dirty="0"/>
              <a:t>2.</a:t>
            </a:r>
          </a:p>
        </p:txBody>
      </p:sp>
      <p:sp>
        <p:nvSpPr>
          <p:cNvPr id="4" name="Slide Number Placeholder 3"/>
          <p:cNvSpPr>
            <a:spLocks noGrp="1"/>
          </p:cNvSpPr>
          <p:nvPr>
            <p:ph type="sldNum" sz="quarter" idx="10"/>
          </p:nvPr>
        </p:nvSpPr>
        <p:spPr/>
        <p:txBody>
          <a:bodyPr/>
          <a:lstStyle/>
          <a:p>
            <a:fld id="{E4BD9A76-C457-694D-9067-3B862B4C239D}" type="slidenum">
              <a:rPr lang="en-US" smtClean="0"/>
              <a:pPr/>
              <a:t>69</a:t>
            </a:fld>
            <a:endParaRPr lang="en-US"/>
          </a:p>
        </p:txBody>
      </p:sp>
    </p:spTree>
    <p:extLst>
      <p:ext uri="{BB962C8B-B14F-4D97-AF65-F5344CB8AC3E}">
        <p14:creationId xmlns:p14="http://schemas.microsoft.com/office/powerpoint/2010/main" val="227814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 have worked on Pregel-like systems by improving from various aspects including message reduction, graph partitioning, online querying, out-of-core execution, and fault tolerance.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a:t>
            </a:fld>
            <a:endParaRPr lang="en-US"/>
          </a:p>
        </p:txBody>
      </p:sp>
    </p:spTree>
    <p:extLst>
      <p:ext uri="{BB962C8B-B14F-4D97-AF65-F5344CB8AC3E}">
        <p14:creationId xmlns:p14="http://schemas.microsoft.com/office/powerpoint/2010/main" val="4179512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As</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previously</a:t>
            </a:r>
            <a:r>
              <a:rPr lang="zh-CN" altLang="en-US" baseline="0" dirty="0"/>
              <a:t> </a:t>
            </a:r>
            <a:r>
              <a:rPr lang="en-US" altLang="zh-CN" baseline="0" dirty="0"/>
              <a:t>seen,</a:t>
            </a:r>
            <a:r>
              <a:rPr lang="zh-CN" altLang="en-US" baseline="0" dirty="0"/>
              <a:t> </a:t>
            </a:r>
            <a:r>
              <a:rPr lang="en-US" altLang="zh-CN" baseline="0" dirty="0"/>
              <a:t>given</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to</a:t>
            </a:r>
            <a:r>
              <a:rPr lang="zh-CN" altLang="en-US" baseline="0" dirty="0"/>
              <a:t> </a:t>
            </a:r>
            <a:r>
              <a:rPr lang="en-US" altLang="zh-CN" baseline="0" dirty="0"/>
              <a:t>check</a:t>
            </a:r>
            <a:r>
              <a:rPr lang="zh-CN" altLang="en-US" baseline="0" dirty="0"/>
              <a:t> </a:t>
            </a:r>
            <a:r>
              <a:rPr lang="en-US" altLang="zh-CN" baseline="0" dirty="0"/>
              <a:t>if</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frequent</a:t>
            </a:r>
            <a:r>
              <a:rPr lang="zh-CN" altLang="en-US" baseline="0" dirty="0"/>
              <a:t> </a:t>
            </a:r>
            <a:r>
              <a:rPr lang="en-US" altLang="zh-CN" baseline="0" dirty="0"/>
              <a:t>according</a:t>
            </a:r>
            <a:r>
              <a:rPr lang="zh-CN" altLang="en-US" baseline="0" dirty="0"/>
              <a:t> </a:t>
            </a:r>
            <a:r>
              <a:rPr lang="en-US" altLang="zh-CN" baseline="0" dirty="0"/>
              <a:t>to</a:t>
            </a:r>
            <a:r>
              <a:rPr lang="zh-CN" altLang="en-US" baseline="0" dirty="0"/>
              <a:t> </a:t>
            </a:r>
            <a:r>
              <a:rPr lang="en-US" altLang="zh-CN" baseline="0" dirty="0"/>
              <a:t>MNI</a:t>
            </a:r>
            <a:r>
              <a:rPr lang="zh-CN" altLang="en-US" baseline="0" dirty="0"/>
              <a:t> </a:t>
            </a:r>
            <a:r>
              <a:rPr lang="en-US" altLang="zh-CN" baseline="0" dirty="0"/>
              <a:t>or</a:t>
            </a:r>
            <a:r>
              <a:rPr lang="zh-CN" altLang="en-US" baseline="0" dirty="0"/>
              <a:t> </a:t>
            </a:r>
            <a:r>
              <a:rPr lang="en-US" altLang="zh-CN" baseline="0" dirty="0"/>
              <a:t>Fraction-Score</a:t>
            </a:r>
          </a:p>
          <a:p>
            <a:r>
              <a:rPr lang="en-US" altLang="zh-CN" baseline="0" dirty="0"/>
              <a:t>can</a:t>
            </a:r>
            <a:r>
              <a:rPr lang="zh-CN" altLang="en-US" baseline="0" dirty="0"/>
              <a:t> </a:t>
            </a:r>
            <a:r>
              <a:rPr lang="en-US" altLang="zh-CN" baseline="0" dirty="0"/>
              <a:t>be</a:t>
            </a:r>
            <a:r>
              <a:rPr lang="zh-CN" altLang="en-US" baseline="0" dirty="0"/>
              <a:t> </a:t>
            </a:r>
            <a:r>
              <a:rPr lang="en-US" altLang="zh-CN" baseline="0" dirty="0"/>
              <a:t>converted</a:t>
            </a:r>
            <a:r>
              <a:rPr lang="zh-CN" altLang="en-US" baseline="0" dirty="0"/>
              <a:t> </a:t>
            </a:r>
            <a:r>
              <a:rPr lang="en-US" altLang="zh-CN" baseline="0" dirty="0"/>
              <a:t>into</a:t>
            </a:r>
            <a:r>
              <a:rPr lang="zh-CN" altLang="en-US" baseline="0" dirty="0"/>
              <a:t> </a:t>
            </a:r>
            <a:r>
              <a:rPr lang="en-US" altLang="zh-CN" baseline="0" dirty="0"/>
              <a:t>the</a:t>
            </a:r>
            <a:r>
              <a:rPr lang="zh-CN" altLang="en-US" baseline="0" dirty="0"/>
              <a:t> </a:t>
            </a:r>
            <a:r>
              <a:rPr lang="en-US" altLang="zh-CN" baseline="0" dirty="0"/>
              <a:t>checking</a:t>
            </a:r>
            <a:r>
              <a:rPr lang="zh-CN" altLang="en-US" baseline="0" dirty="0"/>
              <a:t> </a:t>
            </a:r>
            <a:r>
              <a:rPr lang="en-US" altLang="zh-CN" baseline="0" dirty="0"/>
              <a:t>of</a:t>
            </a:r>
            <a:r>
              <a:rPr lang="zh-CN" altLang="en-US" baseline="0" dirty="0"/>
              <a:t> </a:t>
            </a:r>
            <a:r>
              <a:rPr lang="en-US" altLang="zh-CN" baseline="0" dirty="0"/>
              <a:t>whether</a:t>
            </a:r>
            <a:r>
              <a:rPr lang="zh-CN" altLang="en-US" baseline="0" dirty="0"/>
              <a:t> </a:t>
            </a:r>
            <a:r>
              <a:rPr lang="en-US" altLang="zh-CN" baseline="0" dirty="0"/>
              <a:t>a</a:t>
            </a:r>
            <a:r>
              <a:rPr lang="zh-CN" altLang="en-US" baseline="0" dirty="0"/>
              <a:t> </a:t>
            </a:r>
            <a:r>
              <a:rPr lang="en-US" altLang="zh-CN" baseline="0" dirty="0"/>
              <a:t>subgraph</a:t>
            </a:r>
            <a:r>
              <a:rPr lang="zh-CN" altLang="en-US" baseline="0" dirty="0"/>
              <a:t> </a:t>
            </a:r>
            <a:r>
              <a:rPr lang="en-US" altLang="zh-CN" baseline="0" dirty="0"/>
              <a:t>matching</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pattern</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found</a:t>
            </a:r>
            <a:r>
              <a:rPr lang="zh-CN" altLang="en-US" baseline="0" dirty="0"/>
              <a:t> </a:t>
            </a:r>
            <a:r>
              <a:rPr lang="en-US" altLang="zh-CN" baseline="0" dirty="0"/>
              <a:t>from</a:t>
            </a:r>
            <a:r>
              <a:rPr lang="zh-CN" altLang="en-US" baseline="0" dirty="0"/>
              <a:t> </a:t>
            </a:r>
            <a:r>
              <a:rPr lang="en-US" altLang="zh-CN" baseline="0" dirty="0"/>
              <a:t>each</a:t>
            </a:r>
            <a:r>
              <a:rPr lang="zh-CN" altLang="en-US" baseline="0" dirty="0"/>
              <a:t> </a:t>
            </a:r>
            <a:r>
              <a:rPr lang="en-US" altLang="zh-CN" baseline="0" dirty="0"/>
              <a:t>data</a:t>
            </a:r>
            <a:r>
              <a:rPr lang="zh-CN" altLang="en-US" baseline="0" dirty="0"/>
              <a:t> </a:t>
            </a:r>
            <a:r>
              <a:rPr lang="en-US" altLang="zh-CN" baseline="0" dirty="0"/>
              <a:t>vertex</a:t>
            </a:r>
            <a:r>
              <a:rPr lang="zh-CN" altLang="en-US" baseline="0" dirty="0"/>
              <a:t> </a:t>
            </a:r>
            <a:r>
              <a:rPr lang="en-US" altLang="zh-CN" baseline="0" dirty="0"/>
              <a:t>v</a:t>
            </a:r>
            <a:r>
              <a:rPr lang="zh-CN" altLang="en-US" baseline="0" dirty="0"/>
              <a:t> </a:t>
            </a:r>
            <a:r>
              <a:rPr lang="en-US" altLang="zh-CN" baseline="0" dirty="0"/>
              <a:t>that</a:t>
            </a:r>
            <a:r>
              <a:rPr lang="zh-CN" altLang="en-US" baseline="0" dirty="0"/>
              <a:t> </a:t>
            </a:r>
            <a:r>
              <a:rPr lang="en-US" altLang="zh-CN" baseline="0" dirty="0"/>
              <a:t>can match</a:t>
            </a:r>
            <a:r>
              <a:rPr lang="zh-CN" altLang="en-US" baseline="0" dirty="0"/>
              <a:t> </a:t>
            </a:r>
            <a:r>
              <a:rPr lang="en-US" altLang="zh-CN" baseline="0" dirty="0"/>
              <a:t>each</a:t>
            </a:r>
            <a:r>
              <a:rPr lang="zh-CN" altLang="en-US" baseline="0" dirty="0"/>
              <a:t> </a:t>
            </a:r>
            <a:r>
              <a:rPr lang="en-US" altLang="zh-CN" baseline="0" dirty="0"/>
              <a:t>query</a:t>
            </a:r>
            <a:r>
              <a:rPr lang="zh-CN" altLang="en-US" baseline="0" dirty="0"/>
              <a:t> </a:t>
            </a:r>
            <a:r>
              <a:rPr lang="en-US" altLang="zh-CN" baseline="0" dirty="0"/>
              <a:t>vertex</a:t>
            </a:r>
            <a:r>
              <a:rPr lang="zh-CN" altLang="en-US" baseline="0" dirty="0"/>
              <a:t> </a:t>
            </a:r>
            <a:r>
              <a:rPr lang="en-US" altLang="zh-CN" baseline="0" dirty="0" err="1"/>
              <a:t>ui</a:t>
            </a:r>
            <a:endParaRPr lang="en-US" altLang="zh-CN" baseline="0" dirty="0"/>
          </a:p>
          <a:p>
            <a:endParaRPr lang="en-US" altLang="zh-CN" baseline="0" dirty="0"/>
          </a:p>
          <a:p>
            <a:r>
              <a:rPr lang="en-US" altLang="zh-CN" baseline="0" dirty="0"/>
              <a:t>MNI</a:t>
            </a:r>
            <a:r>
              <a:rPr lang="zh-CN" altLang="en-US" baseline="0" dirty="0"/>
              <a:t> </a:t>
            </a:r>
            <a:r>
              <a:rPr lang="en-US" altLang="zh-CN" baseline="0" dirty="0"/>
              <a:t>is</a:t>
            </a:r>
            <a:r>
              <a:rPr lang="zh-CN" altLang="en-US" baseline="0" dirty="0"/>
              <a:t> </a:t>
            </a:r>
            <a:r>
              <a:rPr lang="en-US" altLang="zh-CN" baseline="0" dirty="0"/>
              <a:t>simply</a:t>
            </a:r>
            <a:r>
              <a:rPr lang="zh-CN" altLang="en-US" baseline="0" dirty="0"/>
              <a:t> </a:t>
            </a:r>
            <a:r>
              <a:rPr lang="en-US" altLang="zh-CN" baseline="0" dirty="0"/>
              <a:t>the</a:t>
            </a:r>
            <a:r>
              <a:rPr lang="zh-CN" altLang="en-US" baseline="0" dirty="0"/>
              <a:t> </a:t>
            </a:r>
            <a:r>
              <a:rPr lang="en-US" altLang="zh-CN" baseline="0" dirty="0"/>
              <a:t>smallest</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valid</a:t>
            </a:r>
            <a:r>
              <a:rPr lang="zh-CN" altLang="en-US" baseline="0" dirty="0"/>
              <a:t> </a:t>
            </a:r>
            <a:r>
              <a:rPr lang="en-US" altLang="zh-CN" baseline="0" dirty="0"/>
              <a:t>matches</a:t>
            </a:r>
            <a:r>
              <a:rPr lang="zh-CN" altLang="en-US" baseline="0" dirty="0"/>
              <a:t> </a:t>
            </a:r>
            <a:r>
              <a:rPr lang="en-US" altLang="zh-CN" baseline="0" dirty="0"/>
              <a:t>to</a:t>
            </a:r>
            <a:r>
              <a:rPr lang="zh-CN" altLang="en-US" baseline="0" dirty="0"/>
              <a:t> </a:t>
            </a:r>
            <a:r>
              <a:rPr lang="en-US" altLang="zh-CN" baseline="0" dirty="0"/>
              <a:t>any</a:t>
            </a:r>
            <a:r>
              <a:rPr lang="zh-CN" altLang="en-US" baseline="0" dirty="0"/>
              <a:t> </a:t>
            </a:r>
            <a:r>
              <a:rPr lang="en-US" altLang="zh-CN" baseline="0" dirty="0" err="1"/>
              <a:t>ui</a:t>
            </a:r>
            <a:r>
              <a:rPr lang="en-US" altLang="zh-CN" baseline="0" dirty="0"/>
              <a:t>.</a:t>
            </a:r>
          </a:p>
          <a:p>
            <a:endParaRPr lang="en-US" altLang="zh-CN" baseline="0" dirty="0"/>
          </a:p>
          <a:p>
            <a:r>
              <a:rPr lang="en-US" altLang="zh-CN" baseline="0" dirty="0"/>
              <a:t>[click]</a:t>
            </a:r>
          </a:p>
          <a:p>
            <a:r>
              <a:rPr lang="en-US" altLang="zh-CN" baseline="0" dirty="0"/>
              <a:t>In this example, we can see that u1 has only 3 matches among the 4 blue data vertices since the blue candidate v8 cannot produce a triangle, </a:t>
            </a:r>
          </a:p>
          <a:p>
            <a:r>
              <a:rPr lang="en-US" altLang="zh-CN" baseline="0" dirty="0"/>
              <a:t>while u2 has only 2 matches since the red candidate v9 cannot produce a triangle. Taking the minimum among the 3 query vertices gives an MNI of 2.</a:t>
            </a:r>
          </a:p>
          <a:p>
            <a:endParaRPr lang="en-US" altLang="zh-CN" baseline="0" dirty="0"/>
          </a:p>
          <a:p>
            <a:r>
              <a:rPr lang="en-US" altLang="zh-CN" baseline="0" dirty="0"/>
              <a:t>[click]</a:t>
            </a:r>
          </a:p>
          <a:p>
            <a:r>
              <a:rPr lang="en-US" altLang="zh-CN" baseline="0" dirty="0"/>
              <a:t>Note</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pruning</a:t>
            </a:r>
            <a:r>
              <a:rPr lang="zh-CN" altLang="en-US" baseline="0" dirty="0"/>
              <a:t> </a:t>
            </a:r>
            <a:r>
              <a:rPr lang="en-US" altLang="zh-CN" baseline="0" dirty="0"/>
              <a:t>rules are</a:t>
            </a:r>
            <a:r>
              <a:rPr lang="zh-CN" altLang="en-US" baseline="0" dirty="0"/>
              <a:t> </a:t>
            </a:r>
            <a:r>
              <a:rPr lang="en-US" altLang="zh-CN" baseline="0" dirty="0"/>
              <a:t>possible here.</a:t>
            </a:r>
            <a:r>
              <a:rPr lang="zh-CN" altLang="en-US" baseline="0" dirty="0"/>
              <a:t> </a:t>
            </a:r>
            <a:r>
              <a:rPr lang="en-US" altLang="zh-CN" baseline="0" dirty="0"/>
              <a:t>For</a:t>
            </a:r>
            <a:r>
              <a:rPr lang="zh-CN" altLang="en-US" baseline="0" dirty="0"/>
              <a:t> </a:t>
            </a:r>
            <a:r>
              <a:rPr lang="en-US" altLang="zh-CN" baseline="0" dirty="0"/>
              <a:t>example,</a:t>
            </a:r>
            <a:r>
              <a:rPr lang="zh-CN" altLang="en-US" baseline="0" dirty="0"/>
              <a:t> </a:t>
            </a:r>
            <a:r>
              <a:rPr lang="en-US" altLang="zh-CN" baseline="0" dirty="0"/>
              <a:t>if</a:t>
            </a:r>
            <a:r>
              <a:rPr lang="zh-CN" altLang="en-US" baseline="0" dirty="0"/>
              <a:t> </a:t>
            </a:r>
            <a:r>
              <a:rPr lang="en-US" altLang="zh-CN" baseline="0" dirty="0"/>
              <a:t>we</a:t>
            </a:r>
            <a:r>
              <a:rPr lang="zh-CN" altLang="en-US" baseline="0" dirty="0"/>
              <a:t> </a:t>
            </a:r>
            <a:r>
              <a:rPr lang="en-US" altLang="zh-CN" baseline="0" dirty="0"/>
              <a:t>require</a:t>
            </a:r>
            <a:r>
              <a:rPr lang="zh-CN" altLang="en-US" baseline="0" dirty="0"/>
              <a:t> </a:t>
            </a:r>
            <a:r>
              <a:rPr lang="en-US" altLang="zh-CN" baseline="0" dirty="0"/>
              <a:t>MNI</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4</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frequent,</a:t>
            </a:r>
            <a:r>
              <a:rPr lang="zh-CN" altLang="en-US" baseline="0" dirty="0"/>
              <a:t> </a:t>
            </a:r>
            <a:r>
              <a:rPr lang="en-US" altLang="zh-CN" baseline="0" dirty="0"/>
              <a:t>then </a:t>
            </a:r>
          </a:p>
          <a:p>
            <a:r>
              <a:rPr lang="en-US" altLang="zh-CN" baseline="0" dirty="0"/>
              <a:t>if we can only find 3 candidate matches for v1, we can conclude that the pattern is infrequent without looking at u2 and u3.</a:t>
            </a:r>
          </a:p>
          <a:p>
            <a:endParaRPr lang="en-US" altLang="zh-CN" baseline="0" dirty="0"/>
          </a:p>
          <a:p>
            <a:r>
              <a:rPr lang="en-US" altLang="zh-CN" baseline="0" dirty="0"/>
              <a:t>On the other hand, we</a:t>
            </a:r>
            <a:r>
              <a:rPr lang="zh-CN" altLang="en-US" baseline="0" dirty="0"/>
              <a:t> </a:t>
            </a:r>
            <a:r>
              <a:rPr lang="en-US" altLang="zh-CN" baseline="0" dirty="0"/>
              <a:t>can</a:t>
            </a:r>
            <a:r>
              <a:rPr lang="zh-CN" altLang="en-US" baseline="0" dirty="0"/>
              <a:t> </a:t>
            </a:r>
            <a:r>
              <a:rPr lang="en-US" altLang="zh-CN" baseline="0" dirty="0"/>
              <a:t>stop</a:t>
            </a:r>
            <a:r>
              <a:rPr lang="zh-CN" altLang="en-US" baseline="0" dirty="0"/>
              <a:t> </a:t>
            </a:r>
            <a:r>
              <a:rPr lang="en-US" altLang="zh-CN" baseline="0" dirty="0"/>
              <a:t>checking</a:t>
            </a:r>
            <a:r>
              <a:rPr lang="zh-CN" altLang="en-US" baseline="0" dirty="0"/>
              <a:t> </a:t>
            </a:r>
            <a:r>
              <a:rPr lang="en-US" altLang="zh-CN" baseline="0" dirty="0"/>
              <a:t>the</a:t>
            </a:r>
            <a:r>
              <a:rPr lang="zh-CN" altLang="en-US" baseline="0" dirty="0"/>
              <a:t> </a:t>
            </a:r>
            <a:r>
              <a:rPr lang="en-US" altLang="zh-CN" baseline="0" dirty="0"/>
              <a:t>data</a:t>
            </a:r>
            <a:r>
              <a:rPr lang="zh-CN" altLang="en-US" baseline="0" dirty="0"/>
              <a:t> </a:t>
            </a:r>
            <a:r>
              <a:rPr lang="en-US" altLang="zh-CN" baseline="0" dirty="0"/>
              <a:t>vertices</a:t>
            </a:r>
            <a:r>
              <a:rPr lang="zh-CN" altLang="en-US" baseline="0" dirty="0"/>
              <a:t> </a:t>
            </a:r>
            <a:r>
              <a:rPr lang="en-US" altLang="zh-CN" baseline="0" dirty="0"/>
              <a:t>for</a:t>
            </a:r>
            <a:r>
              <a:rPr lang="zh-CN" altLang="en-US" baseline="0" dirty="0"/>
              <a:t> </a:t>
            </a:r>
            <a:r>
              <a:rPr lang="en-US" altLang="zh-CN" baseline="0" dirty="0"/>
              <a:t>each</a:t>
            </a:r>
            <a:r>
              <a:rPr lang="zh-CN" altLang="en-US" baseline="0" dirty="0"/>
              <a:t> </a:t>
            </a:r>
            <a:r>
              <a:rPr lang="en-US" altLang="zh-CN" baseline="0" dirty="0" err="1"/>
              <a:t>ui</a:t>
            </a:r>
            <a:r>
              <a:rPr lang="zh-CN" altLang="en-US" baseline="0" dirty="0"/>
              <a:t> </a:t>
            </a:r>
            <a:r>
              <a:rPr lang="en-US" altLang="zh-CN" baseline="0" dirty="0"/>
              <a:t>and move on to check ui+1 as</a:t>
            </a:r>
            <a:r>
              <a:rPr lang="zh-CN" altLang="en-US" baseline="0" dirty="0"/>
              <a:t> </a:t>
            </a:r>
            <a:r>
              <a:rPr lang="en-US" altLang="zh-CN" baseline="0" dirty="0"/>
              <a:t>soon</a:t>
            </a:r>
            <a:r>
              <a:rPr lang="zh-CN" altLang="en-US" baseline="0" dirty="0"/>
              <a:t> </a:t>
            </a:r>
            <a:r>
              <a:rPr lang="en-US" altLang="zh-CN" baseline="0" dirty="0"/>
              <a:t>as</a:t>
            </a:r>
            <a:r>
              <a:rPr lang="zh-CN" altLang="en-US" baseline="0" dirty="0"/>
              <a:t> </a:t>
            </a:r>
            <a:r>
              <a:rPr lang="en-US" altLang="zh-CN" baseline="0" dirty="0"/>
              <a:t>4</a:t>
            </a:r>
            <a:r>
              <a:rPr lang="zh-CN" altLang="en-US" baseline="0" dirty="0"/>
              <a:t> </a:t>
            </a:r>
            <a:r>
              <a:rPr lang="en-US" altLang="zh-CN" baseline="0" dirty="0"/>
              <a:t>matches</a:t>
            </a:r>
            <a:r>
              <a:rPr lang="zh-CN" altLang="en-US" baseline="0" dirty="0"/>
              <a:t> </a:t>
            </a:r>
            <a:r>
              <a:rPr lang="en-US" altLang="zh-CN" baseline="0" dirty="0"/>
              <a:t>have</a:t>
            </a:r>
            <a:r>
              <a:rPr lang="zh-CN" altLang="en-US" baseline="0" dirty="0"/>
              <a:t> </a:t>
            </a:r>
            <a:r>
              <a:rPr lang="en-US" altLang="zh-CN" baseline="0" dirty="0"/>
              <a:t>been</a:t>
            </a:r>
            <a:r>
              <a:rPr lang="zh-CN" altLang="en-US" baseline="0" dirty="0"/>
              <a:t> </a:t>
            </a:r>
            <a:r>
              <a:rPr lang="en-US" altLang="zh-CN" baseline="0" dirty="0"/>
              <a:t>found, even if there are numerous such matches for </a:t>
            </a:r>
            <a:r>
              <a:rPr lang="en-US" altLang="zh-CN" baseline="0" dirty="0" err="1"/>
              <a:t>ui</a:t>
            </a:r>
            <a:endParaRPr lang="en-US" altLang="zh-CN" baseline="0" dirty="0"/>
          </a:p>
          <a:p>
            <a:endParaRPr lang="en-US" altLang="zh-CN" baseline="0" dirty="0"/>
          </a:p>
          <a:p>
            <a:r>
              <a:rPr lang="en-US" altLang="zh-CN" baseline="0" dirty="0"/>
              <a:t>------------- FINISH HERE… NEXT PAGE</a:t>
            </a:r>
          </a:p>
          <a:p>
            <a:endParaRPr lang="en-US" altLang="zh-CN" baseline="0" dirty="0"/>
          </a:p>
          <a:p>
            <a:r>
              <a:rPr lang="en-US" altLang="zh-CN" baseline="0" dirty="0"/>
              <a:t>Also, the domain table of an extended pattern can inherit the valid entries from the domain table of its parent pattern; this means that the domain table of a pattern would be maintained until the last child pattern has used it, which can make distributed implementation a bit trickier when pattern stealing is allowed to happen for load balancing, and we have an ongoing journal revision that proposes a technique to address this issue.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70</a:t>
            </a:fld>
            <a:endParaRPr lang="en-US"/>
          </a:p>
        </p:txBody>
      </p:sp>
    </p:spTree>
    <p:extLst>
      <p:ext uri="{BB962C8B-B14F-4D97-AF65-F5344CB8AC3E}">
        <p14:creationId xmlns:p14="http://schemas.microsoft.com/office/powerpoint/2010/main" val="10616286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a:t>
            </a:r>
            <a:r>
              <a:rPr lang="zh-CN" altLang="en-US" baseline="0" dirty="0"/>
              <a:t> </a:t>
            </a:r>
            <a:r>
              <a:rPr lang="en-US" altLang="zh-CN" baseline="0" dirty="0"/>
              <a:t>our</a:t>
            </a:r>
            <a:r>
              <a:rPr lang="zh-CN" altLang="en-US" baseline="0" dirty="0"/>
              <a:t> </a:t>
            </a:r>
            <a:r>
              <a:rPr lang="en-US" altLang="zh-CN" baseline="0" dirty="0"/>
              <a:t>T-FSM</a:t>
            </a:r>
            <a:r>
              <a:rPr lang="zh-CN" altLang="en-US" baseline="0" dirty="0"/>
              <a:t> </a:t>
            </a:r>
            <a:r>
              <a:rPr lang="en-US" altLang="zh-CN" baseline="0" dirty="0"/>
              <a:t>system,</a:t>
            </a:r>
            <a:r>
              <a:rPr lang="zh-CN" altLang="en-US" baseline="0" dirty="0"/>
              <a:t> </a:t>
            </a:r>
            <a:r>
              <a:rPr lang="en-US" altLang="zh-CN" baseline="0" dirty="0"/>
              <a:t>we</a:t>
            </a:r>
            <a:r>
              <a:rPr lang="zh-CN" altLang="en-US" baseline="0" dirty="0"/>
              <a:t> </a:t>
            </a:r>
            <a:r>
              <a:rPr lang="en-US" altLang="zh-CN" baseline="0" dirty="0"/>
              <a:t>only</a:t>
            </a:r>
            <a:r>
              <a:rPr lang="zh-CN" altLang="en-US" baseline="0" dirty="0"/>
              <a:t> </a:t>
            </a:r>
            <a:r>
              <a:rPr lang="en-US" altLang="zh-CN" baseline="0" dirty="0"/>
              <a:t>keep</a:t>
            </a:r>
            <a:r>
              <a:rPr lang="zh-CN" altLang="en-US" baseline="0" dirty="0"/>
              <a:t> </a:t>
            </a:r>
            <a:r>
              <a:rPr lang="en-US" altLang="zh-CN" baseline="0" dirty="0"/>
              <a:t>a bounded number of patterns</a:t>
            </a:r>
            <a:r>
              <a:rPr lang="zh-CN" altLang="en-US" baseline="0" dirty="0"/>
              <a:t> </a:t>
            </a:r>
            <a:r>
              <a:rPr lang="en-US" altLang="zh-CN" baseline="0" dirty="0"/>
              <a:t>active</a:t>
            </a:r>
            <a:r>
              <a:rPr lang="zh-CN" altLang="en-US" baseline="0" dirty="0"/>
              <a:t> </a:t>
            </a:r>
            <a:r>
              <a:rPr lang="en-US" altLang="zh-CN" baseline="0" dirty="0"/>
              <a:t>with</a:t>
            </a:r>
            <a:r>
              <a:rPr lang="zh-CN" altLang="en-US" baseline="0" dirty="0"/>
              <a:t> </a:t>
            </a:r>
            <a:r>
              <a:rPr lang="en-US" altLang="zh-CN" baseline="0" dirty="0"/>
              <a:t>their subgraph-matching</a:t>
            </a:r>
            <a:r>
              <a:rPr lang="zh-CN" altLang="en-US" baseline="0" dirty="0"/>
              <a:t> </a:t>
            </a:r>
            <a:r>
              <a:rPr lang="en-US" altLang="zh-CN" baseline="0" dirty="0"/>
              <a:t>tasks</a:t>
            </a:r>
            <a:r>
              <a:rPr lang="zh-CN" altLang="en-US" baseline="0" dirty="0"/>
              <a:t> </a:t>
            </a:r>
            <a:r>
              <a:rPr lang="en-US" altLang="zh-CN" baseline="0" dirty="0"/>
              <a:t>at</a:t>
            </a:r>
            <a:r>
              <a:rPr lang="zh-CN" altLang="en-US" baseline="0" dirty="0"/>
              <a:t> </a:t>
            </a:r>
            <a:r>
              <a:rPr lang="en-US" altLang="zh-CN" baseline="0" dirty="0"/>
              <a:t>any</a:t>
            </a:r>
            <a:r>
              <a:rPr lang="zh-CN" altLang="en-US" baseline="0" dirty="0"/>
              <a:t> </a:t>
            </a:r>
            <a:r>
              <a:rPr lang="en-US" altLang="zh-CN" baseline="0" dirty="0"/>
              <a:t>time</a:t>
            </a:r>
          </a:p>
          <a:p>
            <a:r>
              <a:rPr lang="en-US" altLang="zh-CN" baseline="0" dirty="0"/>
              <a:t>to</a:t>
            </a:r>
            <a:r>
              <a:rPr lang="zh-CN" altLang="en-US" baseline="0" dirty="0"/>
              <a:t> </a:t>
            </a:r>
            <a:r>
              <a:rPr lang="en-US" altLang="zh-CN" baseline="0" dirty="0"/>
              <a:t>limit</a:t>
            </a:r>
            <a:r>
              <a:rPr lang="zh-CN" altLang="en-US" baseline="0" dirty="0"/>
              <a:t> </a:t>
            </a:r>
            <a:r>
              <a:rPr lang="en-US" altLang="zh-CN" baseline="0" dirty="0"/>
              <a:t>memory</a:t>
            </a:r>
            <a:r>
              <a:rPr lang="zh-CN" altLang="en-US" baseline="0" dirty="0"/>
              <a:t> </a:t>
            </a:r>
            <a:r>
              <a:rPr lang="en-US" altLang="zh-CN" baseline="0" dirty="0"/>
              <a:t>consumption.</a:t>
            </a:r>
          </a:p>
          <a:p>
            <a:endParaRPr lang="en-US" altLang="zh-CN" baseline="0" dirty="0"/>
          </a:p>
          <a:p>
            <a:r>
              <a:rPr lang="en-US" altLang="zh-CN" baseline="0" dirty="0"/>
              <a:t>Here,</a:t>
            </a:r>
            <a:r>
              <a:rPr lang="zh-CN" altLang="en-US" baseline="0" dirty="0"/>
              <a:t> </a:t>
            </a:r>
            <a:r>
              <a:rPr lang="en-US" altLang="zh-CN" baseline="0" dirty="0"/>
              <a:t>the</a:t>
            </a:r>
            <a:r>
              <a:rPr lang="zh-CN" altLang="en-US" baseline="0" dirty="0"/>
              <a:t> </a:t>
            </a:r>
            <a:r>
              <a:rPr lang="en-US" altLang="zh-CN" baseline="0" dirty="0"/>
              <a:t>tasks</a:t>
            </a:r>
            <a:r>
              <a:rPr lang="zh-CN" altLang="en-US" baseline="0" dirty="0"/>
              <a:t> </a:t>
            </a:r>
            <a:r>
              <a:rPr lang="en-US" altLang="zh-CN" baseline="0" dirty="0"/>
              <a:t>of</a:t>
            </a:r>
            <a:r>
              <a:rPr lang="zh-CN" altLang="en-US" baseline="0" dirty="0"/>
              <a:t> </a:t>
            </a:r>
            <a:r>
              <a:rPr lang="en-US" altLang="zh-CN" baseline="0" dirty="0"/>
              <a:t>each</a:t>
            </a:r>
            <a:r>
              <a:rPr lang="zh-CN" altLang="en-US" baseline="0" dirty="0"/>
              <a:t> </a:t>
            </a:r>
            <a:r>
              <a:rPr lang="en-US" altLang="zh-CN" baseline="0" dirty="0"/>
              <a:t>active</a:t>
            </a:r>
            <a:r>
              <a:rPr lang="zh-CN" altLang="en-US" baseline="0" dirty="0"/>
              <a:t> </a:t>
            </a:r>
            <a:r>
              <a:rPr lang="en-US" altLang="zh-CN" baseline="0" dirty="0"/>
              <a:t>pattern</a:t>
            </a:r>
            <a:r>
              <a:rPr lang="zh-CN" altLang="en-US" baseline="0" dirty="0"/>
              <a:t> </a:t>
            </a:r>
            <a:r>
              <a:rPr lang="en-US" altLang="zh-CN" baseline="0" dirty="0"/>
              <a:t>is</a:t>
            </a:r>
            <a:r>
              <a:rPr lang="zh-CN" altLang="en-US" baseline="0" dirty="0"/>
              <a:t> </a:t>
            </a:r>
            <a:r>
              <a:rPr lang="en-US" altLang="zh-CN" baseline="0" dirty="0"/>
              <a:t>kept</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p>
          <a:p>
            <a:r>
              <a:rPr lang="en-US" altLang="zh-CN" baseline="0" dirty="0"/>
              <a:t>When</a:t>
            </a:r>
            <a:r>
              <a:rPr lang="zh-CN" altLang="en-US" baseline="0" dirty="0"/>
              <a:t> </a:t>
            </a:r>
            <a:r>
              <a:rPr lang="en-US" altLang="zh-CN" baseline="0" dirty="0"/>
              <a:t>a</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fetches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to</a:t>
            </a:r>
            <a:r>
              <a:rPr lang="zh-CN" altLang="en-US" baseline="0" dirty="0"/>
              <a:t> </a:t>
            </a:r>
            <a:r>
              <a:rPr lang="en-US" altLang="zh-CN" baseline="0" dirty="0"/>
              <a:t>process</a:t>
            </a:r>
            <a:r>
              <a:rPr lang="zh-CN" altLang="en-US" baseline="0" dirty="0"/>
              <a:t> </a:t>
            </a:r>
            <a:r>
              <a:rPr lang="en-US" altLang="zh-CN" baseline="0" dirty="0"/>
              <a:t>[click],</a:t>
            </a:r>
          </a:p>
          <a:p>
            <a:r>
              <a:rPr lang="en-US" altLang="zh-CN" baseline="0" dirty="0"/>
              <a:t>it</a:t>
            </a:r>
            <a:r>
              <a:rPr lang="zh-CN" altLang="en-US" baseline="0" dirty="0"/>
              <a:t> </a:t>
            </a:r>
            <a:r>
              <a:rPr lang="en-US" altLang="zh-CN" baseline="0" dirty="0"/>
              <a:t>will</a:t>
            </a:r>
            <a:r>
              <a:rPr lang="zh-CN" altLang="en-US" baseline="0" dirty="0"/>
              <a:t> </a:t>
            </a:r>
            <a:r>
              <a:rPr lang="en-US" altLang="zh-CN" baseline="0" dirty="0"/>
              <a:t>obtain</a:t>
            </a:r>
            <a:r>
              <a:rPr lang="zh-CN" altLang="en-US" baseline="0" dirty="0"/>
              <a:t> </a:t>
            </a:r>
            <a:r>
              <a:rPr lang="en-US" altLang="zh-CN" baseline="0" dirty="0"/>
              <a:t>from the</a:t>
            </a:r>
            <a:r>
              <a:rPr lang="zh-CN" altLang="en-US" baseline="0" dirty="0"/>
              <a:t> </a:t>
            </a:r>
            <a:r>
              <a:rPr lang="en-US" altLang="zh-CN" baseline="0" dirty="0"/>
              <a:t>first</a:t>
            </a:r>
            <a:r>
              <a:rPr lang="zh-CN" altLang="en-US" baseline="0" dirty="0"/>
              <a:t> </a:t>
            </a:r>
            <a:r>
              <a:rPr lang="en-US" altLang="zh-CN" baseline="0" dirty="0"/>
              <a:t>pattern capsule</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list</a:t>
            </a:r>
            <a:r>
              <a:rPr lang="zh-CN" altLang="en-US" baseline="0" dirty="0"/>
              <a:t> </a:t>
            </a:r>
            <a:r>
              <a:rPr lang="en-US" altLang="zh-CN" baseline="0" dirty="0"/>
              <a:t>with</a:t>
            </a:r>
            <a:r>
              <a:rPr lang="zh-CN" altLang="en-US" baseline="0" dirty="0"/>
              <a:t> </a:t>
            </a:r>
            <a:r>
              <a:rPr lang="en-US" altLang="zh-CN" baseline="0" dirty="0"/>
              <a:t>an</a:t>
            </a:r>
            <a:r>
              <a:rPr lang="zh-CN" altLang="en-US" baseline="0" dirty="0"/>
              <a:t> </a:t>
            </a:r>
            <a:r>
              <a:rPr lang="en-US" altLang="zh-CN" baseline="0" dirty="0"/>
              <a:t>available</a:t>
            </a:r>
            <a:r>
              <a:rPr lang="zh-CN" altLang="en-US" baseline="0" dirty="0"/>
              <a:t> </a:t>
            </a:r>
            <a:r>
              <a:rPr lang="en-US" altLang="zh-CN" baseline="0" dirty="0"/>
              <a:t>task,</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patterns</a:t>
            </a:r>
            <a:r>
              <a:rPr lang="zh-CN" altLang="en-US" baseline="0" dirty="0"/>
              <a:t> </a:t>
            </a:r>
            <a:r>
              <a:rPr lang="en-US" altLang="zh-CN" baseline="0" dirty="0"/>
              <a:t>that</a:t>
            </a:r>
            <a:r>
              <a:rPr lang="zh-CN" altLang="en-US" baseline="0" dirty="0"/>
              <a:t> </a:t>
            </a:r>
            <a:r>
              <a:rPr lang="en-US" altLang="zh-CN" baseline="0" dirty="0"/>
              <a:t>were</a:t>
            </a:r>
            <a:r>
              <a:rPr lang="zh-CN" altLang="en-US" baseline="0" dirty="0"/>
              <a:t> </a:t>
            </a:r>
            <a:r>
              <a:rPr lang="en-US" altLang="zh-CN" baseline="0" dirty="0"/>
              <a:t>added</a:t>
            </a:r>
            <a:r>
              <a:rPr lang="zh-CN" altLang="en-US" baseline="0" dirty="0"/>
              <a:t> </a:t>
            </a:r>
            <a:r>
              <a:rPr lang="en-US" altLang="zh-CN" baseline="0" dirty="0"/>
              <a:t>earlier</a:t>
            </a:r>
            <a:r>
              <a:rPr lang="zh-CN" altLang="en-US" baseline="0" dirty="0"/>
              <a:t> </a:t>
            </a:r>
            <a:r>
              <a:rPr lang="en-US" altLang="zh-CN" baseline="0" dirty="0"/>
              <a:t>are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endParaRPr lang="en-US" altLang="zh-CN" baseline="0" dirty="0"/>
          </a:p>
          <a:p>
            <a:r>
              <a:rPr lang="en-US" altLang="zh-CN" baseline="0" dirty="0"/>
              <a:t>to</a:t>
            </a:r>
            <a:r>
              <a:rPr lang="zh-CN" altLang="en-US" baseline="0" dirty="0"/>
              <a:t> </a:t>
            </a:r>
            <a:r>
              <a:rPr lang="en-US" altLang="zh-CN" baseline="0" dirty="0"/>
              <a:t>finish</a:t>
            </a:r>
            <a:r>
              <a:rPr lang="zh-CN" altLang="en-US" baseline="0" dirty="0"/>
              <a:t> </a:t>
            </a:r>
            <a:r>
              <a:rPr lang="en-US" altLang="zh-CN" baseline="0" dirty="0"/>
              <a:t>early</a:t>
            </a:r>
            <a:r>
              <a:rPr lang="zh-CN" altLang="en-US" baseline="0" dirty="0"/>
              <a:t> </a:t>
            </a:r>
            <a:r>
              <a:rPr lang="en-US" altLang="zh-CN" baseline="0" dirty="0"/>
              <a:t>to</a:t>
            </a:r>
            <a:r>
              <a:rPr lang="zh-CN" altLang="en-US" baseline="0" dirty="0"/>
              <a:t> </a:t>
            </a:r>
            <a:r>
              <a:rPr lang="en-US" altLang="zh-CN" baseline="0" dirty="0"/>
              <a:t>make</a:t>
            </a:r>
            <a:r>
              <a:rPr lang="zh-CN" altLang="en-US" baseline="0" dirty="0"/>
              <a:t> </a:t>
            </a:r>
            <a:r>
              <a:rPr lang="en-US" altLang="zh-CN" baseline="0" dirty="0"/>
              <a:t>room</a:t>
            </a:r>
            <a:r>
              <a:rPr lang="zh-CN" altLang="en-US" baseline="0" dirty="0"/>
              <a:t> </a:t>
            </a:r>
            <a:r>
              <a:rPr lang="en-US" altLang="zh-CN" baseline="0" dirty="0"/>
              <a:t>for</a:t>
            </a:r>
            <a:r>
              <a:rPr lang="zh-CN" altLang="en-US" baseline="0" dirty="0"/>
              <a:t> </a:t>
            </a:r>
            <a:r>
              <a:rPr lang="en-US" altLang="zh-CN" baseline="0" dirty="0"/>
              <a:t>new</a:t>
            </a:r>
            <a:r>
              <a:rPr lang="zh-CN" altLang="en-US" baseline="0" dirty="0"/>
              <a:t> </a:t>
            </a:r>
            <a:r>
              <a:rPr lang="en-US" altLang="zh-CN" baseline="0" dirty="0"/>
              <a:t>patterns</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active</a:t>
            </a:r>
            <a:r>
              <a:rPr lang="zh-CN" altLang="en-US" baseline="0" dirty="0"/>
              <a:t> </a:t>
            </a:r>
            <a:r>
              <a:rPr lang="en-US" altLang="zh-CN" baseline="0" dirty="0"/>
              <a:t>list.</a:t>
            </a:r>
          </a:p>
          <a:p>
            <a:endParaRPr lang="en-US" altLang="zh-CN" baseline="0" dirty="0"/>
          </a:p>
          <a:p>
            <a:r>
              <a:rPr lang="en-US" altLang="zh-CN" baseline="0" dirty="0"/>
              <a:t>Assume</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subgraph-matching</a:t>
            </a:r>
            <a:r>
              <a:rPr lang="zh-CN" altLang="en-US" baseline="0" dirty="0"/>
              <a:t> </a:t>
            </a:r>
            <a:r>
              <a:rPr lang="en-US" altLang="zh-CN" baseline="0" dirty="0"/>
              <a:t>task</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second</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is</a:t>
            </a:r>
            <a:r>
              <a:rPr lang="zh-CN" altLang="en-US" baseline="0" dirty="0"/>
              <a:t> </a:t>
            </a:r>
            <a:r>
              <a:rPr lang="en-US" altLang="zh-CN" baseline="0" dirty="0"/>
              <a:t>obtained,</a:t>
            </a:r>
            <a:r>
              <a:rPr lang="zh-CN" altLang="en-US" baseline="0" dirty="0"/>
              <a:t> </a:t>
            </a:r>
            <a:r>
              <a:rPr lang="en-US" altLang="zh-CN" baseline="0" dirty="0"/>
              <a:t>then</a:t>
            </a:r>
            <a:r>
              <a:rPr lang="zh-CN" altLang="en-US" baseline="0" dirty="0"/>
              <a:t> </a:t>
            </a:r>
            <a:r>
              <a:rPr lang="en-US" altLang="zh-CN" baseline="0" dirty="0"/>
              <a:t>[click]</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update</a:t>
            </a:r>
            <a:r>
              <a:rPr lang="zh-CN" altLang="en-US" baseline="0" dirty="0"/>
              <a:t> </a:t>
            </a:r>
            <a:r>
              <a:rPr lang="en-US" altLang="zh-CN" baseline="0" dirty="0"/>
              <a:t>the</a:t>
            </a:r>
            <a:r>
              <a:rPr lang="zh-CN" altLang="en-US" baseline="0" dirty="0"/>
              <a:t> </a:t>
            </a:r>
            <a:r>
              <a:rPr lang="en-US" altLang="zh-CN" baseline="0" dirty="0"/>
              <a:t>pattern</a:t>
            </a:r>
            <a:r>
              <a:rPr lang="zh-CN" altLang="en-US" baseline="0" dirty="0"/>
              <a:t> </a:t>
            </a:r>
            <a:r>
              <a:rPr lang="en-US" altLang="zh-CN" baseline="0" dirty="0"/>
              <a:t>status</a:t>
            </a:r>
            <a:r>
              <a:rPr lang="zh-CN" altLang="en-US" baseline="0" dirty="0"/>
              <a:t> </a:t>
            </a:r>
            <a:r>
              <a:rPr lang="en-US" altLang="zh-CN" baseline="0" dirty="0"/>
              <a:t>using</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result</a:t>
            </a:r>
            <a:r>
              <a:rPr lang="zh-CN" altLang="en-US" baseline="0" dirty="0"/>
              <a:t> </a:t>
            </a:r>
            <a:r>
              <a:rPr lang="en-US" altLang="zh-CN" baseline="0" dirty="0"/>
              <a:t>after</a:t>
            </a:r>
            <a:r>
              <a:rPr lang="zh-CN" altLang="en-US" baseline="0" dirty="0"/>
              <a:t> </a:t>
            </a:r>
            <a:r>
              <a:rPr lang="en-US" altLang="zh-CN" baseline="0" dirty="0"/>
              <a:t>task</a:t>
            </a:r>
            <a:r>
              <a:rPr lang="zh-CN" altLang="en-US" baseline="0" dirty="0"/>
              <a:t> </a:t>
            </a:r>
            <a:r>
              <a:rPr lang="en-US" altLang="zh-CN" baseline="0" dirty="0"/>
              <a:t>computation.</a:t>
            </a:r>
          </a:p>
          <a:p>
            <a:r>
              <a:rPr lang="en-US" altLang="zh-CN" baseline="0" dirty="0"/>
              <a:t>[click]</a:t>
            </a:r>
            <a:r>
              <a:rPr lang="zh-CN" altLang="en-US" baseline="0" dirty="0"/>
              <a:t> </a:t>
            </a:r>
            <a:r>
              <a:rPr lang="en-US" altLang="zh-CN" baseline="0" dirty="0"/>
              <a:t>If</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determine</a:t>
            </a:r>
            <a:r>
              <a:rPr lang="zh-CN" altLang="en-US" baseline="0" dirty="0"/>
              <a:t> </a:t>
            </a:r>
            <a:r>
              <a:rPr lang="en-US" altLang="zh-CN" baseline="0" dirty="0"/>
              <a:t>whether</a:t>
            </a:r>
            <a:r>
              <a:rPr lang="zh-CN" altLang="en-US" baseline="0" dirty="0"/>
              <a:t> </a:t>
            </a:r>
            <a:r>
              <a:rPr lang="en-US" altLang="zh-CN" baseline="0" dirty="0"/>
              <a:t>this</a:t>
            </a:r>
            <a:r>
              <a:rPr lang="zh-CN" altLang="en-US" baseline="0" dirty="0"/>
              <a:t> </a:t>
            </a:r>
            <a:r>
              <a:rPr lang="en-US" altLang="zh-CN" baseline="0" dirty="0"/>
              <a:t>pattern</a:t>
            </a:r>
            <a:r>
              <a:rPr lang="zh-CN" altLang="en-US" baseline="0" dirty="0"/>
              <a:t> </a:t>
            </a:r>
            <a:r>
              <a:rPr lang="en-US" altLang="zh-CN" baseline="0" dirty="0"/>
              <a:t>is</a:t>
            </a:r>
            <a:r>
              <a:rPr lang="zh-CN" altLang="en-US" baseline="0" dirty="0"/>
              <a:t> </a:t>
            </a:r>
            <a:r>
              <a:rPr lang="en-US" altLang="zh-CN" baseline="0" dirty="0"/>
              <a:t>frequent</a:t>
            </a:r>
            <a:r>
              <a:rPr lang="zh-CN" altLang="en-US" baseline="0" dirty="0"/>
              <a:t> </a:t>
            </a:r>
            <a:r>
              <a:rPr lang="en-US" altLang="zh-CN" baseline="0" dirty="0"/>
              <a:t>or</a:t>
            </a:r>
            <a:r>
              <a:rPr lang="zh-CN" altLang="en-US" baseline="0" dirty="0"/>
              <a:t> </a:t>
            </a:r>
            <a:r>
              <a:rPr lang="en-US" altLang="zh-CN" baseline="0" dirty="0"/>
              <a:t>not</a:t>
            </a:r>
            <a:r>
              <a:rPr lang="zh-CN" altLang="en-US" baseline="0" dirty="0"/>
              <a:t> </a:t>
            </a:r>
            <a:r>
              <a:rPr lang="en-US" altLang="zh-CN" baseline="0" dirty="0"/>
              <a:t>after</a:t>
            </a:r>
            <a:r>
              <a:rPr lang="zh-CN" altLang="en-US" baseline="0" dirty="0"/>
              <a:t> </a:t>
            </a:r>
            <a:r>
              <a:rPr lang="en-US" altLang="zh-CN" baseline="0" dirty="0"/>
              <a:t>its</a:t>
            </a:r>
            <a:r>
              <a:rPr lang="zh-CN" altLang="en-US" baseline="0" dirty="0"/>
              <a:t> </a:t>
            </a:r>
            <a:r>
              <a:rPr lang="en-US" altLang="zh-CN" baseline="0" dirty="0"/>
              <a:t>status</a:t>
            </a:r>
            <a:r>
              <a:rPr lang="zh-CN" altLang="en-US" baseline="0" dirty="0"/>
              <a:t> </a:t>
            </a:r>
            <a:r>
              <a:rPr lang="en-US" altLang="zh-CN" baseline="0" dirty="0"/>
              <a:t>update,</a:t>
            </a:r>
          </a:p>
          <a:p>
            <a:r>
              <a:rPr lang="en-US" altLang="zh-CN" baseline="0" dirty="0"/>
              <a:t>[click]</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extend</a:t>
            </a:r>
            <a:r>
              <a:rPr lang="zh-CN" altLang="en-US" baseline="0" dirty="0"/>
              <a:t> </a:t>
            </a:r>
            <a:r>
              <a:rPr lang="en-US" altLang="zh-CN" baseline="0" dirty="0"/>
              <a:t>the</a:t>
            </a:r>
            <a:r>
              <a:rPr lang="zh-CN" altLang="en-US" baseline="0" dirty="0"/>
              <a:t> </a:t>
            </a:r>
            <a:r>
              <a:rPr lang="en-US" altLang="zh-CN" baseline="0" dirty="0"/>
              <a:t>pattern following </a:t>
            </a:r>
            <a:r>
              <a:rPr lang="en-US" altLang="zh-CN" baseline="0" dirty="0" err="1"/>
              <a:t>gspan's</a:t>
            </a:r>
            <a:r>
              <a:rPr lang="en-US" altLang="zh-CN" baseline="0" dirty="0"/>
              <a:t> rightmost path extension strategy</a:t>
            </a:r>
            <a:r>
              <a:rPr lang="zh-CN" altLang="en-US" baseline="0" dirty="0"/>
              <a:t> </a:t>
            </a:r>
            <a:r>
              <a:rPr lang="en-US" altLang="zh-CN" baseline="0" dirty="0"/>
              <a:t>if</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frequent,</a:t>
            </a:r>
            <a:r>
              <a:rPr lang="zh-CN" altLang="en-US" baseline="0" dirty="0"/>
              <a:t> </a:t>
            </a:r>
            <a:r>
              <a:rPr lang="en-US" altLang="zh-CN" baseline="0" dirty="0"/>
              <a:t>and</a:t>
            </a:r>
            <a:r>
              <a:rPr lang="zh-CN" altLang="en-US" baseline="0" dirty="0"/>
              <a:t> </a:t>
            </a:r>
            <a:r>
              <a:rPr lang="en-US" altLang="zh-CN" baseline="0" dirty="0"/>
              <a:t>add</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patterns</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stack</a:t>
            </a:r>
            <a:r>
              <a:rPr lang="zh-CN" altLang="en-US" baseline="0" dirty="0"/>
              <a:t> </a:t>
            </a:r>
            <a:r>
              <a:rPr lang="en-US" altLang="zh-CN" baseline="0" dirty="0" err="1"/>
              <a:t>Cpat</a:t>
            </a:r>
            <a:r>
              <a:rPr lang="en-US" altLang="zh-CN" baseline="0" dirty="0"/>
              <a:t>, which keeps the</a:t>
            </a:r>
            <a:r>
              <a:rPr lang="zh-CN" altLang="en-US" baseline="0" dirty="0"/>
              <a:t> </a:t>
            </a:r>
            <a:r>
              <a:rPr lang="en-US" altLang="zh-CN" baseline="0" dirty="0"/>
              <a:t>pending</a:t>
            </a:r>
            <a:r>
              <a:rPr lang="zh-CN" altLang="en-US" baseline="0" dirty="0"/>
              <a:t> </a:t>
            </a:r>
            <a:r>
              <a:rPr lang="en-US" altLang="zh-CN" baseline="0" dirty="0"/>
              <a:t>patterns</a:t>
            </a:r>
            <a:r>
              <a:rPr lang="zh-CN" altLang="en-US" baseline="0" dirty="0"/>
              <a:t> </a:t>
            </a:r>
            <a:r>
              <a:rPr lang="en-US" altLang="zh-CN" baseline="0" dirty="0"/>
              <a:t>to</a:t>
            </a:r>
            <a:r>
              <a:rPr lang="zh-CN" altLang="en-US" baseline="0" dirty="0"/>
              <a:t> </a:t>
            </a:r>
            <a:r>
              <a:rPr lang="en-US" altLang="zh-CN" baseline="0" dirty="0"/>
              <a:t>be processed</a:t>
            </a:r>
          </a:p>
          <a:p>
            <a:r>
              <a:rPr lang="en-US" altLang="zh-CN" baseline="0" dirty="0"/>
              <a:t>[click]</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pattern</a:t>
            </a:r>
            <a:r>
              <a:rPr lang="zh-CN" altLang="en-US" baseline="0" dirty="0"/>
              <a:t> </a:t>
            </a:r>
            <a:r>
              <a:rPr lang="en-US" altLang="zh-CN" baseline="0" dirty="0"/>
              <a:t>is</a:t>
            </a:r>
            <a:r>
              <a:rPr lang="zh-CN" altLang="en-US" baseline="0" dirty="0"/>
              <a:t> </a:t>
            </a:r>
            <a:r>
              <a:rPr lang="en-US" altLang="zh-CN" baseline="0" dirty="0"/>
              <a:t>then</a:t>
            </a:r>
            <a:r>
              <a:rPr lang="zh-CN" altLang="en-US" baseline="0" dirty="0"/>
              <a:t> </a:t>
            </a:r>
            <a:r>
              <a:rPr lang="en-US" altLang="zh-CN" baseline="0" dirty="0"/>
              <a:t>deleted</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active</a:t>
            </a:r>
            <a:r>
              <a:rPr lang="zh-CN" altLang="en-US" baseline="0" dirty="0"/>
              <a:t> </a:t>
            </a:r>
            <a:r>
              <a:rPr lang="en-US" altLang="zh-CN" baseline="0" dirty="0"/>
              <a:t>list</a:t>
            </a:r>
            <a:r>
              <a:rPr lang="zh-CN" altLang="en-US" baseline="0" dirty="0"/>
              <a:t> </a:t>
            </a:r>
            <a:r>
              <a:rPr lang="en-US" altLang="zh-CN" baseline="0" dirty="0"/>
              <a:t>since</a:t>
            </a:r>
            <a:r>
              <a:rPr lang="zh-CN" altLang="en-US" baseline="0" dirty="0"/>
              <a:t> </a:t>
            </a:r>
            <a:r>
              <a:rPr lang="en-US" altLang="zh-CN" baseline="0" dirty="0"/>
              <a:t>it</a:t>
            </a:r>
            <a:r>
              <a:rPr lang="zh-CN" altLang="en-US" baseline="0" dirty="0"/>
              <a:t> </a:t>
            </a:r>
            <a:r>
              <a:rPr lang="en-US" altLang="zh-CN" baseline="0" dirty="0"/>
              <a:t>finishes</a:t>
            </a:r>
            <a:r>
              <a:rPr lang="zh-CN" altLang="en-US" baseline="0" dirty="0"/>
              <a:t> </a:t>
            </a:r>
            <a:r>
              <a:rPr lang="en-US" altLang="zh-CN" baseline="0" dirty="0"/>
              <a:t>processing		DA!!! [CONT. below]</a:t>
            </a:r>
          </a:p>
          <a:p>
            <a:endParaRPr lang="en-US" altLang="zh-CN" baseline="0" dirty="0"/>
          </a:p>
          <a:p>
            <a:r>
              <a:rPr lang="en-US" altLang="zh-CN" baseline="0" dirty="0"/>
              <a:t>Later</a:t>
            </a:r>
            <a:r>
              <a:rPr lang="zh-CN" altLang="en-US" baseline="0" dirty="0"/>
              <a:t> </a:t>
            </a:r>
            <a:r>
              <a:rPr lang="en-US" altLang="zh-CN" baseline="0" dirty="0"/>
              <a:t>if</a:t>
            </a:r>
            <a:r>
              <a:rPr lang="zh-CN" altLang="en-US" baseline="0" dirty="0"/>
              <a:t> </a:t>
            </a:r>
            <a:r>
              <a:rPr lang="en-US" altLang="zh-CN" baseline="0" dirty="0"/>
              <a:t>a</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cannot</a:t>
            </a:r>
            <a:r>
              <a:rPr lang="zh-CN" altLang="en-US" baseline="0" dirty="0"/>
              <a:t> </a:t>
            </a:r>
            <a:r>
              <a:rPr lang="en-US" altLang="zh-CN" baseline="0" dirty="0"/>
              <a:t>get</a:t>
            </a:r>
            <a:r>
              <a:rPr lang="zh-CN" altLang="en-US" baseline="0" dirty="0"/>
              <a:t> </a:t>
            </a:r>
            <a:r>
              <a:rPr lang="en-US" altLang="zh-CN" baseline="0" dirty="0"/>
              <a:t>any</a:t>
            </a:r>
            <a:r>
              <a:rPr lang="zh-CN" altLang="en-US" baseline="0" dirty="0"/>
              <a:t> </a:t>
            </a:r>
            <a:r>
              <a:rPr lang="en-US" altLang="zh-CN" baseline="0" dirty="0"/>
              <a:t>task</a:t>
            </a:r>
            <a:r>
              <a:rPr lang="zh-CN" altLang="en-US" baseline="0" dirty="0"/>
              <a:t> </a:t>
            </a:r>
            <a:r>
              <a:rPr lang="en-US" altLang="zh-CN" baseline="0" dirty="0"/>
              <a:t>after</a:t>
            </a:r>
            <a:r>
              <a:rPr lang="zh-CN" altLang="en-US" baseline="0" dirty="0"/>
              <a:t> </a:t>
            </a:r>
            <a:r>
              <a:rPr lang="en-US" altLang="zh-CN" baseline="0" dirty="0"/>
              <a:t>checking</a:t>
            </a:r>
            <a:r>
              <a:rPr lang="zh-CN" altLang="en-US" baseline="0" dirty="0"/>
              <a:t> </a:t>
            </a:r>
            <a:r>
              <a:rPr lang="en-US" altLang="zh-CN" baseline="0" dirty="0"/>
              <a:t>all</a:t>
            </a:r>
            <a:r>
              <a:rPr lang="zh-CN" altLang="en-US" baseline="0" dirty="0"/>
              <a:t> </a:t>
            </a:r>
            <a:r>
              <a:rPr lang="en-US" altLang="zh-CN" baseline="0" dirty="0"/>
              <a:t>the active</a:t>
            </a:r>
            <a:r>
              <a:rPr lang="zh-CN" altLang="en-US" baseline="0" dirty="0"/>
              <a:t> </a:t>
            </a:r>
            <a:r>
              <a:rPr lang="en-US" altLang="zh-CN" baseline="0" dirty="0"/>
              <a:t>pattern</a:t>
            </a:r>
            <a:r>
              <a:rPr lang="zh-CN" altLang="en-US" baseline="0" dirty="0"/>
              <a:t> </a:t>
            </a:r>
            <a:r>
              <a:rPr lang="en-US" altLang="zh-CN" baseline="0" dirty="0"/>
              <a:t>capsules,</a:t>
            </a:r>
          </a:p>
          <a:p>
            <a:r>
              <a:rPr lang="en-US" altLang="zh-CN" baseline="0" dirty="0"/>
              <a:t>[click]</a:t>
            </a:r>
            <a:r>
              <a:rPr lang="zh-CN" altLang="en-US" baseline="0" dirty="0"/>
              <a:t> </a:t>
            </a:r>
            <a:endParaRPr lang="en-US" altLang="zh-CN" baseline="0" dirty="0"/>
          </a:p>
          <a:p>
            <a:r>
              <a:rPr lang="en-US" altLang="zh-CN" baseline="0" dirty="0"/>
              <a:t>a</a:t>
            </a:r>
            <a:r>
              <a:rPr lang="zh-CN" altLang="en-US" baseline="0" dirty="0"/>
              <a:t> </a:t>
            </a:r>
            <a:r>
              <a:rPr lang="en-US" altLang="zh-CN" baseline="0" dirty="0"/>
              <a:t>new</a:t>
            </a:r>
            <a:r>
              <a:rPr lang="zh-CN" altLang="en-US" baseline="0" dirty="0"/>
              <a:t> </a:t>
            </a:r>
            <a:r>
              <a:rPr lang="en-US" altLang="zh-CN" baseline="0" dirty="0"/>
              <a:t>pattern</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moved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active</a:t>
            </a:r>
            <a:r>
              <a:rPr lang="zh-CN" altLang="en-US" baseline="0" dirty="0"/>
              <a:t> </a:t>
            </a:r>
            <a:r>
              <a:rPr lang="en-US" altLang="zh-CN" baseline="0" dirty="0"/>
              <a:t>list</a:t>
            </a:r>
            <a:r>
              <a:rPr lang="zh-CN" altLang="en-US" baseline="0" dirty="0"/>
              <a:t> </a:t>
            </a:r>
            <a:r>
              <a:rPr lang="en-US" altLang="zh-CN" baseline="0" dirty="0"/>
              <a:t>for</a:t>
            </a:r>
            <a:r>
              <a:rPr lang="zh-CN" altLang="en-US" baseline="0" dirty="0"/>
              <a:t> </a:t>
            </a:r>
            <a:r>
              <a:rPr lang="en-US" altLang="zh-CN" baseline="0" dirty="0"/>
              <a:t>task</a:t>
            </a:r>
            <a:r>
              <a:rPr lang="zh-CN" altLang="en-US" baseline="0" dirty="0"/>
              <a:t> </a:t>
            </a:r>
            <a:r>
              <a:rPr lang="en-US" altLang="zh-CN" baseline="0" dirty="0"/>
              <a:t>creation</a:t>
            </a:r>
            <a:r>
              <a:rPr lang="zh-CN" altLang="en-US" baseline="0" dirty="0"/>
              <a:t> </a:t>
            </a:r>
            <a:r>
              <a:rPr lang="en-US" altLang="zh-CN" baseline="0" dirty="0"/>
              <a:t>if the active list still has capacity.</a:t>
            </a:r>
          </a:p>
          <a:p>
            <a:endParaRPr lang="en-US" altLang="zh-CN" baseline="0" dirty="0"/>
          </a:p>
          <a:p>
            <a:r>
              <a:rPr lang="en-US" altLang="zh-CN" baseline="0" dirty="0"/>
              <a:t>[click]</a:t>
            </a:r>
            <a:r>
              <a:rPr lang="zh-CN" altLang="en-US" baseline="0" dirty="0"/>
              <a:t> </a:t>
            </a:r>
            <a:r>
              <a:rPr lang="en-US" altLang="zh-CN" baseline="0" dirty="0"/>
              <a:t>By</a:t>
            </a:r>
            <a:r>
              <a:rPr lang="zh-CN" altLang="en-US" baseline="0" dirty="0"/>
              <a:t> </a:t>
            </a:r>
            <a:r>
              <a:rPr lang="en-US" altLang="zh-CN" baseline="0" dirty="0"/>
              <a:t>organizing</a:t>
            </a:r>
            <a:r>
              <a:rPr lang="zh-CN" altLang="en-US" baseline="0" dirty="0"/>
              <a:t> </a:t>
            </a:r>
            <a:r>
              <a:rPr lang="en-US" altLang="zh-CN" baseline="0" dirty="0"/>
              <a:t>the</a:t>
            </a:r>
            <a:r>
              <a:rPr lang="zh-CN" altLang="en-US" baseline="0" dirty="0"/>
              <a:t> </a:t>
            </a:r>
            <a:r>
              <a:rPr lang="en-US" altLang="zh-CN" baseline="0" dirty="0"/>
              <a:t>pending</a:t>
            </a:r>
            <a:r>
              <a:rPr lang="zh-CN" altLang="en-US" baseline="0" dirty="0"/>
              <a:t> </a:t>
            </a:r>
            <a:r>
              <a:rPr lang="en-US" altLang="zh-CN" baseline="0" dirty="0"/>
              <a:t>pattern</a:t>
            </a:r>
            <a:r>
              <a:rPr lang="zh-CN" altLang="en-US" baseline="0" dirty="0"/>
              <a:t> </a:t>
            </a:r>
            <a:r>
              <a:rPr lang="en-US" altLang="zh-CN" baseline="0" dirty="0"/>
              <a:t>pool</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last-in-first-out</a:t>
            </a:r>
            <a:r>
              <a:rPr lang="zh-CN" altLang="en-US" baseline="0" dirty="0"/>
              <a:t> </a:t>
            </a:r>
            <a:r>
              <a:rPr lang="en-US" altLang="zh-CN" baseline="0" dirty="0"/>
              <a:t>stack,</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show</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memory</a:t>
            </a:r>
            <a:r>
              <a:rPr lang="zh-CN" altLang="en-US" baseline="0" dirty="0"/>
              <a:t> </a:t>
            </a:r>
            <a:r>
              <a:rPr lang="en-US" altLang="zh-CN" baseline="0" dirty="0"/>
              <a:t>consumption</a:t>
            </a:r>
            <a:r>
              <a:rPr lang="zh-CN" altLang="en-US" baseline="0" dirty="0"/>
              <a:t> </a:t>
            </a:r>
            <a:r>
              <a:rPr lang="en-US" altLang="zh-CN" baseline="0" dirty="0"/>
              <a:t>is</a:t>
            </a:r>
            <a:r>
              <a:rPr lang="zh-CN" altLang="en-US" baseline="0" dirty="0"/>
              <a:t> </a:t>
            </a:r>
            <a:r>
              <a:rPr lang="en-US" altLang="zh-CN" baseline="0" dirty="0"/>
              <a:t>bounded.</a:t>
            </a:r>
          </a:p>
          <a:p>
            <a:endParaRPr lang="en-US" altLang="zh-CN" baseline="0" dirty="0"/>
          </a:p>
          <a:p>
            <a:r>
              <a:rPr lang="en-US" altLang="zh-CN" baseline="0" dirty="0"/>
              <a:t>[click]</a:t>
            </a:r>
            <a:r>
              <a:rPr lang="zh-CN" altLang="en-US" baseline="0" dirty="0"/>
              <a:t> </a:t>
            </a:r>
            <a:r>
              <a:rPr lang="en-US" altLang="zh-CN" baseline="0" dirty="0"/>
              <a:t>The next</a:t>
            </a:r>
            <a:r>
              <a:rPr lang="zh-CN" altLang="en-US" baseline="0" dirty="0"/>
              <a:t> </a:t>
            </a:r>
            <a:r>
              <a:rPr lang="en-US" altLang="zh-CN" baseline="0" dirty="0"/>
              <a:t>question</a:t>
            </a:r>
            <a:r>
              <a:rPr lang="zh-CN" altLang="en-US" baseline="0" dirty="0"/>
              <a:t> </a:t>
            </a:r>
            <a:r>
              <a:rPr lang="en-US" altLang="zh-CN" baseline="0" dirty="0"/>
              <a:t>is</a:t>
            </a:r>
            <a:r>
              <a:rPr lang="zh-CN" altLang="en-US" baseline="0" dirty="0"/>
              <a:t> </a:t>
            </a:r>
            <a:r>
              <a:rPr lang="en-US" altLang="zh-CN" baseline="0" dirty="0"/>
              <a:t>how</a:t>
            </a:r>
            <a:r>
              <a:rPr lang="zh-CN" altLang="en-US" baseline="0" dirty="0"/>
              <a:t> </a:t>
            </a:r>
            <a:r>
              <a:rPr lang="en-US" altLang="zh-CN" baseline="0" dirty="0"/>
              <a:t>are</a:t>
            </a:r>
            <a:r>
              <a:rPr lang="zh-CN" altLang="en-US" baseline="0" dirty="0"/>
              <a:t> </a:t>
            </a:r>
            <a:r>
              <a:rPr lang="en-US" altLang="zh-CN" baseline="0" dirty="0"/>
              <a:t>tasks</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organized?</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71</a:t>
            </a:fld>
            <a:endParaRPr lang="en-US"/>
          </a:p>
        </p:txBody>
      </p:sp>
    </p:spTree>
    <p:extLst>
      <p:ext uri="{BB962C8B-B14F-4D97-AF65-F5344CB8AC3E}">
        <p14:creationId xmlns:p14="http://schemas.microsoft.com/office/powerpoint/2010/main" val="3504572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Inside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the</a:t>
            </a:r>
            <a:r>
              <a:rPr lang="zh-CN" altLang="en-US" baseline="0" dirty="0"/>
              <a:t> </a:t>
            </a:r>
            <a:r>
              <a:rPr lang="en-US" altLang="zh-CN" baseline="0" dirty="0"/>
              <a:t>subgraph-matching</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endParaRPr lang="en-US" altLang="zh-CN" baseline="0" dirty="0"/>
          </a:p>
          <a:p>
            <a:r>
              <a:rPr lang="en-US" altLang="zh-CN" baseline="0" dirty="0"/>
              <a:t>[click] </a:t>
            </a:r>
          </a:p>
          <a:p>
            <a:r>
              <a:rPr lang="en-US" altLang="zh-CN" baseline="0" dirty="0"/>
              <a:t>initially</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domain</a:t>
            </a:r>
            <a:r>
              <a:rPr lang="zh-CN" altLang="en-US" baseline="0" dirty="0"/>
              <a:t> </a:t>
            </a:r>
            <a:r>
              <a:rPr lang="en-US" altLang="zh-CN" baseline="0" dirty="0"/>
              <a:t>table</a:t>
            </a:r>
            <a:r>
              <a:rPr lang="zh-CN" altLang="en-US" baseline="0" dirty="0"/>
              <a:t> </a:t>
            </a:r>
            <a:r>
              <a:rPr lang="en-US" altLang="zh-CN" baseline="0" dirty="0"/>
              <a:t>when</a:t>
            </a:r>
            <a:r>
              <a:rPr lang="zh-CN" altLang="en-US" baseline="0" dirty="0"/>
              <a:t> </a:t>
            </a:r>
            <a:r>
              <a:rPr lang="en-US" altLang="zh-CN" baseline="0" dirty="0"/>
              <a:t>capacity</a:t>
            </a:r>
            <a:r>
              <a:rPr lang="zh-CN" altLang="en-US" baseline="0" dirty="0"/>
              <a:t> </a:t>
            </a:r>
            <a:r>
              <a:rPr lang="en-US" altLang="zh-CN" baseline="0" dirty="0"/>
              <a:t>allows.</a:t>
            </a:r>
          </a:p>
          <a:p>
            <a:endParaRPr lang="en-US" altLang="zh-CN" baseline="0" dirty="0"/>
          </a:p>
          <a:p>
            <a:r>
              <a:rPr lang="en-US" altLang="zh-CN" baseline="0" dirty="0"/>
              <a:t>[click]</a:t>
            </a:r>
            <a:br>
              <a:rPr lang="en-US" altLang="zh-CN" baseline="0" dirty="0"/>
            </a:br>
            <a:r>
              <a:rPr lang="en-US" altLang="zh-CN" baseline="0" dirty="0"/>
              <a:t>The</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fetched</a:t>
            </a:r>
            <a:r>
              <a:rPr lang="zh-CN" altLang="en-US" baseline="0" dirty="0"/>
              <a:t> </a:t>
            </a:r>
            <a:r>
              <a:rPr lang="en-US" altLang="zh-CN" baseline="0" dirty="0"/>
              <a:t>by</a:t>
            </a:r>
            <a:r>
              <a:rPr lang="zh-CN" altLang="en-US" baseline="0" dirty="0"/>
              <a:t> </a:t>
            </a:r>
            <a:r>
              <a:rPr lang="en-US" altLang="zh-CN" baseline="0" dirty="0"/>
              <a:t>the computing</a:t>
            </a:r>
            <a:r>
              <a:rPr lang="zh-CN" altLang="en-US" baseline="0" dirty="0"/>
              <a:t> </a:t>
            </a:r>
            <a:r>
              <a:rPr lang="en-US" altLang="zh-CN" baseline="0" dirty="0"/>
              <a:t>threads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order</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u1’s</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u2,</a:t>
            </a:r>
            <a:r>
              <a:rPr lang="zh-CN" altLang="en-US" baseline="0" dirty="0"/>
              <a:t> </a:t>
            </a:r>
            <a:r>
              <a:rPr lang="en-US" altLang="zh-CN" baseline="0" dirty="0"/>
              <a:t>which</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turn</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u3,</a:t>
            </a:r>
            <a:r>
              <a:rPr lang="zh-CN" altLang="en-US" baseline="0" dirty="0"/>
              <a:t> </a:t>
            </a:r>
            <a:r>
              <a:rPr lang="en-US" altLang="zh-CN" baseline="0" dirty="0"/>
              <a:t>to</a:t>
            </a:r>
            <a:r>
              <a:rPr lang="zh-CN" altLang="en-US" baseline="0" dirty="0"/>
              <a:t> </a:t>
            </a:r>
            <a:r>
              <a:rPr lang="en-US" altLang="zh-CN" baseline="0" dirty="0"/>
              <a:t>facilitate</a:t>
            </a:r>
            <a:r>
              <a:rPr lang="zh-CN" altLang="en-US" baseline="0" dirty="0"/>
              <a:t> </a:t>
            </a:r>
            <a:r>
              <a:rPr lang="en-US" altLang="zh-CN" baseline="0" dirty="0"/>
              <a:t>early</a:t>
            </a:r>
            <a:r>
              <a:rPr lang="zh-CN" altLang="en-US" baseline="0" dirty="0"/>
              <a:t> </a:t>
            </a:r>
            <a:r>
              <a:rPr lang="en-US" altLang="zh-CN" baseline="0" dirty="0"/>
              <a:t>pruning.</a:t>
            </a:r>
          </a:p>
          <a:p>
            <a:endParaRPr lang="en-US" altLang="zh-CN" baseline="0" dirty="0"/>
          </a:p>
          <a:p>
            <a:r>
              <a:rPr lang="en-US" altLang="zh-CN" baseline="0" dirty="0"/>
              <a:t>Since "for" each query vertex </a:t>
            </a:r>
            <a:r>
              <a:rPr lang="en-US" altLang="zh-CN" baseline="0" dirty="0" err="1"/>
              <a:t>ui</a:t>
            </a:r>
            <a:r>
              <a:rPr lang="en-US" altLang="zh-CN" baseline="0" dirty="0"/>
              <a:t>, the goal is to find enough matched data vertices v that can produce a pattern match, if some v runs for a long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[click]</a:t>
            </a:r>
          </a:p>
          <a:p>
            <a:r>
              <a:rPr lang="en-US" altLang="zh-CN" baseline="0" dirty="0"/>
              <a:t>it will be temporarily added to a queue to skip its evaluation.</a:t>
            </a:r>
          </a:p>
          <a:p>
            <a:r>
              <a:rPr lang="en-US" altLang="zh-CN" baseline="0" dirty="0"/>
              <a:t>If finally, not enough valid matches can be found, those long running tasks will then be scheduled to resume execution.</a:t>
            </a:r>
          </a:p>
          <a:p>
            <a:endParaRPr lang="en-US" altLang="zh-CN" baseline="0" dirty="0"/>
          </a:p>
          <a:p>
            <a:r>
              <a:rPr lang="en-US" altLang="zh-CN"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Such</a:t>
            </a:r>
            <a:r>
              <a:rPr lang="zh-CN" altLang="en-US" baseline="0" dirty="0"/>
              <a:t> </a:t>
            </a:r>
            <a:r>
              <a:rPr lang="en-US" altLang="zh-CN" baseline="0" dirty="0"/>
              <a:t>a</a:t>
            </a:r>
            <a:r>
              <a:rPr lang="zh-CN" altLang="en-US" baseline="0" dirty="0"/>
              <a:t> </a:t>
            </a:r>
            <a:r>
              <a:rPr lang="en-US" altLang="zh-CN" baseline="0" dirty="0"/>
              <a:t>subgraph-matching task can still</a:t>
            </a:r>
            <a:r>
              <a:rPr lang="zh-CN" altLang="en-US" baseline="0" dirty="0"/>
              <a:t> </a:t>
            </a:r>
            <a:r>
              <a:rPr lang="en-US" altLang="zh-CN" baseline="0" dirty="0"/>
              <a:t>time</a:t>
            </a:r>
            <a:r>
              <a:rPr lang="zh-CN" altLang="en-US" baseline="0" dirty="0"/>
              <a:t> </a:t>
            </a:r>
            <a:r>
              <a:rPr lang="en-US" altLang="zh-CN" baseline="0" dirty="0"/>
              <a:t>out,</a:t>
            </a:r>
            <a:r>
              <a:rPr lang="zh-CN" altLang="en-US" baseline="0" dirty="0"/>
              <a:t> </a:t>
            </a:r>
            <a:r>
              <a:rPr lang="en-US" altLang="zh-CN" baseline="0" dirty="0"/>
              <a:t>so that it</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back to</a:t>
            </a:r>
            <a:r>
              <a:rPr lang="zh-CN" altLang="en-US" baseline="0" dirty="0"/>
              <a:t> </a:t>
            </a:r>
            <a:r>
              <a:rPr lang="en-US" altLang="zh-CN" baseline="0" dirty="0"/>
              <a:t>the task queue</a:t>
            </a:r>
            <a:r>
              <a:rPr lang="zh-CN" altLang="en-US" baseline="0" dirty="0"/>
              <a:t> </a:t>
            </a:r>
            <a:r>
              <a:rPr lang="en-US" altLang="zh-CN" baseline="0" dirty="0"/>
              <a:t>for</a:t>
            </a:r>
            <a:r>
              <a:rPr lang="zh-CN" altLang="en-US" baseline="0" dirty="0"/>
              <a:t> </a:t>
            </a:r>
            <a:r>
              <a:rPr lang="en-US" altLang="zh-CN" baseline="0" dirty="0"/>
              <a:t>parallel processing to remove stragglers.</a:t>
            </a:r>
          </a:p>
          <a:p>
            <a:endParaRPr lang="en-US" altLang="zh-CN"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72</a:t>
            </a:fld>
            <a:endParaRPr lang="en-US"/>
          </a:p>
        </p:txBody>
      </p:sp>
    </p:spTree>
    <p:extLst>
      <p:ext uri="{BB962C8B-B14F-4D97-AF65-F5344CB8AC3E}">
        <p14:creationId xmlns:p14="http://schemas.microsoft.com/office/powerpoint/2010/main" val="17075884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T-FSM</a:t>
            </a:r>
            <a:r>
              <a:rPr lang="zh-CN" altLang="en-US" baseline="0" dirty="0"/>
              <a:t> </a:t>
            </a:r>
            <a:r>
              <a:rPr lang="en-US" altLang="zh-CN" baseline="0" dirty="0"/>
              <a:t>is</a:t>
            </a:r>
            <a:r>
              <a:rPr lang="zh-CN" altLang="en-US" baseline="0" dirty="0"/>
              <a:t> </a:t>
            </a:r>
            <a:r>
              <a:rPr lang="en-US" altLang="zh-CN" baseline="0" dirty="0"/>
              <a:t>orders</a:t>
            </a:r>
            <a:r>
              <a:rPr lang="zh-CN" altLang="en-US" baseline="0" dirty="0"/>
              <a:t> </a:t>
            </a:r>
            <a:r>
              <a:rPr lang="en-US" altLang="zh-CN" baseline="0" dirty="0"/>
              <a:t>of</a:t>
            </a:r>
            <a:r>
              <a:rPr lang="zh-CN" altLang="en-US" baseline="0" dirty="0"/>
              <a:t> </a:t>
            </a:r>
            <a:r>
              <a:rPr lang="en-US" altLang="zh-CN" baseline="0" dirty="0"/>
              <a:t>magnitude</a:t>
            </a:r>
            <a:r>
              <a:rPr lang="zh-CN" altLang="en-US" baseline="0" dirty="0"/>
              <a:t> </a:t>
            </a:r>
            <a:r>
              <a:rPr lang="en-US" altLang="zh-CN" baseline="0" dirty="0"/>
              <a:t>faster</a:t>
            </a:r>
            <a:r>
              <a:rPr lang="zh-CN" altLang="en-US" baseline="0" dirty="0"/>
              <a:t> </a:t>
            </a:r>
            <a:r>
              <a:rPr lang="en-US" altLang="zh-CN" baseline="0" dirty="0"/>
              <a:t>than</a:t>
            </a:r>
            <a:r>
              <a:rPr lang="zh-CN" altLang="en-US" baseline="0" dirty="0"/>
              <a:t> </a:t>
            </a:r>
            <a:r>
              <a:rPr lang="en-US" altLang="zh-CN" baseline="0" dirty="0"/>
              <a:t>existing</a:t>
            </a:r>
            <a:r>
              <a:rPr lang="zh-CN" altLang="en-US" baseline="0" dirty="0"/>
              <a:t> </a:t>
            </a:r>
            <a:r>
              <a:rPr lang="en-US" altLang="zh-CN" baseline="0" dirty="0"/>
              <a:t>systems,</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recently</a:t>
            </a:r>
            <a:r>
              <a:rPr lang="zh-CN" altLang="en-US" baseline="0" dirty="0"/>
              <a:t> </a:t>
            </a:r>
            <a:r>
              <a:rPr lang="en-US" altLang="zh-CN" baseline="0" dirty="0"/>
              <a:t>worked</a:t>
            </a:r>
            <a:r>
              <a:rPr lang="zh-CN" altLang="en-US" baseline="0" dirty="0"/>
              <a:t> </a:t>
            </a:r>
            <a:r>
              <a:rPr lang="en-US" altLang="zh-CN" baseline="0" dirty="0"/>
              <a:t>out</a:t>
            </a:r>
            <a:r>
              <a:rPr lang="zh-CN" altLang="en-US" baseline="0" dirty="0"/>
              <a:t> </a:t>
            </a:r>
            <a:r>
              <a:rPr lang="en-US" altLang="zh-CN" baseline="0" dirty="0"/>
              <a:t>a</a:t>
            </a:r>
            <a:r>
              <a:rPr lang="zh-CN" altLang="en-US" baseline="0" dirty="0"/>
              <a:t> </a:t>
            </a:r>
            <a:r>
              <a:rPr lang="en-US" altLang="zh-CN" baseline="0" dirty="0"/>
              <a:t>demo</a:t>
            </a:r>
            <a:r>
              <a:rPr lang="zh-CN" altLang="en-US" baseline="0" dirty="0"/>
              <a:t> </a:t>
            </a:r>
            <a:r>
              <a:rPr lang="en-US" altLang="zh-CN" baseline="0" dirty="0"/>
              <a:t>paper</a:t>
            </a:r>
            <a:r>
              <a:rPr lang="zh-CN" altLang="en-US" baseline="0" dirty="0"/>
              <a:t> </a:t>
            </a:r>
            <a:r>
              <a:rPr lang="en-US" altLang="zh-CN" baseline="0" dirty="0"/>
              <a:t>under</a:t>
            </a:r>
            <a:r>
              <a:rPr lang="zh-CN" altLang="en-US" baseline="0" dirty="0"/>
              <a:t> </a:t>
            </a:r>
            <a:r>
              <a:rPr lang="en-US" altLang="zh-CN" baseline="0" dirty="0"/>
              <a:t>submission</a:t>
            </a:r>
            <a:r>
              <a:rPr lang="zh-CN" altLang="en-US" baseline="0" dirty="0"/>
              <a:t> </a:t>
            </a:r>
            <a:r>
              <a:rPr lang="en-US" altLang="zh-CN" baseline="0" dirty="0"/>
              <a:t>to</a:t>
            </a:r>
            <a:r>
              <a:rPr lang="zh-CN" altLang="en-US" baseline="0" dirty="0"/>
              <a:t> </a:t>
            </a:r>
            <a:r>
              <a:rPr lang="en-US" altLang="zh-CN" baseline="0" dirty="0"/>
              <a:t>SIGMOD</a:t>
            </a:r>
            <a:r>
              <a:rPr lang="zh-CN" altLang="en-US" baseline="0" dirty="0"/>
              <a:t> </a:t>
            </a:r>
            <a:r>
              <a:rPr lang="en-US" altLang="zh-CN" baseline="0" dirty="0"/>
              <a:t>2023.</a:t>
            </a:r>
          </a:p>
          <a:p>
            <a:r>
              <a:rPr lang="en-US" altLang="zh-CN" baseline="0" dirty="0"/>
              <a:t>Where</a:t>
            </a:r>
            <a:r>
              <a:rPr lang="zh-CN" altLang="en-US" baseline="0" dirty="0"/>
              <a:t> </a:t>
            </a:r>
            <a:r>
              <a:rPr lang="en-US" altLang="zh-CN" baseline="0" dirty="0"/>
              <a:t>one</a:t>
            </a:r>
            <a:r>
              <a:rPr lang="zh-CN" altLang="en-US" baseline="0" dirty="0"/>
              <a:t> </a:t>
            </a:r>
            <a:r>
              <a:rPr lang="en-US" altLang="zh-CN" baseline="0" dirty="0"/>
              <a:t>can</a:t>
            </a:r>
            <a:r>
              <a:rPr lang="zh-CN" altLang="en-US" baseline="0" dirty="0"/>
              <a:t> </a:t>
            </a:r>
            <a:r>
              <a:rPr lang="en-US" altLang="zh-CN" baseline="0" dirty="0"/>
              <a:t>mine</a:t>
            </a:r>
            <a:r>
              <a:rPr lang="zh-CN" altLang="en-US" baseline="0" dirty="0"/>
              <a:t> </a:t>
            </a:r>
            <a:r>
              <a:rPr lang="en-US" altLang="zh-CN" baseline="0" dirty="0"/>
              <a:t>the</a:t>
            </a:r>
            <a:r>
              <a:rPr lang="zh-CN" altLang="en-US" baseline="0" dirty="0"/>
              <a:t> </a:t>
            </a:r>
            <a:r>
              <a:rPr lang="en-US" altLang="zh-CN" baseline="0" dirty="0"/>
              <a:t>patterns</a:t>
            </a:r>
            <a:r>
              <a:rPr lang="zh-CN" altLang="en-US" baseline="0" dirty="0"/>
              <a:t> </a:t>
            </a:r>
            <a:r>
              <a:rPr lang="en-US" altLang="zh-CN" baseline="0" dirty="0"/>
              <a:t>using</a:t>
            </a:r>
            <a:r>
              <a:rPr lang="zh-CN" altLang="en-US" baseline="0" dirty="0"/>
              <a:t> </a:t>
            </a:r>
            <a:r>
              <a:rPr lang="en-US" altLang="zh-CN" baseline="0" dirty="0"/>
              <a:t>either</a:t>
            </a:r>
            <a:r>
              <a:rPr lang="zh-CN" altLang="en-US" baseline="0" dirty="0"/>
              <a:t> </a:t>
            </a:r>
            <a:r>
              <a:rPr lang="en-US" altLang="zh-CN" baseline="0" dirty="0"/>
              <a:t>MNI</a:t>
            </a:r>
            <a:r>
              <a:rPr lang="zh-CN" altLang="en-US" baseline="0" dirty="0"/>
              <a:t> </a:t>
            </a:r>
            <a:r>
              <a:rPr lang="en-US" altLang="zh-CN" baseline="0" dirty="0"/>
              <a:t>or</a:t>
            </a:r>
            <a:r>
              <a:rPr lang="zh-CN" altLang="en-US" baseline="0" dirty="0"/>
              <a:t> </a:t>
            </a:r>
            <a:r>
              <a:rPr lang="en-US" altLang="zh-CN" baseline="0" dirty="0"/>
              <a:t>Fraction-Score,</a:t>
            </a:r>
            <a:r>
              <a:rPr lang="zh-CN" altLang="en-US" baseline="0" dirty="0"/>
              <a:t> </a:t>
            </a:r>
            <a:r>
              <a:rPr lang="en-US" altLang="zh-CN" baseline="0" dirty="0"/>
              <a:t>search</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patterns </a:t>
            </a:r>
            <a:r>
              <a:rPr lang="en-US" altLang="zh-CN" baseline="0" dirty="0" err="1"/>
              <a:t>lf</a:t>
            </a:r>
            <a:r>
              <a:rPr lang="en-US" altLang="zh-CN" baseline="0" dirty="0"/>
              <a:t> interest,</a:t>
            </a:r>
            <a:r>
              <a:rPr lang="zh-CN" altLang="en-US" baseline="0" dirty="0"/>
              <a:t> </a:t>
            </a:r>
            <a:r>
              <a:rPr lang="en-US" altLang="zh-CN" baseline="0" dirty="0"/>
              <a:t>and</a:t>
            </a:r>
            <a:r>
              <a:rPr lang="zh-CN" altLang="en-US" baseline="0" dirty="0"/>
              <a:t> </a:t>
            </a:r>
            <a:r>
              <a:rPr lang="en-US" altLang="zh-CN" baseline="0" dirty="0"/>
              <a:t>examine</a:t>
            </a:r>
            <a:r>
              <a:rPr lang="zh-CN" altLang="en-US" baseline="0" dirty="0"/>
              <a:t> </a:t>
            </a:r>
            <a:r>
              <a:rPr lang="en-US" altLang="zh-CN" baseline="0" dirty="0"/>
              <a:t>its</a:t>
            </a:r>
            <a:r>
              <a:rPr lang="zh-CN" altLang="en-US" baseline="0" dirty="0"/>
              <a:t> </a:t>
            </a:r>
            <a:r>
              <a:rPr lang="en-US" altLang="zh-CN" baseline="0" dirty="0"/>
              <a:t>matched</a:t>
            </a:r>
            <a:r>
              <a:rPr lang="zh-CN" altLang="en-US" baseline="0" dirty="0"/>
              <a:t> </a:t>
            </a:r>
            <a:r>
              <a:rPr lang="en-US" altLang="zh-CN" baseline="0" dirty="0"/>
              <a:t>instances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data</a:t>
            </a:r>
            <a:r>
              <a:rPr lang="zh-CN" altLang="en-US" baseline="0" dirty="0"/>
              <a:t> </a:t>
            </a:r>
            <a:r>
              <a:rPr lang="en-US" altLang="zh-CN" baseline="0" dirty="0"/>
              <a:t>graph</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batched</a:t>
            </a:r>
            <a:r>
              <a:rPr lang="zh-CN" altLang="en-US" baseline="0" dirty="0"/>
              <a:t> </a:t>
            </a:r>
            <a:r>
              <a:rPr lang="en-US" altLang="zh-CN" baseline="0" dirty="0"/>
              <a:t>manner</a:t>
            </a:r>
          </a:p>
          <a:p>
            <a:r>
              <a:rPr lang="en-US" altLang="zh-CN" baseline="0" dirty="0"/>
              <a:t>[describe</a:t>
            </a:r>
            <a:r>
              <a:rPr lang="zh-CN" altLang="en-US" baseline="0" dirty="0"/>
              <a:t> </a:t>
            </a:r>
            <a:r>
              <a:rPr lang="en-US" altLang="zh-CN" baseline="0" dirty="0"/>
              <a:t>more</a:t>
            </a:r>
            <a:r>
              <a:rPr lang="zh-CN" altLang="en-US" baseline="0" dirty="0"/>
              <a:t> </a:t>
            </a:r>
            <a:r>
              <a:rPr lang="en-US" altLang="zh-CN" baseline="0" dirty="0"/>
              <a:t>with</a:t>
            </a:r>
            <a:r>
              <a:rPr lang="zh-CN" altLang="en-US" baseline="0" dirty="0"/>
              <a:t> </a:t>
            </a:r>
            <a:r>
              <a:rPr lang="en-US" altLang="zh-CN" baseline="0" dirty="0"/>
              <a:t>the</a:t>
            </a:r>
            <a:r>
              <a:rPr lang="zh-CN" altLang="en-US" baseline="0" dirty="0"/>
              <a:t> </a:t>
            </a:r>
            <a:r>
              <a:rPr lang="en-US" altLang="zh-CN" baseline="0" dirty="0"/>
              <a:t>video?]</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73</a:t>
            </a:fld>
            <a:endParaRPr lang="en-US"/>
          </a:p>
        </p:txBody>
      </p:sp>
    </p:spTree>
    <p:extLst>
      <p:ext uri="{BB962C8B-B14F-4D97-AF65-F5344CB8AC3E}">
        <p14:creationId xmlns:p14="http://schemas.microsoft.com/office/powerpoint/2010/main" val="4724590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next T-thinker-based systems is </a:t>
            </a:r>
            <a:r>
              <a:rPr lang="en-US" altLang="zh-CN" baseline="0" dirty="0" err="1"/>
              <a:t>PrefixFPM</a:t>
            </a:r>
            <a:r>
              <a:rPr lang="en-US" altLang="zh-CN" baseline="0" dirty="0"/>
              <a:t>, which is for frequent pattern mining in a database with many transactions.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err="1"/>
              <a:t>PrefixFPM</a:t>
            </a:r>
            <a:r>
              <a:rPr lang="en-US" altLang="zh-CN" baseline="0" dirty="0"/>
              <a:t> provides a unified programming interface for users to specify the mining algorithms for various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r>
              <a:rPr lang="en-US" altLang="zh-CN" baseline="0" dirty="0"/>
              <a:t>We</a:t>
            </a:r>
            <a:r>
              <a:rPr lang="zh-CN" altLang="en-US" baseline="0" dirty="0"/>
              <a:t> </a:t>
            </a:r>
            <a:r>
              <a:rPr lang="en-US" altLang="zh-CN" baseline="0" dirty="0"/>
              <a:t>have</a:t>
            </a:r>
            <a:r>
              <a:rPr lang="zh-CN" altLang="en-US" baseline="0" dirty="0"/>
              <a:t> </a:t>
            </a:r>
            <a:r>
              <a:rPr lang="en-US" altLang="zh-CN" baseline="0" dirty="0"/>
              <a:t>applied</a:t>
            </a:r>
            <a:r>
              <a:rPr lang="zh-CN" altLang="en-US" baseline="0" dirty="0"/>
              <a:t> </a:t>
            </a:r>
            <a:r>
              <a:rPr lang="en-US" altLang="zh-CN" baseline="0" dirty="0" err="1"/>
              <a:t>PrefixFPM</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frequent subsequences,</a:t>
            </a:r>
            <a:r>
              <a:rPr lang="zh-CN" altLang="en-US" baseline="0" dirty="0"/>
              <a:t> </a:t>
            </a:r>
            <a:r>
              <a:rPr lang="en-US" altLang="zh-CN" baseline="0" dirty="0"/>
              <a:t>subtrees,</a:t>
            </a:r>
            <a:r>
              <a:rPr lang="zh-CN" altLang="en-US" baseline="0" dirty="0"/>
              <a:t> </a:t>
            </a:r>
            <a:r>
              <a:rPr lang="en-US" altLang="zh-CN" baseline="0" dirty="0"/>
              <a:t>subgraphs</a:t>
            </a:r>
            <a:r>
              <a:rPr lang="zh-CN" altLang="en-US" baseline="0" dirty="0"/>
              <a:t> </a:t>
            </a:r>
            <a:r>
              <a:rPr lang="en-US" altLang="zh-CN" baseline="0" dirty="0"/>
              <a:t>and</a:t>
            </a:r>
            <a:r>
              <a:rPr lang="zh-CN" altLang="en-US" baseline="0" dirty="0"/>
              <a:t> </a:t>
            </a:r>
            <a:r>
              <a:rPr lang="en-US" altLang="zh-CN" baseline="0" dirty="0"/>
              <a:t>submatrices.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74</a:t>
            </a:fld>
            <a:endParaRPr lang="en-US"/>
          </a:p>
        </p:txBody>
      </p:sp>
    </p:spTree>
    <p:extLst>
      <p:ext uri="{BB962C8B-B14F-4D97-AF65-F5344CB8AC3E}">
        <p14:creationId xmlns:p14="http://schemas.microsoft.com/office/powerpoint/2010/main" val="6646409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a:t>
            </a:r>
            <a:r>
              <a:rPr lang="zh-CN" altLang="en-US" baseline="0" dirty="0"/>
              <a:t> </a:t>
            </a:r>
            <a:r>
              <a:rPr lang="en-US" altLang="zh-CN" baseline="0" dirty="0"/>
              <a:t>key</a:t>
            </a:r>
            <a:r>
              <a:rPr lang="zh-CN" altLang="en-US" baseline="0" dirty="0"/>
              <a:t> </a:t>
            </a:r>
            <a:r>
              <a:rPr lang="en-US" altLang="zh-CN" baseline="0" dirty="0"/>
              <a:t>idea</a:t>
            </a:r>
            <a:r>
              <a:rPr lang="zh-CN" altLang="en-US" baseline="0" dirty="0"/>
              <a:t> </a:t>
            </a:r>
            <a:r>
              <a:rPr lang="en-US" altLang="zh-CN" baseline="0" dirty="0"/>
              <a:t>of</a:t>
            </a:r>
            <a:r>
              <a:rPr lang="zh-CN" altLang="en-US" baseline="0" dirty="0"/>
              <a:t> </a:t>
            </a:r>
            <a:r>
              <a:rPr lang="en-US" altLang="zh-CN" baseline="0" dirty="0" err="1"/>
              <a:t>PrefixFPM’s</a:t>
            </a:r>
            <a:r>
              <a:rPr lang="zh-CN" altLang="en-US" baseline="0" dirty="0"/>
              <a:t> </a:t>
            </a:r>
            <a:r>
              <a:rPr lang="en-US" altLang="zh-CN" baseline="0" dirty="0"/>
              <a:t>design</a:t>
            </a:r>
            <a:r>
              <a:rPr lang="zh-CN" altLang="en-US" baseline="0" dirty="0"/>
              <a:t> </a:t>
            </a:r>
            <a:r>
              <a:rPr lang="en-US" altLang="zh-CN" baseline="0" dirty="0"/>
              <a:t>is</a:t>
            </a:r>
            <a:r>
              <a:rPr lang="zh-CN" altLang="en-US" baseline="0" dirty="0"/>
              <a:t> </a:t>
            </a:r>
            <a:r>
              <a:rPr lang="en-US" altLang="zh-CN" baseline="0" dirty="0"/>
              <a:t>prefix</a:t>
            </a:r>
            <a:r>
              <a:rPr lang="zh-CN" altLang="en-US" baseline="0" dirty="0"/>
              <a:t> </a:t>
            </a:r>
            <a:r>
              <a:rPr lang="en-US" altLang="zh-CN" baseline="0" dirty="0"/>
              <a:t>projection,</a:t>
            </a:r>
            <a:r>
              <a:rPr lang="zh-CN" altLang="en-US" baseline="0" dirty="0"/>
              <a:t> </a:t>
            </a:r>
            <a:r>
              <a:rPr lang="en-US" altLang="zh-CN" baseline="0" dirty="0"/>
              <a:t>which</a:t>
            </a:r>
            <a:r>
              <a:rPr lang="zh-CN" altLang="en-US" baseline="0" dirty="0"/>
              <a:t> </a:t>
            </a:r>
            <a:r>
              <a:rPr lang="en-US" altLang="zh-CN" baseline="0" dirty="0"/>
              <a:t>we</a:t>
            </a:r>
            <a:r>
              <a:rPr lang="zh-CN" altLang="en-US" baseline="0" dirty="0"/>
              <a:t> </a:t>
            </a:r>
            <a:r>
              <a:rPr lang="en-US" altLang="zh-CN" baseline="0" dirty="0"/>
              <a:t>illustrate</a:t>
            </a:r>
            <a:r>
              <a:rPr lang="zh-CN" altLang="en-US" baseline="0" dirty="0"/>
              <a:t> </a:t>
            </a:r>
            <a:r>
              <a:rPr lang="en-US" altLang="zh-CN" baseline="0" dirty="0"/>
              <a:t>here</a:t>
            </a:r>
            <a:r>
              <a:rPr lang="zh-CN" altLang="en-US" baseline="0" dirty="0"/>
              <a:t> </a:t>
            </a:r>
            <a:r>
              <a:rPr lang="en-US" altLang="zh-CN" baseline="0" dirty="0"/>
              <a:t>using</a:t>
            </a:r>
            <a:r>
              <a:rPr lang="zh-CN" altLang="en-US" baseline="0" dirty="0"/>
              <a:t> </a:t>
            </a:r>
            <a:r>
              <a:rPr lang="en-US" altLang="zh-CN" baseline="0" dirty="0"/>
              <a:t>sequential</a:t>
            </a:r>
            <a:r>
              <a:rPr lang="zh-CN" altLang="en-US" baseline="0" dirty="0"/>
              <a:t> </a:t>
            </a:r>
            <a:r>
              <a:rPr lang="en-US" altLang="zh-CN" baseline="0" dirty="0"/>
              <a:t>pattern</a:t>
            </a:r>
            <a:r>
              <a:rPr lang="zh-CN" altLang="en-US" baseline="0" dirty="0"/>
              <a:t> </a:t>
            </a:r>
            <a:r>
              <a:rPr lang="en-US" altLang="zh-CN" baseline="0" dirty="0"/>
              <a:t>mining.</a:t>
            </a:r>
          </a:p>
          <a:p>
            <a:r>
              <a:rPr lang="en-US" altLang="zh-CN" baseline="0" dirty="0"/>
              <a:t>Initially,</a:t>
            </a:r>
            <a:r>
              <a:rPr lang="zh-CN" altLang="en-US" baseline="0" dirty="0"/>
              <a:t> </a:t>
            </a:r>
            <a:r>
              <a:rPr lang="en-US" altLang="zh-CN" baseline="0" dirty="0"/>
              <a:t>the</a:t>
            </a:r>
            <a:r>
              <a:rPr lang="zh-CN" altLang="en-US" baseline="0" dirty="0"/>
              <a:t> </a:t>
            </a:r>
            <a:r>
              <a:rPr lang="en-US" altLang="zh-CN" baseline="0" dirty="0"/>
              <a:t>prefix</a:t>
            </a:r>
            <a:r>
              <a:rPr lang="zh-CN" altLang="en-US" baseline="0" dirty="0"/>
              <a:t> </a:t>
            </a:r>
            <a:r>
              <a:rPr lang="en-US" altLang="zh-CN" baseline="0" dirty="0"/>
              <a:t>is</a:t>
            </a:r>
            <a:r>
              <a:rPr lang="zh-CN" altLang="en-US" baseline="0" dirty="0"/>
              <a:t> </a:t>
            </a:r>
            <a:r>
              <a:rPr lang="en-US" altLang="zh-CN" baseline="0" dirty="0"/>
              <a:t>empty</a:t>
            </a:r>
            <a:r>
              <a:rPr lang="zh-CN" altLang="en-US" baseline="0" dirty="0"/>
              <a:t> </a:t>
            </a:r>
            <a:r>
              <a:rPr lang="en-US" altLang="zh-CN" baseline="0" dirty="0"/>
              <a:t>so</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all</a:t>
            </a:r>
            <a:r>
              <a:rPr lang="zh-CN" altLang="en-US" baseline="0" dirty="0"/>
              <a:t> </a:t>
            </a:r>
            <a:r>
              <a:rPr lang="en-US" altLang="zh-CN" baseline="0" dirty="0"/>
              <a:t>the</a:t>
            </a:r>
            <a:r>
              <a:rPr lang="zh-CN" altLang="en-US" baseline="0" dirty="0"/>
              <a:t> </a:t>
            </a:r>
            <a:r>
              <a:rPr lang="en-US" altLang="zh-CN" baseline="0" dirty="0"/>
              <a:t>sequences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database.</a:t>
            </a:r>
          </a:p>
          <a:p>
            <a:r>
              <a:rPr lang="en-US" altLang="zh-CN" baseline="0" dirty="0"/>
              <a:t>[click]</a:t>
            </a:r>
          </a:p>
          <a:p>
            <a:r>
              <a:rPr lang="en-US" altLang="zh-CN" baseline="0" dirty="0"/>
              <a:t>If</a:t>
            </a:r>
            <a:r>
              <a:rPr lang="zh-CN" altLang="en-US" baseline="0" dirty="0"/>
              <a:t> </a:t>
            </a:r>
            <a:r>
              <a:rPr lang="en-US" altLang="zh-CN" baseline="0" dirty="0"/>
              <a:t>we</a:t>
            </a:r>
            <a:r>
              <a:rPr lang="zh-CN" altLang="en-US" baseline="0" dirty="0"/>
              <a:t> </a:t>
            </a:r>
            <a:r>
              <a:rPr lang="en-US" altLang="zh-CN" baseline="0" dirty="0"/>
              <a:t>grow</a:t>
            </a:r>
            <a:r>
              <a:rPr lang="zh-CN" altLang="en-US" baseline="0" dirty="0"/>
              <a:t> </a:t>
            </a:r>
            <a:r>
              <a:rPr lang="en-US" altLang="zh-CN" baseline="0" dirty="0"/>
              <a:t>the</a:t>
            </a:r>
            <a:r>
              <a:rPr lang="zh-CN" altLang="en-US" baseline="0" dirty="0"/>
              <a:t> </a:t>
            </a:r>
            <a:r>
              <a:rPr lang="en-US" altLang="zh-CN" baseline="0" dirty="0"/>
              <a:t>prefix</a:t>
            </a:r>
            <a:r>
              <a:rPr lang="zh-CN" altLang="en-US" baseline="0" dirty="0"/>
              <a:t> </a:t>
            </a:r>
            <a:r>
              <a:rPr lang="en-US" altLang="zh-CN" baseline="0" dirty="0"/>
              <a:t>with</a:t>
            </a:r>
            <a:r>
              <a:rPr lang="zh-CN" altLang="en-US" baseline="0" dirty="0"/>
              <a:t> </a:t>
            </a:r>
            <a:r>
              <a:rPr lang="en-US" altLang="zh-CN" baseline="0" dirty="0"/>
              <a:t>an</a:t>
            </a:r>
            <a:r>
              <a:rPr lang="zh-CN" altLang="en-US" baseline="0" dirty="0"/>
              <a:t> </a:t>
            </a:r>
            <a:r>
              <a:rPr lang="en-US" altLang="zh-CN" baseline="0" dirty="0"/>
              <a:t>element</a:t>
            </a:r>
            <a:r>
              <a:rPr lang="zh-CN" altLang="en-US" baseline="0" dirty="0"/>
              <a:t> </a:t>
            </a:r>
            <a:r>
              <a:rPr lang="en-US" altLang="zh-CN" baseline="0" dirty="0"/>
              <a:t>A,</a:t>
            </a:r>
            <a:r>
              <a:rPr lang="zh-CN" altLang="en-US" baseline="0" dirty="0"/>
              <a:t> </a:t>
            </a:r>
            <a:r>
              <a:rPr lang="en-US" altLang="zh-CN" baseline="0" dirty="0"/>
              <a:t>then</a:t>
            </a:r>
            <a:r>
              <a:rPr lang="zh-CN" altLang="en-US" baseline="0" dirty="0"/>
              <a:t> </a:t>
            </a:r>
            <a:r>
              <a:rPr lang="en-US" altLang="zh-CN" baseline="0" dirty="0"/>
              <a:t>s4</a:t>
            </a:r>
            <a:r>
              <a:rPr lang="zh-CN" altLang="en-US" baseline="0" dirty="0"/>
              <a:t> </a:t>
            </a:r>
            <a:r>
              <a:rPr lang="en-US" altLang="zh-CN" baseline="0" dirty="0"/>
              <a:t>is</a:t>
            </a:r>
            <a:r>
              <a:rPr lang="zh-CN" altLang="en-US" baseline="0" dirty="0"/>
              <a:t> </a:t>
            </a:r>
            <a:r>
              <a:rPr lang="en-US" altLang="zh-CN" baseline="0" dirty="0"/>
              <a:t>gone</a:t>
            </a:r>
            <a:r>
              <a:rPr lang="zh-CN" altLang="en-US" baseline="0" dirty="0"/>
              <a:t> </a:t>
            </a:r>
            <a:r>
              <a:rPr lang="en-US" altLang="zh-CN" baseline="0" dirty="0"/>
              <a:t>since</a:t>
            </a:r>
            <a:r>
              <a:rPr lang="zh-CN" altLang="en-US" baseline="0" dirty="0"/>
              <a:t> </a:t>
            </a:r>
            <a:r>
              <a:rPr lang="en-US" altLang="zh-CN" baseline="0" dirty="0"/>
              <a:t>it</a:t>
            </a:r>
            <a:r>
              <a:rPr lang="zh-CN" altLang="en-US" baseline="0" dirty="0"/>
              <a:t> </a:t>
            </a:r>
            <a:r>
              <a:rPr lang="en-US" altLang="zh-CN" baseline="0" dirty="0"/>
              <a:t>does</a:t>
            </a:r>
            <a:r>
              <a:rPr lang="zh-CN" altLang="en-US" baseline="0" dirty="0"/>
              <a:t> </a:t>
            </a:r>
            <a:r>
              <a:rPr lang="en-US" altLang="zh-CN" baseline="0" dirty="0"/>
              <a:t>not</a:t>
            </a:r>
            <a:r>
              <a:rPr lang="zh-CN" altLang="en-US" baseline="0" dirty="0"/>
              <a:t> </a:t>
            </a:r>
            <a:r>
              <a:rPr lang="en-US" altLang="zh-CN" baseline="0" dirty="0"/>
              <a:t>contain</a:t>
            </a:r>
            <a:r>
              <a:rPr lang="zh-CN" altLang="en-US" baseline="0" dirty="0"/>
              <a:t> </a:t>
            </a:r>
            <a:r>
              <a:rPr lang="en-US" altLang="zh-CN" baseline="0" dirty="0"/>
              <a:t>A,</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matched</a:t>
            </a:r>
            <a:r>
              <a:rPr lang="zh-CN" altLang="en-US" baseline="0" dirty="0"/>
              <a:t> </a:t>
            </a:r>
            <a:r>
              <a:rPr lang="en-US" altLang="zh-CN" baseline="0" dirty="0"/>
              <a:t>positions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three</a:t>
            </a:r>
            <a:r>
              <a:rPr lang="zh-CN" altLang="en-US" baseline="0" dirty="0"/>
              <a:t> </a:t>
            </a:r>
            <a:r>
              <a:rPr lang="en-US" altLang="zh-CN" baseline="0" dirty="0"/>
              <a:t>sequences</a:t>
            </a:r>
            <a:r>
              <a:rPr lang="zh-CN" altLang="en-US" baseline="0" dirty="0"/>
              <a:t> </a:t>
            </a:r>
            <a:r>
              <a:rPr lang="en-US" altLang="zh-CN" baseline="0" dirty="0"/>
              <a:t>are</a:t>
            </a:r>
            <a:r>
              <a:rPr lang="zh-CN" altLang="en-US" baseline="0" dirty="0"/>
              <a:t> </a:t>
            </a:r>
            <a:r>
              <a:rPr lang="en-US" altLang="zh-CN" baseline="0" dirty="0"/>
              <a:t>recorded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database</a:t>
            </a:r>
            <a:r>
              <a:rPr lang="zh-CN" altLang="en-US" baseline="0" dirty="0"/>
              <a:t> </a:t>
            </a:r>
            <a:r>
              <a:rPr lang="en-US" altLang="zh-CN" baseline="0" dirty="0"/>
              <a:t>projected</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[click].</a:t>
            </a:r>
          </a:p>
          <a:p>
            <a:r>
              <a:rPr lang="en-US" altLang="zh-CN"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If</a:t>
            </a:r>
            <a:r>
              <a:rPr lang="zh-CN" altLang="en-US" baseline="0" dirty="0"/>
              <a:t> </a:t>
            </a:r>
            <a:r>
              <a:rPr lang="en-US" altLang="zh-CN" baseline="0" dirty="0"/>
              <a:t>we</a:t>
            </a:r>
            <a:r>
              <a:rPr lang="zh-CN" altLang="en-US" baseline="0" dirty="0"/>
              <a:t> </a:t>
            </a:r>
            <a:r>
              <a:rPr lang="en-US" altLang="zh-CN" baseline="0" dirty="0"/>
              <a:t>further</a:t>
            </a:r>
            <a:r>
              <a:rPr lang="zh-CN" altLang="en-US" baseline="0" dirty="0"/>
              <a:t> </a:t>
            </a:r>
            <a:r>
              <a:rPr lang="en-US" altLang="zh-CN" baseline="0" dirty="0"/>
              <a:t>grow</a:t>
            </a:r>
            <a:r>
              <a:rPr lang="zh-CN" altLang="en-US" baseline="0" dirty="0"/>
              <a:t> </a:t>
            </a:r>
            <a:r>
              <a:rPr lang="en-US" altLang="zh-CN" baseline="0" dirty="0"/>
              <a:t>the</a:t>
            </a:r>
            <a:r>
              <a:rPr lang="zh-CN" altLang="en-US" baseline="0" dirty="0"/>
              <a:t> </a:t>
            </a:r>
            <a:r>
              <a:rPr lang="en-US" altLang="zh-CN" baseline="0" dirty="0"/>
              <a:t>prefix</a:t>
            </a:r>
            <a:r>
              <a:rPr lang="zh-CN" altLang="en-US" baseline="0" dirty="0"/>
              <a:t> </a:t>
            </a:r>
            <a:r>
              <a:rPr lang="en-US" altLang="zh-CN" baseline="0" dirty="0"/>
              <a:t>with</a:t>
            </a:r>
            <a:r>
              <a:rPr lang="zh-CN" altLang="en-US" baseline="0" dirty="0"/>
              <a:t> </a:t>
            </a:r>
            <a:r>
              <a:rPr lang="en-US" altLang="zh-CN" baseline="0" dirty="0"/>
              <a:t>B,</a:t>
            </a:r>
            <a:r>
              <a:rPr lang="zh-CN" altLang="en-US" baseline="0" dirty="0"/>
              <a:t> </a:t>
            </a:r>
            <a:r>
              <a:rPr lang="en-US" altLang="zh-CN" baseline="0" dirty="0"/>
              <a:t>then</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match</a:t>
            </a:r>
            <a:r>
              <a:rPr lang="zh-CN" altLang="en-US" baseline="0" dirty="0"/>
              <a:t> </a:t>
            </a:r>
            <a:r>
              <a:rPr lang="en-US" altLang="zh-CN" baseline="0" dirty="0"/>
              <a:t>B</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previous</a:t>
            </a:r>
            <a:r>
              <a:rPr lang="zh-CN" altLang="en-US" baseline="0" dirty="0"/>
              <a:t> </a:t>
            </a:r>
            <a:r>
              <a:rPr lang="en-US" altLang="zh-CN" baseline="0" dirty="0"/>
              <a:t>projected</a:t>
            </a:r>
            <a:r>
              <a:rPr lang="zh-CN" altLang="en-US" baseline="0" dirty="0"/>
              <a:t> </a:t>
            </a:r>
            <a:r>
              <a:rPr lang="en-US" altLang="zh-CN" baseline="0" dirty="0"/>
              <a:t>database,</a:t>
            </a:r>
            <a:r>
              <a:rPr lang="zh-CN" altLang="en-US" baseline="0" dirty="0"/>
              <a:t> </a:t>
            </a:r>
            <a:r>
              <a:rPr lang="en-US" altLang="zh-CN" baseline="0" dirty="0"/>
              <a:t>and</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database</a:t>
            </a:r>
            <a:r>
              <a:rPr lang="zh-CN" altLang="en-US" baseline="0" dirty="0"/>
              <a:t> </a:t>
            </a:r>
            <a:r>
              <a:rPr lang="en-US" altLang="zh-CN" baseline="0" dirty="0"/>
              <a:t>projected</a:t>
            </a:r>
            <a:r>
              <a:rPr lang="zh-CN" altLang="en-US" baseline="0" dirty="0"/>
              <a:t> </a:t>
            </a:r>
            <a:r>
              <a:rPr lang="en-US" altLang="zh-CN" baseline="0" dirty="0"/>
              <a:t>by</a:t>
            </a:r>
            <a:r>
              <a:rPr lang="zh-CN" altLang="en-US" baseline="0" dirty="0"/>
              <a:t> </a:t>
            </a:r>
            <a:r>
              <a:rPr lang="en-US" altLang="zh-CN" baseline="0" dirty="0"/>
              <a:t>AB</a:t>
            </a:r>
            <a:r>
              <a:rPr lang="zh-CN" altLang="en-US" baseline="0" dirty="0"/>
              <a:t> </a:t>
            </a:r>
            <a:r>
              <a:rPr lang="en-US" altLang="zh-CN" baseline="0" dirty="0"/>
              <a:t>is</a:t>
            </a:r>
            <a:r>
              <a:rPr lang="zh-CN" altLang="en-US" baseline="0" dirty="0"/>
              <a:t> </a:t>
            </a:r>
            <a:r>
              <a:rPr lang="en-US" altLang="zh-CN" baseline="0" dirty="0"/>
              <a:t>obtained.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Here,</a:t>
            </a:r>
            <a:r>
              <a:rPr lang="zh-CN" altLang="en-US" baseline="0" dirty="0"/>
              <a:t> </a:t>
            </a:r>
            <a:r>
              <a:rPr lang="en-US" altLang="zh-CN" baseline="0" dirty="0"/>
              <a:t>if</a:t>
            </a:r>
            <a:r>
              <a:rPr lang="zh-CN" altLang="en-US" baseline="0" dirty="0"/>
              <a:t> </a:t>
            </a:r>
            <a:r>
              <a:rPr lang="en-US" altLang="zh-CN" baseline="0" dirty="0"/>
              <a:t>the</a:t>
            </a:r>
            <a:r>
              <a:rPr lang="zh-CN" altLang="en-US" baseline="0" dirty="0"/>
              <a:t> </a:t>
            </a:r>
            <a:r>
              <a:rPr lang="en-US" altLang="zh-CN" baseline="0" dirty="0"/>
              <a:t>frequency</a:t>
            </a:r>
            <a:r>
              <a:rPr lang="zh-CN" altLang="en-US" baseline="0" dirty="0"/>
              <a:t> </a:t>
            </a:r>
            <a:r>
              <a:rPr lang="en-US" altLang="zh-CN" baseline="0" dirty="0"/>
              <a:t>threshold</a:t>
            </a:r>
            <a:r>
              <a:rPr lang="zh-CN" altLang="en-US" baseline="0" dirty="0"/>
              <a:t> </a:t>
            </a:r>
            <a:r>
              <a:rPr lang="en-US" altLang="zh-CN" baseline="0" dirty="0"/>
              <a:t>is</a:t>
            </a:r>
            <a:r>
              <a:rPr lang="zh-CN" altLang="en-US" baseline="0" dirty="0"/>
              <a:t> </a:t>
            </a:r>
            <a:r>
              <a:rPr lang="en-US" altLang="zh-CN" baseline="0" dirty="0"/>
              <a:t>3</a:t>
            </a:r>
            <a:r>
              <a:rPr lang="zh-CN" altLang="en-US" baseline="0" dirty="0"/>
              <a:t> </a:t>
            </a:r>
            <a:r>
              <a:rPr lang="en-US" altLang="zh-CN" baseline="0" dirty="0"/>
              <a:t>or</a:t>
            </a:r>
            <a:r>
              <a:rPr lang="zh-CN" altLang="en-US" baseline="0" dirty="0"/>
              <a:t> </a:t>
            </a:r>
            <a:r>
              <a:rPr lang="en-US" altLang="zh-CN" baseline="0" dirty="0"/>
              <a:t>less,</a:t>
            </a:r>
            <a:r>
              <a:rPr lang="zh-CN" altLang="en-US" baseline="0" dirty="0"/>
              <a:t> </a:t>
            </a:r>
            <a:r>
              <a:rPr lang="en-US" altLang="zh-CN" baseline="0" dirty="0"/>
              <a:t>AB</a:t>
            </a:r>
            <a:r>
              <a:rPr lang="zh-CN" altLang="en-US" baseline="0" dirty="0"/>
              <a:t> </a:t>
            </a:r>
            <a:r>
              <a:rPr lang="en-US" altLang="zh-CN" baseline="0" dirty="0"/>
              <a:t>is</a:t>
            </a:r>
            <a:r>
              <a:rPr lang="zh-CN" altLang="en-US" baseline="0" dirty="0"/>
              <a:t> </a:t>
            </a:r>
            <a:r>
              <a:rPr lang="en-US" altLang="zh-CN" baseline="0" dirty="0"/>
              <a:t>still</a:t>
            </a:r>
            <a:r>
              <a:rPr lang="zh-CN" altLang="en-US" baseline="0" dirty="0"/>
              <a:t> </a:t>
            </a:r>
            <a:r>
              <a:rPr lang="en-US" altLang="zh-CN" baseline="0" dirty="0"/>
              <a:t>a</a:t>
            </a:r>
            <a:r>
              <a:rPr lang="zh-CN" altLang="en-US" baseline="0" dirty="0"/>
              <a:t> </a:t>
            </a:r>
            <a:r>
              <a:rPr lang="en-US" altLang="zh-CN" baseline="0" dirty="0"/>
              <a:t>frequent</a:t>
            </a:r>
            <a:r>
              <a:rPr lang="zh-CN" altLang="en-US" baseline="0" dirty="0"/>
              <a:t> </a:t>
            </a:r>
            <a:r>
              <a:rPr lang="en-US" altLang="zh-CN" baseline="0" dirty="0"/>
              <a:t>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so</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grow</a:t>
            </a:r>
            <a:r>
              <a:rPr lang="zh-CN" altLang="en-US" baseline="0" dirty="0"/>
              <a:t> </a:t>
            </a:r>
            <a:r>
              <a:rPr lang="en-US" altLang="zh-CN" baseline="0" dirty="0"/>
              <a:t>it</a:t>
            </a:r>
            <a:r>
              <a:rPr lang="zh-CN" altLang="en-US" baseline="0" dirty="0"/>
              <a:t> </a:t>
            </a:r>
            <a:r>
              <a:rPr lang="en-US" altLang="zh-CN" baseline="0" dirty="0"/>
              <a:t>further</a:t>
            </a:r>
            <a:r>
              <a:rPr lang="zh-CN" altLang="en-US" baseline="0" dirty="0"/>
              <a:t> </a:t>
            </a:r>
            <a:r>
              <a:rPr lang="en-US" altLang="zh-CN" baseline="0" dirty="0"/>
              <a:t>with</a:t>
            </a:r>
            <a:r>
              <a:rPr lang="zh-CN" altLang="en-US" baseline="0" dirty="0"/>
              <a:t> </a:t>
            </a:r>
            <a:r>
              <a:rPr lang="en-US" altLang="zh-CN" baseline="0" dirty="0"/>
              <a:t>element</a:t>
            </a:r>
            <a:r>
              <a:rPr lang="zh-CN" altLang="en-US" baseline="0" dirty="0"/>
              <a:t> </a:t>
            </a:r>
            <a:r>
              <a:rPr lang="en-US" altLang="zh-CN" baseline="0" dirty="0"/>
              <a:t>C</a:t>
            </a:r>
          </a:p>
          <a:p>
            <a:endParaRPr lang="en-US" altLang="zh-CN"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75</a:t>
            </a:fld>
            <a:endParaRPr lang="en-US"/>
          </a:p>
        </p:txBody>
      </p:sp>
    </p:spTree>
    <p:extLst>
      <p:ext uri="{BB962C8B-B14F-4D97-AF65-F5344CB8AC3E}">
        <p14:creationId xmlns:p14="http://schemas.microsoft.com/office/powerpoint/2010/main" val="308775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is</a:t>
            </a:r>
            <a:r>
              <a:rPr lang="zh-CN" altLang="en-US" baseline="0" dirty="0"/>
              <a:t> </a:t>
            </a:r>
            <a:r>
              <a:rPr lang="en-US" altLang="zh-CN" baseline="0" dirty="0"/>
              <a:t>an</a:t>
            </a:r>
            <a:r>
              <a:rPr lang="zh-CN" altLang="en-US" baseline="0" dirty="0"/>
              <a:t> </a:t>
            </a:r>
            <a:r>
              <a:rPr lang="en-US" altLang="zh-CN" baseline="0" dirty="0"/>
              <a:t>example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p>
          <a:p>
            <a:r>
              <a:rPr lang="en-US" altLang="zh-CN" baseline="0" dirty="0"/>
              <a:t>[…]</a:t>
            </a:r>
          </a:p>
          <a:p>
            <a:r>
              <a:rPr lang="en-US" altLang="zh-CN" baseline="0" dirty="0"/>
              <a:t>The</a:t>
            </a:r>
            <a:r>
              <a:rPr lang="zh-CN" altLang="en-US" baseline="0" dirty="0"/>
              <a:t> </a:t>
            </a:r>
            <a:r>
              <a:rPr lang="en-US" altLang="zh-CN" baseline="0" dirty="0"/>
              <a:t>benefit</a:t>
            </a:r>
            <a:r>
              <a:rPr lang="zh-CN" altLang="en-US" baseline="0" dirty="0"/>
              <a:t> </a:t>
            </a:r>
            <a:r>
              <a:rPr lang="en-US" altLang="zh-CN" baseline="0" dirty="0"/>
              <a:t>of</a:t>
            </a:r>
            <a:r>
              <a:rPr lang="zh-CN" altLang="en-US" baseline="0" dirty="0"/>
              <a:t> </a:t>
            </a:r>
            <a:r>
              <a:rPr lang="en-US" altLang="zh-CN" baseline="0" dirty="0"/>
              <a:t>this</a:t>
            </a:r>
            <a:r>
              <a:rPr lang="zh-CN" altLang="en-US" baseline="0" dirty="0"/>
              <a:t> </a:t>
            </a:r>
            <a:r>
              <a:rPr lang="en-US" altLang="zh-CN" baseline="0" dirty="0"/>
              <a:t>approach</a:t>
            </a:r>
            <a:r>
              <a:rPr lang="zh-CN" altLang="en-US" baseline="0" dirty="0"/>
              <a:t> </a:t>
            </a:r>
            <a:r>
              <a:rPr lang="en-US" altLang="zh-CN" baseline="0" dirty="0"/>
              <a:t>is</a:t>
            </a:r>
            <a:r>
              <a:rPr lang="zh-CN" altLang="en-US" baseline="0" dirty="0"/>
              <a:t> </a:t>
            </a:r>
            <a:r>
              <a:rPr lang="en-US" altLang="zh-CN" baseline="0" dirty="0"/>
              <a:t>that,</a:t>
            </a:r>
            <a:r>
              <a:rPr lang="zh-CN" altLang="en-US" baseline="0" dirty="0"/>
              <a:t> </a:t>
            </a:r>
            <a:r>
              <a:rPr lang="en-US" altLang="zh-CN" baseline="0" dirty="0"/>
              <a:t>each</a:t>
            </a:r>
            <a:r>
              <a:rPr lang="zh-CN" altLang="en-US" baseline="0" dirty="0"/>
              <a:t> </a:t>
            </a:r>
            <a:r>
              <a:rPr lang="en-US" altLang="zh-CN" baseline="0" dirty="0"/>
              <a:t>pattern</a:t>
            </a:r>
            <a:r>
              <a:rPr lang="zh-CN" altLang="en-US" baseline="0" dirty="0"/>
              <a:t> </a:t>
            </a:r>
            <a:r>
              <a:rPr lang="en-US" altLang="zh-CN" baseline="0" dirty="0"/>
              <a:t>extension</a:t>
            </a:r>
            <a:r>
              <a:rPr lang="zh-CN" altLang="en-US" baseline="0" dirty="0"/>
              <a:t> </a:t>
            </a:r>
            <a:r>
              <a:rPr lang="en-US" altLang="zh-CN" baseline="0" dirty="0"/>
              <a:t>only</a:t>
            </a:r>
            <a:r>
              <a:rPr lang="zh-CN" altLang="en-US" baseline="0" dirty="0"/>
              <a:t> </a:t>
            </a:r>
            <a:r>
              <a:rPr lang="en-US" altLang="zh-CN" baseline="0" dirty="0"/>
              <a:t>checks</a:t>
            </a:r>
            <a:r>
              <a:rPr lang="zh-CN" altLang="en-US" baseline="0" dirty="0"/>
              <a:t> </a:t>
            </a:r>
            <a:r>
              <a:rPr lang="en-US" altLang="zh-CN" baseline="0" dirty="0"/>
              <a:t>a</a:t>
            </a:r>
            <a:r>
              <a:rPr lang="zh-CN" altLang="en-US" baseline="0" dirty="0"/>
              <a:t> </a:t>
            </a:r>
            <a:r>
              <a:rPr lang="en-US" altLang="zh-CN" baseline="0" dirty="0"/>
              <a:t>small</a:t>
            </a:r>
            <a:r>
              <a:rPr lang="zh-CN" altLang="en-US" baseline="0" dirty="0"/>
              <a:t> </a:t>
            </a:r>
            <a:r>
              <a:rPr lang="en-US" altLang="zh-CN" baseline="0" dirty="0"/>
              <a:t>projected</a:t>
            </a:r>
            <a:r>
              <a:rPr lang="zh-CN" altLang="en-US" baseline="0" dirty="0"/>
              <a:t> </a:t>
            </a:r>
            <a:r>
              <a:rPr lang="en-US" altLang="zh-CN" baseline="0" dirty="0"/>
              <a:t>database</a:t>
            </a:r>
            <a:r>
              <a:rPr lang="zh-CN" altLang="en-US" baseline="0" dirty="0"/>
              <a:t> </a:t>
            </a:r>
            <a:r>
              <a:rPr lang="en-US" altLang="zh-CN" baseline="0" dirty="0"/>
              <a:t>rather</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entire</a:t>
            </a:r>
            <a:r>
              <a:rPr lang="zh-CN" altLang="en-US" baseline="0" dirty="0"/>
              <a:t> </a:t>
            </a:r>
            <a:r>
              <a:rPr lang="en-US" altLang="zh-CN" baseline="0" dirty="0"/>
              <a:t>database</a:t>
            </a:r>
          </a:p>
          <a:p>
            <a:r>
              <a:rPr lang="en-US" altLang="zh-CN" baseline="0" dirty="0"/>
              <a:t>[click]</a:t>
            </a:r>
          </a:p>
          <a:p>
            <a:r>
              <a:rPr lang="en-US" altLang="zh-CN" baseline="0" dirty="0"/>
              <a:t>The</a:t>
            </a:r>
            <a:r>
              <a:rPr lang="zh-CN" altLang="en-US" baseline="0" dirty="0"/>
              <a:t> </a:t>
            </a:r>
            <a:r>
              <a:rPr lang="en-US" altLang="zh-CN" baseline="0" dirty="0"/>
              <a:t>pattern</a:t>
            </a:r>
            <a:r>
              <a:rPr lang="zh-CN" altLang="en-US" baseline="0" dirty="0"/>
              <a:t> </a:t>
            </a:r>
            <a:r>
              <a:rPr lang="en-US" altLang="zh-CN" baseline="0" dirty="0"/>
              <a:t>to</a:t>
            </a:r>
            <a:r>
              <a:rPr lang="zh-CN" altLang="en-US" baseline="0" dirty="0"/>
              <a:t> </a:t>
            </a:r>
            <a:r>
              <a:rPr lang="en-US" altLang="zh-CN" baseline="0" dirty="0"/>
              <a:t>database</a:t>
            </a:r>
            <a:r>
              <a:rPr lang="zh-CN" altLang="en-US" baseline="0" dirty="0"/>
              <a:t> </a:t>
            </a:r>
            <a:r>
              <a:rPr lang="en-US" altLang="zh-CN" baseline="0" dirty="0"/>
              <a:t>matching</a:t>
            </a:r>
            <a:r>
              <a:rPr lang="zh-CN" altLang="en-US" baseline="0" dirty="0"/>
              <a:t> </a:t>
            </a:r>
            <a:r>
              <a:rPr lang="en-US" altLang="zh-CN" baseline="0" dirty="0"/>
              <a:t>is</a:t>
            </a:r>
            <a:r>
              <a:rPr lang="zh-CN" altLang="en-US" baseline="0" dirty="0"/>
              <a:t> </a:t>
            </a:r>
            <a:r>
              <a:rPr lang="en-US" altLang="zh-CN" baseline="0" dirty="0"/>
              <a:t>incremental</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previous</a:t>
            </a:r>
            <a:r>
              <a:rPr lang="zh-CN" altLang="en-US" baseline="0" dirty="0"/>
              <a:t> </a:t>
            </a:r>
            <a:r>
              <a:rPr lang="en-US" altLang="zh-CN" baseline="0" dirty="0"/>
              <a:t>matches</a:t>
            </a:r>
            <a:r>
              <a:rPr lang="zh-CN" altLang="en-US" baseline="0" dirty="0"/>
              <a:t> </a:t>
            </a:r>
            <a:r>
              <a:rPr lang="en-US" altLang="zh-CN" baseline="0" dirty="0"/>
              <a:t>rather</a:t>
            </a:r>
            <a:r>
              <a:rPr lang="zh-CN" altLang="en-US" baseline="0" dirty="0"/>
              <a:t> </a:t>
            </a:r>
            <a:r>
              <a:rPr lang="en-US" altLang="zh-CN" baseline="0" dirty="0"/>
              <a:t>than</a:t>
            </a:r>
            <a:r>
              <a:rPr lang="zh-CN" altLang="en-US" baseline="0" dirty="0"/>
              <a:t> </a:t>
            </a:r>
            <a:r>
              <a:rPr lang="en-US" altLang="zh-CN" baseline="0" dirty="0"/>
              <a:t>from</a:t>
            </a:r>
            <a:r>
              <a:rPr lang="zh-CN" altLang="en-US" baseline="0" dirty="0"/>
              <a:t> </a:t>
            </a:r>
            <a:r>
              <a:rPr lang="en-US" altLang="zh-CN" baseline="0" dirty="0"/>
              <a:t>scratch</a:t>
            </a:r>
          </a:p>
          <a:p>
            <a:r>
              <a:rPr lang="en-US" altLang="zh-CN" baseline="0" dirty="0"/>
              <a:t>[click]</a:t>
            </a:r>
          </a:p>
          <a:p>
            <a:r>
              <a:rPr lang="en-US" altLang="zh-CN" baseline="0" dirty="0"/>
              <a:t>The</a:t>
            </a:r>
            <a:r>
              <a:rPr lang="zh-CN" altLang="en-US" baseline="0" dirty="0"/>
              <a:t> </a:t>
            </a:r>
            <a:r>
              <a:rPr lang="en-US" altLang="zh-CN" baseline="0" dirty="0"/>
              <a:t>child</a:t>
            </a:r>
            <a:r>
              <a:rPr lang="zh-CN" altLang="en-US" baseline="0" dirty="0"/>
              <a:t> </a:t>
            </a:r>
            <a:r>
              <a:rPr lang="en-US" altLang="zh-CN" baseline="0" dirty="0"/>
              <a:t>branches</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search</a:t>
            </a:r>
            <a:r>
              <a:rPr lang="zh-CN" altLang="en-US" baseline="0" dirty="0"/>
              <a:t> </a:t>
            </a:r>
            <a:r>
              <a:rPr lang="en-US" altLang="zh-CN" baseline="0" dirty="0"/>
              <a:t>tree</a:t>
            </a:r>
            <a:r>
              <a:rPr lang="zh-CN" altLang="en-US" baseline="0" dirty="0"/>
              <a:t> </a:t>
            </a:r>
            <a:r>
              <a:rPr lang="en-US" altLang="zh-CN" baseline="0" dirty="0"/>
              <a:t>are</a:t>
            </a:r>
            <a:r>
              <a:rPr lang="zh-CN" altLang="en-US" baseline="0" dirty="0"/>
              <a:t> </a:t>
            </a:r>
            <a:r>
              <a:rPr lang="en-US" altLang="zh-CN" baseline="0" dirty="0"/>
              <a:t>totally</a:t>
            </a:r>
            <a:r>
              <a:rPr lang="zh-CN" altLang="en-US" baseline="0" dirty="0"/>
              <a:t> </a:t>
            </a:r>
            <a:r>
              <a:rPr lang="en-US" altLang="zh-CN" baseline="0" dirty="0"/>
              <a:t>independent</a:t>
            </a:r>
            <a:r>
              <a:rPr lang="zh-CN" altLang="en-US" baseline="0" dirty="0"/>
              <a:t> </a:t>
            </a:r>
            <a:r>
              <a:rPr lang="en-US" altLang="zh-CN" baseline="0" dirty="0"/>
              <a:t>and</a:t>
            </a:r>
            <a:r>
              <a:rPr lang="zh-CN" altLang="en-US" baseline="0" dirty="0"/>
              <a:t> </a:t>
            </a:r>
            <a:r>
              <a:rPr lang="en-US" altLang="zh-CN" baseline="0" dirty="0"/>
              <a:t>can</a:t>
            </a:r>
            <a:r>
              <a:rPr lang="zh-CN" altLang="en-US" baseline="0" dirty="0"/>
              <a:t> </a:t>
            </a:r>
            <a:r>
              <a:rPr lang="en-US" altLang="zh-CN" baseline="0" dirty="0"/>
              <a:t>run</a:t>
            </a:r>
            <a:r>
              <a:rPr lang="zh-CN" altLang="en-US" baseline="0" dirty="0"/>
              <a:t> </a:t>
            </a:r>
            <a:r>
              <a:rPr lang="en-US" altLang="zh-CN" baseline="0" dirty="0"/>
              <a:t>in</a:t>
            </a:r>
            <a:r>
              <a:rPr lang="zh-CN" altLang="en-US" baseline="0" dirty="0"/>
              <a:t> </a:t>
            </a:r>
            <a:r>
              <a:rPr lang="en-US" altLang="zh-CN" baseline="0" dirty="0"/>
              <a:t>parallel.</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76</a:t>
            </a:fld>
            <a:endParaRPr lang="en-US"/>
          </a:p>
        </p:txBody>
      </p:sp>
    </p:spTree>
    <p:extLst>
      <p:ext uri="{BB962C8B-B14F-4D97-AF65-F5344CB8AC3E}">
        <p14:creationId xmlns:p14="http://schemas.microsoft.com/office/powerpoint/2010/main" val="11986281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Note</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idea</a:t>
            </a:r>
            <a:r>
              <a:rPr lang="zh-CN" altLang="en-US" baseline="0" dirty="0"/>
              <a:t> </a:t>
            </a:r>
            <a:r>
              <a:rPr lang="en-US" altLang="zh-CN" baseline="0" dirty="0"/>
              <a:t>of</a:t>
            </a:r>
            <a:r>
              <a:rPr lang="zh-CN" altLang="en-US" baseline="0" dirty="0"/>
              <a:t> </a:t>
            </a:r>
            <a:r>
              <a:rPr lang="en-US" altLang="zh-CN" baseline="0" dirty="0"/>
              <a:t>prefix</a:t>
            </a:r>
            <a:r>
              <a:rPr lang="zh-CN" altLang="en-US" baseline="0" dirty="0"/>
              <a:t> </a:t>
            </a:r>
            <a:r>
              <a:rPr lang="en-US" altLang="zh-CN" baseline="0" dirty="0"/>
              <a:t>projection</a:t>
            </a:r>
            <a:r>
              <a:rPr lang="zh-CN" altLang="en-US" baseline="0" dirty="0"/>
              <a:t> </a:t>
            </a:r>
            <a:r>
              <a:rPr lang="en-US" altLang="zh-CN" baseline="0" dirty="0"/>
              <a:t>carries</a:t>
            </a:r>
            <a:r>
              <a:rPr lang="zh-CN" altLang="en-US" baseline="0" dirty="0"/>
              <a:t> </a:t>
            </a:r>
            <a:r>
              <a:rPr lang="en-US" altLang="zh-CN" baseline="0" dirty="0"/>
              <a:t>over</a:t>
            </a:r>
            <a:r>
              <a:rPr lang="zh-CN" altLang="en-US" baseline="0" dirty="0"/>
              <a:t> </a:t>
            </a:r>
            <a:r>
              <a:rPr lang="en-US" altLang="zh-CN" baseline="0" dirty="0"/>
              <a:t>to</a:t>
            </a:r>
            <a:r>
              <a:rPr lang="zh-CN" altLang="en-US" baseline="0" dirty="0"/>
              <a:t> </a:t>
            </a:r>
            <a:r>
              <a:rPr lang="en-US" altLang="zh-CN" baseline="0" dirty="0"/>
              <a:t>tree</a:t>
            </a:r>
            <a:r>
              <a:rPr lang="zh-CN" altLang="en-US" baseline="0" dirty="0"/>
              <a:t> </a:t>
            </a:r>
            <a:r>
              <a:rPr lang="en-US" altLang="zh-CN" baseline="0" dirty="0"/>
              <a:t>and</a:t>
            </a:r>
            <a:r>
              <a:rPr lang="zh-CN" altLang="en-US" baseline="0" dirty="0"/>
              <a:t> </a:t>
            </a:r>
            <a:r>
              <a:rPr lang="en-US" altLang="zh-CN" baseline="0" dirty="0"/>
              <a:t>graph</a:t>
            </a:r>
            <a:r>
              <a:rPr lang="zh-CN" altLang="en-US" baseline="0" dirty="0"/>
              <a:t> </a:t>
            </a:r>
            <a:r>
              <a:rPr lang="en-US" altLang="zh-CN" baseline="0" dirty="0"/>
              <a:t>patterns,</a:t>
            </a:r>
            <a:r>
              <a:rPr lang="zh-CN" altLang="en-US" baseline="0" dirty="0"/>
              <a:t> </a:t>
            </a:r>
            <a:r>
              <a:rPr lang="en-US" altLang="zh-CN" baseline="0" dirty="0"/>
              <a:t>but</a:t>
            </a:r>
            <a:r>
              <a:rPr lang="zh-CN" altLang="en-US" baseline="0" dirty="0"/>
              <a:t> </a:t>
            </a:r>
            <a:r>
              <a:rPr lang="en-US" altLang="zh-CN" baseline="0" dirty="0"/>
              <a:t>since</a:t>
            </a:r>
            <a:r>
              <a:rPr lang="zh-CN" altLang="en-US" baseline="0" dirty="0"/>
              <a:t> </a:t>
            </a:r>
            <a:r>
              <a:rPr lang="en-US" altLang="zh-CN" baseline="0" dirty="0"/>
              <a:t>different</a:t>
            </a:r>
            <a:r>
              <a:rPr lang="zh-CN" altLang="en-US" baseline="0" dirty="0"/>
              <a:t> </a:t>
            </a:r>
            <a:r>
              <a:rPr lang="en-US" altLang="zh-CN" baseline="0" dirty="0"/>
              <a:t>pattern</a:t>
            </a:r>
            <a:r>
              <a:rPr lang="zh-CN" altLang="en-US" baseline="0" dirty="0"/>
              <a:t> </a:t>
            </a:r>
            <a:r>
              <a:rPr lang="en-US" altLang="zh-CN" baseline="0" dirty="0"/>
              <a:t>extension</a:t>
            </a:r>
            <a:r>
              <a:rPr lang="zh-CN" altLang="en-US" baseline="0" dirty="0"/>
              <a:t> </a:t>
            </a:r>
            <a:r>
              <a:rPr lang="en-US" altLang="zh-CN" baseline="0" dirty="0"/>
              <a:t>paths</a:t>
            </a:r>
            <a:r>
              <a:rPr lang="zh-CN" altLang="en-US" baseline="0" dirty="0"/>
              <a:t> </a:t>
            </a:r>
            <a:r>
              <a:rPr lang="en-US" altLang="zh-CN" baseline="0" dirty="0"/>
              <a:t>may</a:t>
            </a:r>
            <a:r>
              <a:rPr lang="zh-CN" altLang="en-US" baseline="0" dirty="0"/>
              <a:t> </a:t>
            </a:r>
            <a:r>
              <a:rPr lang="en-US" altLang="zh-CN" baseline="0" dirty="0"/>
              <a:t>lead</a:t>
            </a:r>
            <a:r>
              <a:rPr lang="zh-CN" altLang="en-US" baseline="0" dirty="0"/>
              <a:t> </a:t>
            </a:r>
            <a:r>
              <a:rPr lang="en-US" altLang="zh-CN" baseline="0" dirty="0"/>
              <a:t>to</a:t>
            </a:r>
            <a:r>
              <a:rPr lang="zh-CN" altLang="en-US" baseline="0" dirty="0"/>
              <a:t> </a:t>
            </a:r>
            <a:r>
              <a:rPr lang="en-US" altLang="zh-CN" baseline="0" dirty="0"/>
              <a:t>isomorphic</a:t>
            </a:r>
            <a:r>
              <a:rPr lang="zh-CN" altLang="en-US" baseline="0" dirty="0"/>
              <a:t> </a:t>
            </a:r>
            <a:r>
              <a:rPr lang="en-US" altLang="zh-CN" baseline="0" dirty="0"/>
              <a:t>patterns,</a:t>
            </a:r>
            <a:r>
              <a:rPr lang="zh-CN" altLang="en-US" baseline="0" dirty="0"/>
              <a:t> </a:t>
            </a:r>
            <a:r>
              <a:rPr lang="en-US" altLang="zh-CN" baseline="0" dirty="0"/>
              <a:t>redundancy</a:t>
            </a:r>
            <a:r>
              <a:rPr lang="zh-CN" altLang="en-US" baseline="0" dirty="0"/>
              <a:t> </a:t>
            </a:r>
            <a:r>
              <a:rPr lang="en-US" altLang="zh-CN" baseline="0" dirty="0"/>
              <a:t>avoidance</a:t>
            </a:r>
            <a:r>
              <a:rPr lang="zh-CN" altLang="en-US" baseline="0" dirty="0"/>
              <a:t> </a:t>
            </a:r>
            <a:r>
              <a:rPr lang="en-US" altLang="zh-CN" baseline="0" dirty="0"/>
              <a:t>is</a:t>
            </a:r>
            <a:r>
              <a:rPr lang="zh-CN" altLang="en-US" baseline="0" dirty="0"/>
              <a:t> </a:t>
            </a:r>
            <a:r>
              <a:rPr lang="en-US" altLang="zh-CN" baseline="0" dirty="0"/>
              <a:t>important.</a:t>
            </a:r>
          </a:p>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three</a:t>
            </a:r>
            <a:r>
              <a:rPr lang="zh-CN" altLang="en-US" baseline="0" dirty="0"/>
              <a:t> </a:t>
            </a:r>
            <a:r>
              <a:rPr lang="en-US" altLang="zh-CN" baseline="0" dirty="0"/>
              <a:t>tree</a:t>
            </a:r>
            <a:r>
              <a:rPr lang="zh-CN" altLang="en-US" baseline="0" dirty="0"/>
              <a:t> </a:t>
            </a:r>
            <a:r>
              <a:rPr lang="en-US" altLang="zh-CN" baseline="0" dirty="0"/>
              <a:t>patterns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isomorphic</a:t>
            </a:r>
            <a:r>
              <a:rPr lang="zh-CN" altLang="en-US" baseline="0" dirty="0"/>
              <a:t> </a:t>
            </a:r>
            <a:r>
              <a:rPr lang="en-US" altLang="zh-CN" baseline="0" dirty="0"/>
              <a:t>if</a:t>
            </a:r>
            <a:r>
              <a:rPr lang="zh-CN" altLang="en-US" baseline="0" dirty="0"/>
              <a:t> </a:t>
            </a:r>
            <a:r>
              <a:rPr lang="en-US" altLang="zh-CN" baseline="0" dirty="0"/>
              <a:t>we</a:t>
            </a:r>
            <a:r>
              <a:rPr lang="zh-CN" altLang="en-US" baseline="0" dirty="0"/>
              <a:t> </a:t>
            </a:r>
            <a:r>
              <a:rPr lang="en-US" altLang="zh-CN" baseline="0" dirty="0"/>
              <a:t>ignore</a:t>
            </a:r>
            <a:r>
              <a:rPr lang="zh-CN" altLang="en-US" baseline="0" dirty="0"/>
              <a:t> </a:t>
            </a:r>
            <a:r>
              <a:rPr lang="en-US" altLang="zh-CN" baseline="0" dirty="0"/>
              <a:t>the</a:t>
            </a:r>
            <a:r>
              <a:rPr lang="zh-CN" altLang="en-US" baseline="0" dirty="0"/>
              <a:t> </a:t>
            </a:r>
            <a:r>
              <a:rPr lang="en-US" altLang="zh-CN" baseline="0" dirty="0"/>
              <a:t>children</a:t>
            </a:r>
            <a:r>
              <a:rPr lang="zh-CN" altLang="en-US" baseline="0" dirty="0"/>
              <a:t> </a:t>
            </a:r>
            <a:r>
              <a:rPr lang="en-US" altLang="zh-CN" baseline="0" dirty="0"/>
              <a:t>order.</a:t>
            </a:r>
          </a:p>
          <a:p>
            <a:r>
              <a:rPr lang="en-US" altLang="zh-CN" baseline="0" dirty="0"/>
              <a:t>We</a:t>
            </a:r>
            <a:r>
              <a:rPr lang="zh-CN" altLang="en-US" baseline="0" dirty="0"/>
              <a:t> </a:t>
            </a:r>
            <a:r>
              <a:rPr lang="en-US" altLang="zh-CN" baseline="0" dirty="0"/>
              <a:t>can</a:t>
            </a:r>
            <a:r>
              <a:rPr lang="zh-CN" altLang="en-US" baseline="0" dirty="0"/>
              <a:t> </a:t>
            </a:r>
            <a:r>
              <a:rPr lang="en-US" altLang="zh-CN" baseline="0" dirty="0"/>
              <a:t>define</a:t>
            </a:r>
            <a:r>
              <a:rPr lang="zh-CN" altLang="en-US" baseline="0" dirty="0"/>
              <a:t> </a:t>
            </a:r>
            <a:r>
              <a:rPr lang="en-US" altLang="zh-CN" baseline="0" dirty="0"/>
              <a:t>the</a:t>
            </a:r>
            <a:r>
              <a:rPr lang="zh-CN" altLang="en-US" baseline="0" dirty="0"/>
              <a:t> </a:t>
            </a:r>
            <a:r>
              <a:rPr lang="en-US" altLang="zh-CN" baseline="0" dirty="0"/>
              <a:t>one</a:t>
            </a:r>
            <a:r>
              <a:rPr lang="zh-CN" altLang="en-US" baseline="0" dirty="0"/>
              <a:t> </a:t>
            </a:r>
            <a:r>
              <a:rPr lang="en-US" altLang="zh-CN" baseline="0" dirty="0"/>
              <a:t>whose</a:t>
            </a:r>
            <a:r>
              <a:rPr lang="zh-CN" altLang="en-US" baseline="0" dirty="0"/>
              <a:t> </a:t>
            </a:r>
            <a:r>
              <a:rPr lang="en-US" altLang="zh-CN" baseline="0" dirty="0"/>
              <a:t>DFS</a:t>
            </a:r>
            <a:r>
              <a:rPr lang="zh-CN" altLang="en-US" baseline="0" dirty="0"/>
              <a:t> </a:t>
            </a:r>
            <a:r>
              <a:rPr lang="en-US" altLang="zh-CN" baseline="0" dirty="0"/>
              <a:t>serialization</a:t>
            </a:r>
            <a:r>
              <a:rPr lang="zh-CN" altLang="en-US" baseline="0" dirty="0"/>
              <a:t> </a:t>
            </a:r>
            <a:r>
              <a:rPr lang="en-US" altLang="zh-CN" baseline="0" dirty="0"/>
              <a:t>code</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smallest</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canonical,</a:t>
            </a:r>
            <a:r>
              <a:rPr lang="zh-CN" altLang="en-US" baseline="0" dirty="0"/>
              <a:t> </a:t>
            </a:r>
            <a:r>
              <a:rPr lang="en-US" altLang="zh-CN" baseline="0" dirty="0"/>
              <a:t>then</a:t>
            </a:r>
            <a:r>
              <a:rPr lang="zh-CN" altLang="en-US" baseline="0" dirty="0"/>
              <a:t> </a:t>
            </a:r>
            <a:r>
              <a:rPr lang="en-US" altLang="zh-CN" baseline="0" dirty="0"/>
              <a:t>we</a:t>
            </a:r>
            <a:r>
              <a:rPr lang="zh-CN" altLang="en-US" baseline="0" dirty="0"/>
              <a:t> </a:t>
            </a:r>
            <a:r>
              <a:rPr lang="en-US" altLang="zh-CN" baseline="0" dirty="0"/>
              <a:t>only</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expand</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if</a:t>
            </a:r>
            <a:r>
              <a:rPr lang="zh-CN" altLang="en-US" baseline="0" dirty="0"/>
              <a:t> </a:t>
            </a:r>
            <a:r>
              <a:rPr lang="en-US" altLang="zh-CN" baseline="0" dirty="0"/>
              <a:t>its</a:t>
            </a:r>
            <a:r>
              <a:rPr lang="zh-CN" altLang="en-US" baseline="0" dirty="0"/>
              <a:t> </a:t>
            </a:r>
            <a:r>
              <a:rPr lang="en-US" altLang="zh-CN" baseline="0" dirty="0"/>
              <a:t>DFS</a:t>
            </a:r>
            <a:r>
              <a:rPr lang="zh-CN" altLang="en-US" baseline="0" dirty="0"/>
              <a:t> </a:t>
            </a:r>
            <a:r>
              <a:rPr lang="en-US" altLang="zh-CN" baseline="0" dirty="0"/>
              <a:t>serialization</a:t>
            </a:r>
            <a:r>
              <a:rPr lang="zh-CN" altLang="en-US" baseline="0" dirty="0"/>
              <a:t> </a:t>
            </a:r>
            <a:r>
              <a:rPr lang="en-US" altLang="zh-CN" baseline="0" dirty="0"/>
              <a:t>code</a:t>
            </a:r>
            <a:r>
              <a:rPr lang="zh-CN" altLang="en-US" baseline="0" dirty="0"/>
              <a:t> </a:t>
            </a:r>
            <a:r>
              <a:rPr lang="en-US" altLang="zh-CN" baseline="0" dirty="0"/>
              <a:t>is</a:t>
            </a:r>
            <a:r>
              <a:rPr lang="zh-CN" altLang="en-US" baseline="0" dirty="0"/>
              <a:t> </a:t>
            </a:r>
            <a:r>
              <a:rPr lang="en-US" altLang="zh-CN" baseline="0" dirty="0"/>
              <a:t>canonical.</a:t>
            </a:r>
          </a:p>
          <a:p>
            <a:r>
              <a:rPr lang="en-US" altLang="zh-CN" baseline="0" dirty="0"/>
              <a:t>[click]</a:t>
            </a:r>
          </a:p>
          <a:p>
            <a:r>
              <a:rPr lang="en-US" altLang="zh-CN" baseline="0" dirty="0"/>
              <a:t>For</a:t>
            </a:r>
            <a:r>
              <a:rPr lang="zh-CN" altLang="en-US" baseline="0" dirty="0"/>
              <a:t> </a:t>
            </a:r>
            <a:r>
              <a:rPr lang="en-US" altLang="zh-CN" baseline="0" dirty="0"/>
              <a:t>tree</a:t>
            </a:r>
            <a:r>
              <a:rPr lang="zh-CN" altLang="en-US" baseline="0" dirty="0"/>
              <a:t> </a:t>
            </a:r>
            <a:r>
              <a:rPr lang="en-US" altLang="zh-CN" baseline="0" dirty="0"/>
              <a:t>patterns,</a:t>
            </a:r>
            <a:r>
              <a:rPr lang="zh-CN" altLang="en-US" baseline="0" dirty="0"/>
              <a:t> </a:t>
            </a:r>
            <a:r>
              <a:rPr lang="en-US" altLang="zh-CN" baseline="0" dirty="0"/>
              <a:t>canonicality</a:t>
            </a:r>
            <a:r>
              <a:rPr lang="zh-CN" altLang="en-US" baseline="0" dirty="0"/>
              <a:t> </a:t>
            </a:r>
            <a:r>
              <a:rPr lang="en-US" altLang="zh-CN" baseline="0" dirty="0"/>
              <a:t>is</a:t>
            </a:r>
            <a:r>
              <a:rPr lang="zh-CN" altLang="en-US" baseline="0" dirty="0"/>
              <a:t> </a:t>
            </a:r>
            <a:r>
              <a:rPr lang="en-US" altLang="zh-CN" baseline="0" dirty="0"/>
              <a:t>easy</a:t>
            </a:r>
            <a:r>
              <a:rPr lang="zh-CN" altLang="en-US" baseline="0" dirty="0"/>
              <a:t> </a:t>
            </a:r>
            <a:r>
              <a:rPr lang="en-US" altLang="zh-CN" baseline="0" dirty="0"/>
              <a:t>to</a:t>
            </a:r>
            <a:r>
              <a:rPr lang="zh-CN" altLang="en-US" baseline="0" dirty="0"/>
              <a:t> </a:t>
            </a:r>
            <a:r>
              <a:rPr lang="en-US" altLang="zh-CN" baseline="0" dirty="0"/>
              <a:t>check</a:t>
            </a:r>
            <a:r>
              <a:rPr lang="zh-CN" altLang="en-US" baseline="0" dirty="0"/>
              <a:t> </a:t>
            </a:r>
            <a:r>
              <a:rPr lang="en-US" altLang="zh-CN" baseline="0" dirty="0"/>
              <a:t>since</a:t>
            </a:r>
            <a:r>
              <a:rPr lang="zh-CN" altLang="en-US" baseline="0" dirty="0"/>
              <a:t> </a:t>
            </a:r>
            <a:r>
              <a:rPr lang="en-US" altLang="zh-CN" baseline="0" dirty="0"/>
              <a:t>only</a:t>
            </a:r>
            <a:r>
              <a:rPr lang="zh-CN" altLang="en-US" baseline="0" dirty="0"/>
              <a:t> </a:t>
            </a:r>
            <a:r>
              <a:rPr lang="en-US" altLang="zh-CN" baseline="0" dirty="0"/>
              <a:t>the</a:t>
            </a:r>
            <a:r>
              <a:rPr lang="zh-CN" altLang="en-US" baseline="0" dirty="0"/>
              <a:t> </a:t>
            </a:r>
            <a:r>
              <a:rPr lang="en-US" altLang="zh-CN" baseline="0" dirty="0"/>
              <a:t>pattern</a:t>
            </a:r>
            <a:r>
              <a:rPr lang="zh-CN" altLang="en-US" baseline="0" dirty="0"/>
              <a:t> </a:t>
            </a:r>
            <a:r>
              <a:rPr lang="en-US" altLang="zh-CN" baseline="0" dirty="0"/>
              <a:t>with</a:t>
            </a:r>
            <a:r>
              <a:rPr lang="zh-CN" altLang="en-US" baseline="0" dirty="0"/>
              <a:t> </a:t>
            </a:r>
            <a:r>
              <a:rPr lang="en-US" altLang="zh-CN" baseline="0" dirty="0"/>
              <a:t>children</a:t>
            </a:r>
            <a:r>
              <a:rPr lang="zh-CN" altLang="en-US" baseline="0" dirty="0"/>
              <a:t> </a:t>
            </a:r>
            <a:r>
              <a:rPr lang="en-US" altLang="zh-CN" baseline="0" dirty="0"/>
              <a:t>ordered</a:t>
            </a:r>
            <a:r>
              <a:rPr lang="zh-CN" altLang="en-US" baseline="0" dirty="0"/>
              <a:t> </a:t>
            </a:r>
            <a:r>
              <a:rPr lang="en-US" altLang="zh-CN" baseline="0" dirty="0"/>
              <a:t>exactly</a:t>
            </a:r>
            <a:r>
              <a:rPr lang="zh-CN" altLang="en-US" baseline="0" dirty="0"/>
              <a:t> </a:t>
            </a:r>
            <a:r>
              <a:rPr lang="en-US" altLang="zh-CN" baseline="0" dirty="0"/>
              <a:t>following</a:t>
            </a:r>
            <a:r>
              <a:rPr lang="zh-CN" altLang="en-US" baseline="0" dirty="0"/>
              <a:t> </a:t>
            </a:r>
            <a:r>
              <a:rPr lang="en-US" altLang="zh-CN" baseline="0" dirty="0"/>
              <a:t>the</a:t>
            </a:r>
            <a:r>
              <a:rPr lang="zh-CN" altLang="en-US" baseline="0" dirty="0"/>
              <a:t> </a:t>
            </a:r>
            <a:r>
              <a:rPr lang="en-US" altLang="zh-CN" baseline="0" dirty="0"/>
              <a:t>element</a:t>
            </a:r>
            <a:r>
              <a:rPr lang="zh-CN" altLang="en-US" baseline="0" dirty="0"/>
              <a:t> </a:t>
            </a:r>
            <a:r>
              <a:rPr lang="en-US" altLang="zh-CN" baseline="0" dirty="0"/>
              <a:t>order</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alphabet</a:t>
            </a:r>
            <a:r>
              <a:rPr lang="zh-CN" altLang="en-US" baseline="0" dirty="0"/>
              <a:t> </a:t>
            </a:r>
            <a:r>
              <a:rPr lang="en-US" altLang="zh-CN" baseline="0" dirty="0"/>
              <a:t>is</a:t>
            </a:r>
            <a:r>
              <a:rPr lang="zh-CN" altLang="en-US" baseline="0" dirty="0"/>
              <a:t> </a:t>
            </a:r>
            <a:r>
              <a:rPr lang="en-US" altLang="zh-CN" baseline="0" dirty="0"/>
              <a:t>canonical.</a:t>
            </a:r>
            <a:r>
              <a:rPr lang="zh-CN" altLang="en-US" baseline="0" dirty="0"/>
              <a:t> </a:t>
            </a:r>
            <a:r>
              <a:rPr lang="en-US" altLang="zh-CN" baseline="0" dirty="0"/>
              <a:t>This</a:t>
            </a:r>
            <a:r>
              <a:rPr lang="zh-CN" altLang="en-US" baseline="0" dirty="0"/>
              <a:t> </a:t>
            </a:r>
            <a:r>
              <a:rPr lang="en-US" altLang="zh-CN" baseline="0" dirty="0"/>
              <a:t>checking</a:t>
            </a:r>
            <a:r>
              <a:rPr lang="zh-CN" altLang="en-US" baseline="0" dirty="0"/>
              <a:t> </a:t>
            </a:r>
            <a:r>
              <a:rPr lang="en-US" altLang="zh-CN" baseline="0" dirty="0"/>
              <a:t>is</a:t>
            </a:r>
            <a:r>
              <a:rPr lang="zh-CN" altLang="en-US" baseline="0" dirty="0"/>
              <a:t> </a:t>
            </a:r>
            <a:r>
              <a:rPr lang="en-US" altLang="zh-CN" baseline="0" dirty="0"/>
              <a:t>more</a:t>
            </a:r>
            <a:r>
              <a:rPr lang="zh-CN" altLang="en-US" baseline="0" dirty="0"/>
              <a:t> </a:t>
            </a:r>
            <a:r>
              <a:rPr lang="en-US" altLang="zh-CN" baseline="0" dirty="0"/>
              <a:t>complicated</a:t>
            </a:r>
            <a:r>
              <a:rPr lang="zh-CN" altLang="en-US" baseline="0" dirty="0"/>
              <a:t> </a:t>
            </a:r>
            <a:r>
              <a:rPr lang="en-US" altLang="zh-CN" baseline="0" dirty="0"/>
              <a:t>for</a:t>
            </a:r>
            <a:r>
              <a:rPr lang="zh-CN" altLang="en-US" baseline="0" dirty="0"/>
              <a:t> </a:t>
            </a:r>
            <a:r>
              <a:rPr lang="en-US" altLang="zh-CN" baseline="0" dirty="0"/>
              <a:t>graphs</a:t>
            </a:r>
            <a:r>
              <a:rPr lang="zh-CN" altLang="en-US" baseline="0" dirty="0"/>
              <a:t> </a:t>
            </a:r>
            <a:r>
              <a:rPr lang="en-US" altLang="zh-CN" baseline="0" dirty="0"/>
              <a:t>but</a:t>
            </a:r>
            <a:r>
              <a:rPr lang="zh-CN" altLang="en-US" baseline="0" dirty="0"/>
              <a:t> </a:t>
            </a:r>
            <a:r>
              <a:rPr lang="en-US" altLang="zh-CN" baseline="0" dirty="0"/>
              <a:t>schemes</a:t>
            </a:r>
            <a:r>
              <a:rPr lang="zh-CN" altLang="en-US" baseline="0" dirty="0"/>
              <a:t> </a:t>
            </a:r>
            <a:r>
              <a:rPr lang="en-US" altLang="zh-CN" baseline="0" dirty="0"/>
              <a:t>like</a:t>
            </a:r>
            <a:r>
              <a:rPr lang="zh-CN" altLang="en-US" baseline="0" dirty="0"/>
              <a:t> </a:t>
            </a:r>
            <a:r>
              <a:rPr lang="en-US" altLang="zh-CN" baseline="0" dirty="0"/>
              <a:t>the</a:t>
            </a:r>
            <a:r>
              <a:rPr lang="zh-CN" altLang="en-US" baseline="0" dirty="0"/>
              <a:t> </a:t>
            </a:r>
            <a:r>
              <a:rPr lang="en-US" altLang="zh-CN" baseline="0" dirty="0"/>
              <a:t>DFS</a:t>
            </a:r>
            <a:r>
              <a:rPr lang="zh-CN" altLang="en-US" baseline="0" dirty="0"/>
              <a:t> </a:t>
            </a:r>
            <a:r>
              <a:rPr lang="en-US" altLang="zh-CN" baseline="0" dirty="0"/>
              <a:t>code</a:t>
            </a:r>
            <a:r>
              <a:rPr lang="zh-CN" altLang="en-US" baseline="0" dirty="0"/>
              <a:t> </a:t>
            </a:r>
            <a:r>
              <a:rPr lang="en-US" altLang="zh-CN" baseline="0" dirty="0"/>
              <a:t>of</a:t>
            </a:r>
            <a:r>
              <a:rPr lang="zh-CN" altLang="en-US" baseline="0" dirty="0"/>
              <a:t> </a:t>
            </a:r>
            <a:r>
              <a:rPr lang="en-US" altLang="zh-CN" baseline="0" dirty="0" err="1"/>
              <a:t>gSpan</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applied.</a:t>
            </a:r>
          </a:p>
          <a:p>
            <a:r>
              <a:rPr lang="en-US" altLang="zh-CN" baseline="0" dirty="0"/>
              <a:t>[click]</a:t>
            </a:r>
          </a:p>
          <a:p>
            <a:r>
              <a:rPr lang="en-US" altLang="zh-CN" baseline="0" dirty="0"/>
              <a:t>The</a:t>
            </a:r>
            <a:r>
              <a:rPr lang="zh-CN" altLang="en-US" baseline="0" dirty="0"/>
              <a:t> </a:t>
            </a:r>
            <a:r>
              <a:rPr lang="en-US" altLang="zh-CN" baseline="0" dirty="0"/>
              <a:t>other</a:t>
            </a:r>
            <a:r>
              <a:rPr lang="zh-CN" altLang="en-US" baseline="0" dirty="0"/>
              <a:t> </a:t>
            </a:r>
            <a:r>
              <a:rPr lang="en-US" altLang="zh-CN" baseline="0" dirty="0"/>
              <a:t>redundant</a:t>
            </a:r>
            <a:r>
              <a:rPr lang="zh-CN" altLang="en-US" baseline="0" dirty="0"/>
              <a:t> </a:t>
            </a:r>
            <a:r>
              <a:rPr lang="en-US" altLang="zh-CN" baseline="0" dirty="0"/>
              <a:t>branches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pruned</a:t>
            </a:r>
            <a:r>
              <a:rPr lang="zh-CN" altLang="en-US" baseline="0" dirty="0"/>
              <a:t> </a:t>
            </a:r>
            <a:r>
              <a:rPr lang="en-US" altLang="zh-CN" baseline="0" dirty="0"/>
              <a:t>as</a:t>
            </a:r>
            <a:r>
              <a:rPr lang="zh-CN" altLang="en-US" baseline="0" dirty="0"/>
              <a:t> </a:t>
            </a:r>
            <a:r>
              <a:rPr lang="en-US" altLang="zh-CN" baseline="0" dirty="0"/>
              <a:t>shown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right.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77</a:t>
            </a:fld>
            <a:endParaRPr lang="en-US"/>
          </a:p>
        </p:txBody>
      </p:sp>
    </p:spTree>
    <p:extLst>
      <p:ext uri="{BB962C8B-B14F-4D97-AF65-F5344CB8AC3E}">
        <p14:creationId xmlns:p14="http://schemas.microsoft.com/office/powerpoint/2010/main" val="28837240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r>
              <a:rPr lang="zh-CN" altLang="en-US" baseline="0" dirty="0"/>
              <a:t> </a:t>
            </a:r>
            <a:r>
              <a:rPr lang="en-US" altLang="zh-CN" baseline="0" dirty="0"/>
              <a:t>in</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available</a:t>
            </a:r>
            <a:r>
              <a:rPr lang="zh-CN" altLang="en-US" baseline="0" dirty="0"/>
              <a:t> </a:t>
            </a:r>
            <a:r>
              <a:rPr lang="en-US" altLang="zh-CN" baseline="0" dirty="0"/>
              <a:t>node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leftmost</a:t>
            </a:r>
            <a:r>
              <a:rPr lang="zh-CN" altLang="en-US" baseline="0" dirty="0"/>
              <a:t> </a:t>
            </a:r>
            <a:r>
              <a:rPr lang="en-US" altLang="zh-CN" baseline="0" dirty="0"/>
              <a:t>path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fetched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by</a:t>
            </a:r>
            <a:r>
              <a:rPr lang="zh-CN" altLang="en-US" baseline="0" dirty="0"/>
              <a:t> </a:t>
            </a:r>
            <a:r>
              <a:rPr lang="en-US" altLang="zh-CN" baseline="0" dirty="0"/>
              <a:t>each</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its</a:t>
            </a:r>
            <a:r>
              <a:rPr lang="zh-CN" altLang="en-US" baseline="0" dirty="0"/>
              <a:t> </a:t>
            </a:r>
            <a:r>
              <a:rPr lang="en-US" altLang="zh-CN" baseline="0" dirty="0"/>
              <a:t>subtree.</a:t>
            </a:r>
          </a:p>
          <a:p>
            <a:r>
              <a:rPr lang="en-US" altLang="zh-CN" baseline="0" dirty="0"/>
              <a:t>[click]</a:t>
            </a:r>
            <a:r>
              <a:rPr lang="zh-CN" altLang="en-US" baseline="0" dirty="0"/>
              <a:t> </a:t>
            </a:r>
            <a:r>
              <a:rPr lang="en-US" altLang="zh-CN" baseline="0" dirty="0"/>
              <a:t>x</a:t>
            </a:r>
            <a:r>
              <a:rPr lang="zh-CN" altLang="en-US" baseline="0" dirty="0"/>
              <a:t> </a:t>
            </a:r>
            <a:r>
              <a:rPr lang="en-US" altLang="zh-CN" baseline="0" dirty="0"/>
              <a:t>4</a:t>
            </a:r>
          </a:p>
          <a:p>
            <a:r>
              <a:rPr lang="en-US" altLang="zh-CN" baseline="0" dirty="0"/>
              <a:t>If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subtrees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nodes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treated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processing</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stragglers.</a:t>
            </a:r>
          </a:p>
          <a:p>
            <a:r>
              <a:rPr lang="en-US" altLang="zh-CN" baseline="0" dirty="0"/>
              <a:t>[click]</a:t>
            </a:r>
            <a:r>
              <a:rPr lang="zh-CN" altLang="en-US" baseline="0" dirty="0"/>
              <a:t> </a:t>
            </a:r>
            <a:endParaRPr lang="en-US" altLang="zh-CN" baseline="0" dirty="0"/>
          </a:p>
          <a:p>
            <a:r>
              <a:rPr lang="en-US" altLang="zh-CN" baseline="0" dirty="0"/>
              <a:t>Initially</a:t>
            </a:r>
            <a:r>
              <a:rPr lang="zh-CN" altLang="en-US" baseline="0" dirty="0"/>
              <a:t> </a:t>
            </a:r>
            <a:r>
              <a:rPr lang="en-US" altLang="zh-CN" baseline="0" dirty="0"/>
              <a:t>when</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many</a:t>
            </a:r>
            <a:r>
              <a:rPr lang="zh-CN" altLang="en-US" baseline="0" dirty="0"/>
              <a:t> </a:t>
            </a:r>
            <a:r>
              <a:rPr lang="en-US" altLang="zh-CN" baseline="0" dirty="0"/>
              <a:t>patterns,</a:t>
            </a:r>
            <a:r>
              <a:rPr lang="zh-CN" altLang="en-US" baseline="0" dirty="0"/>
              <a:t> </a:t>
            </a:r>
            <a:r>
              <a:rPr lang="en-US" altLang="zh-CN" baseline="0" dirty="0"/>
              <a:t>parallelism</a:t>
            </a:r>
            <a:r>
              <a:rPr lang="zh-CN" altLang="en-US" baseline="0" dirty="0"/>
              <a:t> </a:t>
            </a:r>
            <a:r>
              <a:rPr lang="en-US" altLang="zh-CN" baseline="0" dirty="0"/>
              <a:t>can</a:t>
            </a:r>
            <a:r>
              <a:rPr lang="zh-CN" altLang="en-US" baseline="0" dirty="0"/>
              <a:t> </a:t>
            </a:r>
            <a:r>
              <a:rPr lang="en-US" altLang="zh-CN" baseline="0" dirty="0"/>
              <a:t>come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concurrent</a:t>
            </a:r>
            <a:r>
              <a:rPr lang="zh-CN" altLang="en-US" baseline="0" dirty="0"/>
              <a:t> </a:t>
            </a:r>
            <a:r>
              <a:rPr lang="en-US" altLang="zh-CN" baseline="0" dirty="0"/>
              <a:t>examining</a:t>
            </a:r>
            <a:r>
              <a:rPr lang="zh-CN" altLang="en-US" baseline="0" dirty="0"/>
              <a:t> </a:t>
            </a:r>
            <a:r>
              <a:rPr lang="en-US" altLang="zh-CN" baseline="0" dirty="0"/>
              <a:t>of</a:t>
            </a:r>
            <a:r>
              <a:rPr lang="zh-CN" altLang="en-US" baseline="0" dirty="0"/>
              <a:t> </a:t>
            </a:r>
            <a:r>
              <a:rPr lang="en-US" altLang="zh-CN" baseline="0" dirty="0"/>
              <a:t>data</a:t>
            </a:r>
            <a:r>
              <a:rPr lang="zh-CN" altLang="en-US" baseline="0" dirty="0"/>
              <a:t> </a:t>
            </a:r>
            <a:r>
              <a:rPr lang="en-US" altLang="zh-CN" baseline="0" dirty="0"/>
              <a:t>items</a:t>
            </a:r>
            <a:r>
              <a:rPr lang="zh-CN" altLang="en-US" baseline="0" dirty="0"/>
              <a:t> </a:t>
            </a:r>
            <a:r>
              <a:rPr lang="en-US" altLang="zh-CN" baseline="0" dirty="0"/>
              <a:t>for</a:t>
            </a:r>
            <a:r>
              <a:rPr lang="zh-CN" altLang="en-US" baseline="0" dirty="0"/>
              <a:t> </a:t>
            </a:r>
            <a:r>
              <a:rPr lang="en-US" altLang="zh-CN" baseline="0" dirty="0"/>
              <a:t>pattern</a:t>
            </a:r>
            <a:r>
              <a:rPr lang="zh-CN" altLang="en-US" baseline="0" dirty="0"/>
              <a:t> </a:t>
            </a:r>
            <a:r>
              <a:rPr lang="en-US" altLang="zh-CN" baseline="0" dirty="0"/>
              <a:t>matching.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78</a:t>
            </a:fld>
            <a:endParaRPr lang="en-US"/>
          </a:p>
        </p:txBody>
      </p:sp>
    </p:spTree>
    <p:extLst>
      <p:ext uri="{BB962C8B-B14F-4D97-AF65-F5344CB8AC3E}">
        <p14:creationId xmlns:p14="http://schemas.microsoft.com/office/powerpoint/2010/main" val="38545422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C2EA9-38C4-CE15-93D6-42F0801597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CE402-A62A-CBE8-0FCB-52B8BFBB7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A7783-4463-6046-A401-3CABB615BEB3}"/>
              </a:ext>
            </a:extLst>
          </p:cNvPr>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r>
              <a:rPr lang="zh-CN" altLang="en-US" baseline="0" dirty="0"/>
              <a:t> </a:t>
            </a:r>
            <a:r>
              <a:rPr lang="en-US" altLang="zh-CN" baseline="0" dirty="0"/>
              <a:t>in</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available</a:t>
            </a:r>
            <a:r>
              <a:rPr lang="zh-CN" altLang="en-US" baseline="0" dirty="0"/>
              <a:t> </a:t>
            </a:r>
            <a:r>
              <a:rPr lang="en-US" altLang="zh-CN" baseline="0" dirty="0"/>
              <a:t>node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leftmost</a:t>
            </a:r>
            <a:r>
              <a:rPr lang="zh-CN" altLang="en-US" baseline="0" dirty="0"/>
              <a:t> </a:t>
            </a:r>
            <a:r>
              <a:rPr lang="en-US" altLang="zh-CN" baseline="0" dirty="0"/>
              <a:t>path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fetched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by</a:t>
            </a:r>
            <a:r>
              <a:rPr lang="zh-CN" altLang="en-US" baseline="0" dirty="0"/>
              <a:t> </a:t>
            </a:r>
            <a:r>
              <a:rPr lang="en-US" altLang="zh-CN" baseline="0" dirty="0"/>
              <a:t>each</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its</a:t>
            </a:r>
            <a:r>
              <a:rPr lang="zh-CN" altLang="en-US" baseline="0" dirty="0"/>
              <a:t> </a:t>
            </a:r>
            <a:r>
              <a:rPr lang="en-US" altLang="zh-CN" baseline="0" dirty="0"/>
              <a:t>subtree.</a:t>
            </a:r>
          </a:p>
          <a:p>
            <a:r>
              <a:rPr lang="en-US" altLang="zh-CN" baseline="0" dirty="0"/>
              <a:t>[click]</a:t>
            </a:r>
            <a:r>
              <a:rPr lang="zh-CN" altLang="en-US" baseline="0" dirty="0"/>
              <a:t> </a:t>
            </a:r>
            <a:r>
              <a:rPr lang="en-US" altLang="zh-CN" baseline="0" dirty="0"/>
              <a:t>x</a:t>
            </a:r>
            <a:r>
              <a:rPr lang="zh-CN" altLang="en-US" baseline="0" dirty="0"/>
              <a:t> </a:t>
            </a:r>
            <a:r>
              <a:rPr lang="en-US" altLang="zh-CN" baseline="0" dirty="0"/>
              <a:t>4</a:t>
            </a:r>
          </a:p>
          <a:p>
            <a:r>
              <a:rPr lang="en-US" altLang="zh-CN" baseline="0" dirty="0"/>
              <a:t>If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subtrees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nodes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treated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processing</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stragglers.</a:t>
            </a:r>
          </a:p>
          <a:p>
            <a:r>
              <a:rPr lang="en-US" altLang="zh-CN" baseline="0" dirty="0"/>
              <a:t>[click]</a:t>
            </a:r>
            <a:r>
              <a:rPr lang="zh-CN" altLang="en-US" baseline="0" dirty="0"/>
              <a:t> </a:t>
            </a:r>
            <a:endParaRPr lang="en-US" altLang="zh-CN" baseline="0" dirty="0"/>
          </a:p>
          <a:p>
            <a:r>
              <a:rPr lang="en-US" altLang="zh-CN" baseline="0" dirty="0"/>
              <a:t>Initially</a:t>
            </a:r>
            <a:r>
              <a:rPr lang="zh-CN" altLang="en-US" baseline="0" dirty="0"/>
              <a:t> </a:t>
            </a:r>
            <a:r>
              <a:rPr lang="en-US" altLang="zh-CN" baseline="0" dirty="0"/>
              <a:t>when</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many</a:t>
            </a:r>
            <a:r>
              <a:rPr lang="zh-CN" altLang="en-US" baseline="0" dirty="0"/>
              <a:t> </a:t>
            </a:r>
            <a:r>
              <a:rPr lang="en-US" altLang="zh-CN" baseline="0" dirty="0"/>
              <a:t>patterns,</a:t>
            </a:r>
            <a:r>
              <a:rPr lang="zh-CN" altLang="en-US" baseline="0" dirty="0"/>
              <a:t> </a:t>
            </a:r>
            <a:r>
              <a:rPr lang="en-US" altLang="zh-CN" baseline="0" dirty="0"/>
              <a:t>parallelism</a:t>
            </a:r>
            <a:r>
              <a:rPr lang="zh-CN" altLang="en-US" baseline="0" dirty="0"/>
              <a:t> </a:t>
            </a:r>
            <a:r>
              <a:rPr lang="en-US" altLang="zh-CN" baseline="0" dirty="0"/>
              <a:t>can</a:t>
            </a:r>
            <a:r>
              <a:rPr lang="zh-CN" altLang="en-US" baseline="0" dirty="0"/>
              <a:t> </a:t>
            </a:r>
            <a:r>
              <a:rPr lang="en-US" altLang="zh-CN" baseline="0" dirty="0"/>
              <a:t>come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concurrent</a:t>
            </a:r>
            <a:r>
              <a:rPr lang="zh-CN" altLang="en-US" baseline="0" dirty="0"/>
              <a:t> </a:t>
            </a:r>
            <a:r>
              <a:rPr lang="en-US" altLang="zh-CN" baseline="0" dirty="0"/>
              <a:t>examining</a:t>
            </a:r>
            <a:r>
              <a:rPr lang="zh-CN" altLang="en-US" baseline="0" dirty="0"/>
              <a:t> </a:t>
            </a:r>
            <a:r>
              <a:rPr lang="en-US" altLang="zh-CN" baseline="0" dirty="0"/>
              <a:t>of</a:t>
            </a:r>
            <a:r>
              <a:rPr lang="zh-CN" altLang="en-US" baseline="0" dirty="0"/>
              <a:t> </a:t>
            </a:r>
            <a:r>
              <a:rPr lang="en-US" altLang="zh-CN" baseline="0" dirty="0"/>
              <a:t>data</a:t>
            </a:r>
            <a:r>
              <a:rPr lang="zh-CN" altLang="en-US" baseline="0" dirty="0"/>
              <a:t> </a:t>
            </a:r>
            <a:r>
              <a:rPr lang="en-US" altLang="zh-CN" baseline="0" dirty="0"/>
              <a:t>items</a:t>
            </a:r>
            <a:r>
              <a:rPr lang="zh-CN" altLang="en-US" baseline="0" dirty="0"/>
              <a:t> </a:t>
            </a:r>
            <a:r>
              <a:rPr lang="en-US" altLang="zh-CN" baseline="0" dirty="0"/>
              <a:t>for</a:t>
            </a:r>
            <a:r>
              <a:rPr lang="zh-CN" altLang="en-US" baseline="0" dirty="0"/>
              <a:t> </a:t>
            </a:r>
            <a:r>
              <a:rPr lang="en-US" altLang="zh-CN" baseline="0" dirty="0"/>
              <a:t>pattern</a:t>
            </a:r>
            <a:r>
              <a:rPr lang="zh-CN" altLang="en-US" baseline="0" dirty="0"/>
              <a:t> </a:t>
            </a:r>
            <a:r>
              <a:rPr lang="en-US" altLang="zh-CN" baseline="0" dirty="0"/>
              <a:t>matching.</a:t>
            </a:r>
          </a:p>
        </p:txBody>
      </p:sp>
      <p:sp>
        <p:nvSpPr>
          <p:cNvPr id="4" name="Slide Number Placeholder 3">
            <a:extLst>
              <a:ext uri="{FF2B5EF4-FFF2-40B4-BE49-F238E27FC236}">
                <a16:creationId xmlns:a16="http://schemas.microsoft.com/office/drawing/2014/main" id="{C5F16619-4DF4-B3D8-2C48-14EC01724C49}"/>
              </a:ext>
            </a:extLst>
          </p:cNvPr>
          <p:cNvSpPr>
            <a:spLocks noGrp="1"/>
          </p:cNvSpPr>
          <p:nvPr>
            <p:ph type="sldNum" sz="quarter" idx="10"/>
          </p:nvPr>
        </p:nvSpPr>
        <p:spPr/>
        <p:txBody>
          <a:bodyPr/>
          <a:lstStyle/>
          <a:p>
            <a:fld id="{E4BD9A76-C457-694D-9067-3B862B4C239D}" type="slidenum">
              <a:rPr lang="en-US" smtClean="0"/>
              <a:pPr/>
              <a:t>79</a:t>
            </a:fld>
            <a:endParaRPr lang="en-US"/>
          </a:p>
        </p:txBody>
      </p:sp>
    </p:spTree>
    <p:extLst>
      <p:ext uri="{BB962C8B-B14F-4D97-AF65-F5344CB8AC3E}">
        <p14:creationId xmlns:p14="http://schemas.microsoft.com/office/powerpoint/2010/main" val="123583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Here are my related publications as well as my book on TLAV graph systems.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a:t>
            </a:fld>
            <a:endParaRPr lang="en-US"/>
          </a:p>
        </p:txBody>
      </p:sp>
    </p:spTree>
    <p:extLst>
      <p:ext uri="{BB962C8B-B14F-4D97-AF65-F5344CB8AC3E}">
        <p14:creationId xmlns:p14="http://schemas.microsoft.com/office/powerpoint/2010/main" val="38730751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4AD46-61D1-E4EC-2E90-DA675EF339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2C722-9F23-363B-7985-E5D238B4A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F616E8-67C9-F8A8-C2C6-C82EF09B42EA}"/>
              </a:ext>
            </a:extLst>
          </p:cNvPr>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r>
              <a:rPr lang="zh-CN" altLang="en-US" baseline="0" dirty="0"/>
              <a:t> </a:t>
            </a:r>
            <a:r>
              <a:rPr lang="en-US" altLang="zh-CN" baseline="0" dirty="0"/>
              <a:t>in</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available</a:t>
            </a:r>
            <a:r>
              <a:rPr lang="zh-CN" altLang="en-US" baseline="0" dirty="0"/>
              <a:t> </a:t>
            </a:r>
            <a:r>
              <a:rPr lang="en-US" altLang="zh-CN" baseline="0" dirty="0"/>
              <a:t>node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leftmost</a:t>
            </a:r>
            <a:r>
              <a:rPr lang="zh-CN" altLang="en-US" baseline="0" dirty="0"/>
              <a:t> </a:t>
            </a:r>
            <a:r>
              <a:rPr lang="en-US" altLang="zh-CN" baseline="0" dirty="0"/>
              <a:t>path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fetched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by</a:t>
            </a:r>
            <a:r>
              <a:rPr lang="zh-CN" altLang="en-US" baseline="0" dirty="0"/>
              <a:t> </a:t>
            </a:r>
            <a:r>
              <a:rPr lang="en-US" altLang="zh-CN" baseline="0" dirty="0"/>
              <a:t>each</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its</a:t>
            </a:r>
            <a:r>
              <a:rPr lang="zh-CN" altLang="en-US" baseline="0" dirty="0"/>
              <a:t> </a:t>
            </a:r>
            <a:r>
              <a:rPr lang="en-US" altLang="zh-CN" baseline="0" dirty="0"/>
              <a:t>subtree.</a:t>
            </a:r>
          </a:p>
          <a:p>
            <a:r>
              <a:rPr lang="en-US" altLang="zh-CN" baseline="0" dirty="0"/>
              <a:t>[click]</a:t>
            </a:r>
            <a:r>
              <a:rPr lang="zh-CN" altLang="en-US" baseline="0" dirty="0"/>
              <a:t> </a:t>
            </a:r>
            <a:r>
              <a:rPr lang="en-US" altLang="zh-CN" baseline="0" dirty="0"/>
              <a:t>x</a:t>
            </a:r>
            <a:r>
              <a:rPr lang="zh-CN" altLang="en-US" baseline="0" dirty="0"/>
              <a:t> </a:t>
            </a:r>
            <a:r>
              <a:rPr lang="en-US" altLang="zh-CN" baseline="0" dirty="0"/>
              <a:t>4</a:t>
            </a:r>
          </a:p>
          <a:p>
            <a:r>
              <a:rPr lang="en-US" altLang="zh-CN" baseline="0" dirty="0"/>
              <a:t>If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subtrees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nodes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treated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processing</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stragglers.</a:t>
            </a:r>
          </a:p>
          <a:p>
            <a:r>
              <a:rPr lang="en-US" altLang="zh-CN" baseline="0" dirty="0"/>
              <a:t>[click]</a:t>
            </a:r>
            <a:r>
              <a:rPr lang="zh-CN" altLang="en-US" baseline="0" dirty="0"/>
              <a:t> </a:t>
            </a:r>
            <a:endParaRPr lang="en-US" altLang="zh-CN" baseline="0" dirty="0"/>
          </a:p>
          <a:p>
            <a:r>
              <a:rPr lang="en-US" altLang="zh-CN" baseline="0" dirty="0"/>
              <a:t>Initially</a:t>
            </a:r>
            <a:r>
              <a:rPr lang="zh-CN" altLang="en-US" baseline="0" dirty="0"/>
              <a:t> </a:t>
            </a:r>
            <a:r>
              <a:rPr lang="en-US" altLang="zh-CN" baseline="0" dirty="0"/>
              <a:t>when</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many</a:t>
            </a:r>
            <a:r>
              <a:rPr lang="zh-CN" altLang="en-US" baseline="0" dirty="0"/>
              <a:t> </a:t>
            </a:r>
            <a:r>
              <a:rPr lang="en-US" altLang="zh-CN" baseline="0" dirty="0"/>
              <a:t>patterns,</a:t>
            </a:r>
            <a:r>
              <a:rPr lang="zh-CN" altLang="en-US" baseline="0" dirty="0"/>
              <a:t> </a:t>
            </a:r>
            <a:r>
              <a:rPr lang="en-US" altLang="zh-CN" baseline="0" dirty="0"/>
              <a:t>parallelism</a:t>
            </a:r>
            <a:r>
              <a:rPr lang="zh-CN" altLang="en-US" baseline="0" dirty="0"/>
              <a:t> </a:t>
            </a:r>
            <a:r>
              <a:rPr lang="en-US" altLang="zh-CN" baseline="0" dirty="0"/>
              <a:t>can</a:t>
            </a:r>
            <a:r>
              <a:rPr lang="zh-CN" altLang="en-US" baseline="0" dirty="0"/>
              <a:t> </a:t>
            </a:r>
            <a:r>
              <a:rPr lang="en-US" altLang="zh-CN" baseline="0" dirty="0"/>
              <a:t>come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concurrent</a:t>
            </a:r>
            <a:r>
              <a:rPr lang="zh-CN" altLang="en-US" baseline="0" dirty="0"/>
              <a:t> </a:t>
            </a:r>
            <a:r>
              <a:rPr lang="en-US" altLang="zh-CN" baseline="0" dirty="0"/>
              <a:t>examining</a:t>
            </a:r>
            <a:r>
              <a:rPr lang="zh-CN" altLang="en-US" baseline="0" dirty="0"/>
              <a:t> </a:t>
            </a:r>
            <a:r>
              <a:rPr lang="en-US" altLang="zh-CN" baseline="0" dirty="0"/>
              <a:t>of</a:t>
            </a:r>
            <a:r>
              <a:rPr lang="zh-CN" altLang="en-US" baseline="0" dirty="0"/>
              <a:t> </a:t>
            </a:r>
            <a:r>
              <a:rPr lang="en-US" altLang="zh-CN" baseline="0" dirty="0"/>
              <a:t>data</a:t>
            </a:r>
            <a:r>
              <a:rPr lang="zh-CN" altLang="en-US" baseline="0" dirty="0"/>
              <a:t> </a:t>
            </a:r>
            <a:r>
              <a:rPr lang="en-US" altLang="zh-CN" baseline="0" dirty="0"/>
              <a:t>items</a:t>
            </a:r>
            <a:r>
              <a:rPr lang="zh-CN" altLang="en-US" baseline="0" dirty="0"/>
              <a:t> </a:t>
            </a:r>
            <a:r>
              <a:rPr lang="en-US" altLang="zh-CN" baseline="0" dirty="0"/>
              <a:t>for</a:t>
            </a:r>
            <a:r>
              <a:rPr lang="zh-CN" altLang="en-US" baseline="0" dirty="0"/>
              <a:t> </a:t>
            </a:r>
            <a:r>
              <a:rPr lang="en-US" altLang="zh-CN" baseline="0" dirty="0"/>
              <a:t>pattern</a:t>
            </a:r>
            <a:r>
              <a:rPr lang="zh-CN" altLang="en-US" baseline="0" dirty="0"/>
              <a:t> </a:t>
            </a:r>
            <a:r>
              <a:rPr lang="en-US" altLang="zh-CN" baseline="0" dirty="0"/>
              <a:t>matching.</a:t>
            </a:r>
          </a:p>
        </p:txBody>
      </p:sp>
      <p:sp>
        <p:nvSpPr>
          <p:cNvPr id="4" name="Slide Number Placeholder 3">
            <a:extLst>
              <a:ext uri="{FF2B5EF4-FFF2-40B4-BE49-F238E27FC236}">
                <a16:creationId xmlns:a16="http://schemas.microsoft.com/office/drawing/2014/main" id="{24B0235B-170C-03F3-72BE-0E870434BDC1}"/>
              </a:ext>
            </a:extLst>
          </p:cNvPr>
          <p:cNvSpPr>
            <a:spLocks noGrp="1"/>
          </p:cNvSpPr>
          <p:nvPr>
            <p:ph type="sldNum" sz="quarter" idx="10"/>
          </p:nvPr>
        </p:nvSpPr>
        <p:spPr/>
        <p:txBody>
          <a:bodyPr/>
          <a:lstStyle/>
          <a:p>
            <a:fld id="{E4BD9A76-C457-694D-9067-3B862B4C239D}" type="slidenum">
              <a:rPr lang="en-US" smtClean="0"/>
              <a:pPr/>
              <a:t>80</a:t>
            </a:fld>
            <a:endParaRPr lang="en-US"/>
          </a:p>
        </p:txBody>
      </p:sp>
    </p:spTree>
    <p:extLst>
      <p:ext uri="{BB962C8B-B14F-4D97-AF65-F5344CB8AC3E}">
        <p14:creationId xmlns:p14="http://schemas.microsoft.com/office/powerpoint/2010/main" val="16469224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1B1E6-5DC4-C0EC-4FB9-9DF8A19BD2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74AC88-F115-5C17-301F-1C902C710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7E8643-5D98-ACD7-7A2A-CFA64089AE94}"/>
              </a:ext>
            </a:extLst>
          </p:cNvPr>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r>
              <a:rPr lang="zh-CN" altLang="en-US" baseline="0" dirty="0"/>
              <a:t> </a:t>
            </a:r>
            <a:r>
              <a:rPr lang="en-US" altLang="zh-CN" baseline="0" dirty="0"/>
              <a:t>in</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available</a:t>
            </a:r>
            <a:r>
              <a:rPr lang="zh-CN" altLang="en-US" baseline="0" dirty="0"/>
              <a:t> </a:t>
            </a:r>
            <a:r>
              <a:rPr lang="en-US" altLang="zh-CN" baseline="0" dirty="0"/>
              <a:t>node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leftmost</a:t>
            </a:r>
            <a:r>
              <a:rPr lang="zh-CN" altLang="en-US" baseline="0" dirty="0"/>
              <a:t> </a:t>
            </a:r>
            <a:r>
              <a:rPr lang="en-US" altLang="zh-CN" baseline="0" dirty="0"/>
              <a:t>path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fetched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by</a:t>
            </a:r>
            <a:r>
              <a:rPr lang="zh-CN" altLang="en-US" baseline="0" dirty="0"/>
              <a:t> </a:t>
            </a:r>
            <a:r>
              <a:rPr lang="en-US" altLang="zh-CN" baseline="0" dirty="0"/>
              <a:t>each</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its</a:t>
            </a:r>
            <a:r>
              <a:rPr lang="zh-CN" altLang="en-US" baseline="0" dirty="0"/>
              <a:t> </a:t>
            </a:r>
            <a:r>
              <a:rPr lang="en-US" altLang="zh-CN" baseline="0" dirty="0"/>
              <a:t>subtree.</a:t>
            </a:r>
          </a:p>
          <a:p>
            <a:r>
              <a:rPr lang="en-US" altLang="zh-CN" baseline="0" dirty="0"/>
              <a:t>[click]</a:t>
            </a:r>
            <a:r>
              <a:rPr lang="zh-CN" altLang="en-US" baseline="0" dirty="0"/>
              <a:t> </a:t>
            </a:r>
            <a:r>
              <a:rPr lang="en-US" altLang="zh-CN" baseline="0" dirty="0"/>
              <a:t>x</a:t>
            </a:r>
            <a:r>
              <a:rPr lang="zh-CN" altLang="en-US" baseline="0" dirty="0"/>
              <a:t> </a:t>
            </a:r>
            <a:r>
              <a:rPr lang="en-US" altLang="zh-CN" baseline="0" dirty="0"/>
              <a:t>4</a:t>
            </a:r>
          </a:p>
          <a:p>
            <a:r>
              <a:rPr lang="en-US" altLang="zh-CN" baseline="0" dirty="0"/>
              <a:t>If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subtrees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nodes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treated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processing</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stragglers.</a:t>
            </a:r>
          </a:p>
          <a:p>
            <a:r>
              <a:rPr lang="en-US" altLang="zh-CN" baseline="0" dirty="0"/>
              <a:t>[click]</a:t>
            </a:r>
            <a:r>
              <a:rPr lang="zh-CN" altLang="en-US" baseline="0" dirty="0"/>
              <a:t> </a:t>
            </a:r>
            <a:endParaRPr lang="en-US" altLang="zh-CN" baseline="0" dirty="0"/>
          </a:p>
          <a:p>
            <a:r>
              <a:rPr lang="en-US" altLang="zh-CN" baseline="0" dirty="0"/>
              <a:t>Initially</a:t>
            </a:r>
            <a:r>
              <a:rPr lang="zh-CN" altLang="en-US" baseline="0" dirty="0"/>
              <a:t> </a:t>
            </a:r>
            <a:r>
              <a:rPr lang="en-US" altLang="zh-CN" baseline="0" dirty="0"/>
              <a:t>when</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many</a:t>
            </a:r>
            <a:r>
              <a:rPr lang="zh-CN" altLang="en-US" baseline="0" dirty="0"/>
              <a:t> </a:t>
            </a:r>
            <a:r>
              <a:rPr lang="en-US" altLang="zh-CN" baseline="0" dirty="0"/>
              <a:t>patterns,</a:t>
            </a:r>
            <a:r>
              <a:rPr lang="zh-CN" altLang="en-US" baseline="0" dirty="0"/>
              <a:t> </a:t>
            </a:r>
            <a:r>
              <a:rPr lang="en-US" altLang="zh-CN" baseline="0" dirty="0"/>
              <a:t>parallelism</a:t>
            </a:r>
            <a:r>
              <a:rPr lang="zh-CN" altLang="en-US" baseline="0" dirty="0"/>
              <a:t> </a:t>
            </a:r>
            <a:r>
              <a:rPr lang="en-US" altLang="zh-CN" baseline="0" dirty="0"/>
              <a:t>can</a:t>
            </a:r>
            <a:r>
              <a:rPr lang="zh-CN" altLang="en-US" baseline="0" dirty="0"/>
              <a:t> </a:t>
            </a:r>
            <a:r>
              <a:rPr lang="en-US" altLang="zh-CN" baseline="0" dirty="0"/>
              <a:t>come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concurrent</a:t>
            </a:r>
            <a:r>
              <a:rPr lang="zh-CN" altLang="en-US" baseline="0" dirty="0"/>
              <a:t> </a:t>
            </a:r>
            <a:r>
              <a:rPr lang="en-US" altLang="zh-CN" baseline="0" dirty="0"/>
              <a:t>examining</a:t>
            </a:r>
            <a:r>
              <a:rPr lang="zh-CN" altLang="en-US" baseline="0" dirty="0"/>
              <a:t> </a:t>
            </a:r>
            <a:r>
              <a:rPr lang="en-US" altLang="zh-CN" baseline="0" dirty="0"/>
              <a:t>of</a:t>
            </a:r>
            <a:r>
              <a:rPr lang="zh-CN" altLang="en-US" baseline="0" dirty="0"/>
              <a:t> </a:t>
            </a:r>
            <a:r>
              <a:rPr lang="en-US" altLang="zh-CN" baseline="0" dirty="0"/>
              <a:t>data</a:t>
            </a:r>
            <a:r>
              <a:rPr lang="zh-CN" altLang="en-US" baseline="0" dirty="0"/>
              <a:t> </a:t>
            </a:r>
            <a:r>
              <a:rPr lang="en-US" altLang="zh-CN" baseline="0" dirty="0"/>
              <a:t>items</a:t>
            </a:r>
            <a:r>
              <a:rPr lang="zh-CN" altLang="en-US" baseline="0" dirty="0"/>
              <a:t> </a:t>
            </a:r>
            <a:r>
              <a:rPr lang="en-US" altLang="zh-CN" baseline="0" dirty="0"/>
              <a:t>for</a:t>
            </a:r>
            <a:r>
              <a:rPr lang="zh-CN" altLang="en-US" baseline="0" dirty="0"/>
              <a:t> </a:t>
            </a:r>
            <a:r>
              <a:rPr lang="en-US" altLang="zh-CN" baseline="0" dirty="0"/>
              <a:t>pattern</a:t>
            </a:r>
            <a:r>
              <a:rPr lang="zh-CN" altLang="en-US" baseline="0" dirty="0"/>
              <a:t> </a:t>
            </a:r>
            <a:r>
              <a:rPr lang="en-US" altLang="zh-CN" baseline="0" dirty="0"/>
              <a:t>matching.</a:t>
            </a:r>
          </a:p>
        </p:txBody>
      </p:sp>
      <p:sp>
        <p:nvSpPr>
          <p:cNvPr id="4" name="Slide Number Placeholder 3">
            <a:extLst>
              <a:ext uri="{FF2B5EF4-FFF2-40B4-BE49-F238E27FC236}">
                <a16:creationId xmlns:a16="http://schemas.microsoft.com/office/drawing/2014/main" id="{D69B6C0B-E3D4-F6AD-5B84-4C96167F101A}"/>
              </a:ext>
            </a:extLst>
          </p:cNvPr>
          <p:cNvSpPr>
            <a:spLocks noGrp="1"/>
          </p:cNvSpPr>
          <p:nvPr>
            <p:ph type="sldNum" sz="quarter" idx="10"/>
          </p:nvPr>
        </p:nvSpPr>
        <p:spPr/>
        <p:txBody>
          <a:bodyPr/>
          <a:lstStyle/>
          <a:p>
            <a:fld id="{E4BD9A76-C457-694D-9067-3B862B4C239D}" type="slidenum">
              <a:rPr lang="en-US" smtClean="0"/>
              <a:pPr/>
              <a:t>81</a:t>
            </a:fld>
            <a:endParaRPr lang="en-US"/>
          </a:p>
        </p:txBody>
      </p:sp>
    </p:spTree>
    <p:extLst>
      <p:ext uri="{BB962C8B-B14F-4D97-AF65-F5344CB8AC3E}">
        <p14:creationId xmlns:p14="http://schemas.microsoft.com/office/powerpoint/2010/main" val="4256566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27CD9-E4FB-607C-188A-6A377A295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5178C-9110-2F2A-15F5-2A058EED6E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6F7B9-07FD-BBB9-1C71-F5F28C950748}"/>
              </a:ext>
            </a:extLst>
          </p:cNvPr>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r>
              <a:rPr lang="zh-CN" altLang="en-US" baseline="0" dirty="0"/>
              <a:t> </a:t>
            </a:r>
            <a:r>
              <a:rPr lang="en-US" altLang="zh-CN" baseline="0" dirty="0"/>
              <a:t>in</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available</a:t>
            </a:r>
            <a:r>
              <a:rPr lang="zh-CN" altLang="en-US" baseline="0" dirty="0"/>
              <a:t> </a:t>
            </a:r>
            <a:r>
              <a:rPr lang="en-US" altLang="zh-CN" baseline="0" dirty="0"/>
              <a:t>node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leftmost</a:t>
            </a:r>
            <a:r>
              <a:rPr lang="zh-CN" altLang="en-US" baseline="0" dirty="0"/>
              <a:t> </a:t>
            </a:r>
            <a:r>
              <a:rPr lang="en-US" altLang="zh-CN" baseline="0" dirty="0"/>
              <a:t>path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fetched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by</a:t>
            </a:r>
            <a:r>
              <a:rPr lang="zh-CN" altLang="en-US" baseline="0" dirty="0"/>
              <a:t> </a:t>
            </a:r>
            <a:r>
              <a:rPr lang="en-US" altLang="zh-CN" baseline="0" dirty="0"/>
              <a:t>each</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its</a:t>
            </a:r>
            <a:r>
              <a:rPr lang="zh-CN" altLang="en-US" baseline="0" dirty="0"/>
              <a:t> </a:t>
            </a:r>
            <a:r>
              <a:rPr lang="en-US" altLang="zh-CN" baseline="0" dirty="0"/>
              <a:t>subtree.</a:t>
            </a:r>
          </a:p>
          <a:p>
            <a:r>
              <a:rPr lang="en-US" altLang="zh-CN" baseline="0" dirty="0"/>
              <a:t>[click]</a:t>
            </a:r>
            <a:r>
              <a:rPr lang="zh-CN" altLang="en-US" baseline="0" dirty="0"/>
              <a:t> </a:t>
            </a:r>
            <a:r>
              <a:rPr lang="en-US" altLang="zh-CN" baseline="0" dirty="0"/>
              <a:t>x</a:t>
            </a:r>
            <a:r>
              <a:rPr lang="zh-CN" altLang="en-US" baseline="0" dirty="0"/>
              <a:t> </a:t>
            </a:r>
            <a:r>
              <a:rPr lang="en-US" altLang="zh-CN" baseline="0" dirty="0"/>
              <a:t>4</a:t>
            </a:r>
          </a:p>
          <a:p>
            <a:r>
              <a:rPr lang="en-US" altLang="zh-CN" baseline="0" dirty="0"/>
              <a:t>If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subtrees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nodes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treated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processing</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stragglers.</a:t>
            </a:r>
          </a:p>
          <a:p>
            <a:r>
              <a:rPr lang="en-US" altLang="zh-CN" baseline="0" dirty="0"/>
              <a:t>[click]</a:t>
            </a:r>
            <a:r>
              <a:rPr lang="zh-CN" altLang="en-US" baseline="0" dirty="0"/>
              <a:t> </a:t>
            </a:r>
            <a:endParaRPr lang="en-US" altLang="zh-CN" baseline="0" dirty="0"/>
          </a:p>
          <a:p>
            <a:r>
              <a:rPr lang="en-US" altLang="zh-CN" baseline="0" dirty="0"/>
              <a:t>Initially</a:t>
            </a:r>
            <a:r>
              <a:rPr lang="zh-CN" altLang="en-US" baseline="0" dirty="0"/>
              <a:t> </a:t>
            </a:r>
            <a:r>
              <a:rPr lang="en-US" altLang="zh-CN" baseline="0" dirty="0"/>
              <a:t>when</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many</a:t>
            </a:r>
            <a:r>
              <a:rPr lang="zh-CN" altLang="en-US" baseline="0" dirty="0"/>
              <a:t> </a:t>
            </a:r>
            <a:r>
              <a:rPr lang="en-US" altLang="zh-CN" baseline="0" dirty="0"/>
              <a:t>patterns,</a:t>
            </a:r>
            <a:r>
              <a:rPr lang="zh-CN" altLang="en-US" baseline="0" dirty="0"/>
              <a:t> </a:t>
            </a:r>
            <a:r>
              <a:rPr lang="en-US" altLang="zh-CN" baseline="0" dirty="0"/>
              <a:t>parallelism</a:t>
            </a:r>
            <a:r>
              <a:rPr lang="zh-CN" altLang="en-US" baseline="0" dirty="0"/>
              <a:t> </a:t>
            </a:r>
            <a:r>
              <a:rPr lang="en-US" altLang="zh-CN" baseline="0" dirty="0"/>
              <a:t>can</a:t>
            </a:r>
            <a:r>
              <a:rPr lang="zh-CN" altLang="en-US" baseline="0" dirty="0"/>
              <a:t> </a:t>
            </a:r>
            <a:r>
              <a:rPr lang="en-US" altLang="zh-CN" baseline="0" dirty="0"/>
              <a:t>come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concurrent</a:t>
            </a:r>
            <a:r>
              <a:rPr lang="zh-CN" altLang="en-US" baseline="0" dirty="0"/>
              <a:t> </a:t>
            </a:r>
            <a:r>
              <a:rPr lang="en-US" altLang="zh-CN" baseline="0" dirty="0"/>
              <a:t>examining</a:t>
            </a:r>
            <a:r>
              <a:rPr lang="zh-CN" altLang="en-US" baseline="0" dirty="0"/>
              <a:t> </a:t>
            </a:r>
            <a:r>
              <a:rPr lang="en-US" altLang="zh-CN" baseline="0" dirty="0"/>
              <a:t>of</a:t>
            </a:r>
            <a:r>
              <a:rPr lang="zh-CN" altLang="en-US" baseline="0" dirty="0"/>
              <a:t> </a:t>
            </a:r>
            <a:r>
              <a:rPr lang="en-US" altLang="zh-CN" baseline="0" dirty="0"/>
              <a:t>data</a:t>
            </a:r>
            <a:r>
              <a:rPr lang="zh-CN" altLang="en-US" baseline="0" dirty="0"/>
              <a:t> </a:t>
            </a:r>
            <a:r>
              <a:rPr lang="en-US" altLang="zh-CN" baseline="0" dirty="0"/>
              <a:t>items</a:t>
            </a:r>
            <a:r>
              <a:rPr lang="zh-CN" altLang="en-US" baseline="0" dirty="0"/>
              <a:t> </a:t>
            </a:r>
            <a:r>
              <a:rPr lang="en-US" altLang="zh-CN" baseline="0" dirty="0"/>
              <a:t>for</a:t>
            </a:r>
            <a:r>
              <a:rPr lang="zh-CN" altLang="en-US" baseline="0" dirty="0"/>
              <a:t> </a:t>
            </a:r>
            <a:r>
              <a:rPr lang="en-US" altLang="zh-CN" baseline="0" dirty="0"/>
              <a:t>pattern</a:t>
            </a:r>
            <a:r>
              <a:rPr lang="zh-CN" altLang="en-US" baseline="0" dirty="0"/>
              <a:t> </a:t>
            </a:r>
            <a:r>
              <a:rPr lang="en-US" altLang="zh-CN" baseline="0" dirty="0"/>
              <a:t>matching.</a:t>
            </a:r>
          </a:p>
        </p:txBody>
      </p:sp>
      <p:sp>
        <p:nvSpPr>
          <p:cNvPr id="4" name="Slide Number Placeholder 3">
            <a:extLst>
              <a:ext uri="{FF2B5EF4-FFF2-40B4-BE49-F238E27FC236}">
                <a16:creationId xmlns:a16="http://schemas.microsoft.com/office/drawing/2014/main" id="{7655AEC8-AF14-DEB0-215A-F97B3F7ED2AC}"/>
              </a:ext>
            </a:extLst>
          </p:cNvPr>
          <p:cNvSpPr>
            <a:spLocks noGrp="1"/>
          </p:cNvSpPr>
          <p:nvPr>
            <p:ph type="sldNum" sz="quarter" idx="10"/>
          </p:nvPr>
        </p:nvSpPr>
        <p:spPr/>
        <p:txBody>
          <a:bodyPr/>
          <a:lstStyle/>
          <a:p>
            <a:fld id="{E4BD9A76-C457-694D-9067-3B862B4C239D}" type="slidenum">
              <a:rPr lang="en-US" smtClean="0"/>
              <a:pPr/>
              <a:t>82</a:t>
            </a:fld>
            <a:endParaRPr lang="en-US"/>
          </a:p>
        </p:txBody>
      </p:sp>
    </p:spTree>
    <p:extLst>
      <p:ext uri="{BB962C8B-B14F-4D97-AF65-F5344CB8AC3E}">
        <p14:creationId xmlns:p14="http://schemas.microsoft.com/office/powerpoint/2010/main" val="10329717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Peregrine is a single-machine parallel graph mining system publish in Eurosys'20. It called itself as a pattern-aware matching engine, which means each pattern must be analyzed which then guides the entire mining process later for better efficiency. So next I'll talk about what steps each pattern will go through.</a:t>
            </a:r>
          </a:p>
          <a:p>
            <a:r>
              <a:rPr lang="en-US" dirty="0"/>
              <a:t>[CLICK]</a:t>
            </a:r>
          </a:p>
          <a:p>
            <a:r>
              <a:rPr lang="en-US" dirty="0"/>
              <a:t>First one is to find partial ordering to break symmetries. This is very obvious since ....</a:t>
            </a:r>
          </a:p>
          <a:p>
            <a:r>
              <a:rPr lang="en-US" dirty="0"/>
              <a:t>[CLICK]</a:t>
            </a:r>
          </a:p>
          <a:p>
            <a:r>
              <a:rPr lang="en-US" dirty="0"/>
              <a:t>Second step is to find the core structure or vertex-cover of the pattern. You can conceptually understand the core as the "denser" part of the pattern. We tend to first match the dense part of the pattern since it can prune more vertices so that the search space is less. For example, ...</a:t>
            </a:r>
          </a:p>
          <a:p>
            <a:r>
              <a:rPr lang="en-US" dirty="0"/>
              <a:t>[CLICK]</a:t>
            </a:r>
          </a:p>
          <a:p>
            <a:r>
              <a:rPr lang="en-US" dirty="0"/>
              <a:t>Then we start the actual matching of the core structure but we need to match each vertex with increasing IDs to break symmetries. For example, ...</a:t>
            </a:r>
          </a:p>
          <a:p>
            <a:endParaRPr lang="en-US" dirty="0"/>
          </a:p>
        </p:txBody>
      </p:sp>
      <p:sp>
        <p:nvSpPr>
          <p:cNvPr id="4" name="Slide Number Placeholder 3"/>
          <p:cNvSpPr>
            <a:spLocks noGrp="1"/>
          </p:cNvSpPr>
          <p:nvPr>
            <p:ph type="sldNum" sz="quarter" idx="5"/>
          </p:nvPr>
        </p:nvSpPr>
        <p:spPr/>
        <p:txBody>
          <a:bodyPr/>
          <a:lstStyle/>
          <a:p>
            <a:fld id="{6CBDB9B7-31D6-1746-9125-59444946BEA7}" type="slidenum">
              <a:rPr lang="en-US" smtClean="0"/>
              <a:t>83</a:t>
            </a:fld>
            <a:endParaRPr lang="en-US"/>
          </a:p>
        </p:txBody>
      </p:sp>
    </p:spTree>
    <p:extLst>
      <p:ext uri="{BB962C8B-B14F-4D97-AF65-F5344CB8AC3E}">
        <p14:creationId xmlns:p14="http://schemas.microsoft.com/office/powerpoint/2010/main" val="23756728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some of the experimental comparisons with existing distributed/parallel solutions. We can see that although these existing solutions uses much more hardware resources (CPUs, memory, networks), their performance are still worse than Peregrine. Therefore we can see the importance of considering symmetry, pruning etc. when designing your algorithm, not just scale on more and more machines.</a:t>
            </a:r>
          </a:p>
          <a:p>
            <a:r>
              <a:rPr lang="en-US" dirty="0"/>
              <a:t>[CLICK]</a:t>
            </a:r>
          </a:p>
          <a:p>
            <a:r>
              <a:rPr lang="en-US" dirty="0"/>
              <a:t>Peregrine also has ideal speedups. For example, ...</a:t>
            </a:r>
          </a:p>
        </p:txBody>
      </p:sp>
      <p:sp>
        <p:nvSpPr>
          <p:cNvPr id="4" name="Slide Number Placeholder 3"/>
          <p:cNvSpPr>
            <a:spLocks noGrp="1"/>
          </p:cNvSpPr>
          <p:nvPr>
            <p:ph type="sldNum" sz="quarter" idx="5"/>
          </p:nvPr>
        </p:nvSpPr>
        <p:spPr/>
        <p:txBody>
          <a:bodyPr/>
          <a:lstStyle/>
          <a:p>
            <a:fld id="{6CBDB9B7-31D6-1746-9125-59444946BEA7}" type="slidenum">
              <a:rPr lang="en-US" smtClean="0"/>
              <a:t>84</a:t>
            </a:fld>
            <a:endParaRPr lang="en-US"/>
          </a:p>
        </p:txBody>
      </p:sp>
    </p:spTree>
    <p:extLst>
      <p:ext uri="{BB962C8B-B14F-4D97-AF65-F5344CB8AC3E}">
        <p14:creationId xmlns:p14="http://schemas.microsoft.com/office/powerpoint/2010/main" val="4415083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666D4-E878-94B1-41AA-210E14AA4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9B891-F68D-5831-ADBC-1FCF5C361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E88C6-8031-5E98-5A2A-F75738F7D0CC}"/>
              </a:ext>
            </a:extLst>
          </p:cNvPr>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a:extLst>
              <a:ext uri="{FF2B5EF4-FFF2-40B4-BE49-F238E27FC236}">
                <a16:creationId xmlns:a16="http://schemas.microsoft.com/office/drawing/2014/main" id="{77D82F92-443C-4810-52F0-6E105E7189F5}"/>
              </a:ext>
            </a:extLst>
          </p:cNvPr>
          <p:cNvSpPr>
            <a:spLocks noGrp="1"/>
          </p:cNvSpPr>
          <p:nvPr>
            <p:ph type="sldNum" sz="quarter" idx="5"/>
          </p:nvPr>
        </p:nvSpPr>
        <p:spPr/>
        <p:txBody>
          <a:bodyPr/>
          <a:lstStyle/>
          <a:p>
            <a:fld id="{6CBDB9B7-31D6-1746-9125-59444946BEA7}" type="slidenum">
              <a:rPr lang="en-US" smtClean="0"/>
              <a:t>85</a:t>
            </a:fld>
            <a:endParaRPr lang="en-US"/>
          </a:p>
        </p:txBody>
      </p:sp>
    </p:spTree>
    <p:extLst>
      <p:ext uri="{BB962C8B-B14F-4D97-AF65-F5344CB8AC3E}">
        <p14:creationId xmlns:p14="http://schemas.microsoft.com/office/powerpoint/2010/main" val="13408481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Inside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the</a:t>
            </a:r>
            <a:r>
              <a:rPr lang="zh-CN" altLang="en-US" baseline="0" dirty="0"/>
              <a:t> </a:t>
            </a:r>
            <a:r>
              <a:rPr lang="en-US" altLang="zh-CN" baseline="0" dirty="0"/>
              <a:t>subgraph-matching</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initially</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domain</a:t>
            </a:r>
            <a:r>
              <a:rPr lang="zh-CN" altLang="en-US" baseline="0" dirty="0"/>
              <a:t> </a:t>
            </a:r>
            <a:r>
              <a:rPr lang="en-US" altLang="zh-CN" baseline="0" dirty="0"/>
              <a:t>table</a:t>
            </a:r>
            <a:r>
              <a:rPr lang="zh-CN" altLang="en-US" baseline="0" dirty="0"/>
              <a:t> </a:t>
            </a:r>
            <a:r>
              <a:rPr lang="en-US" altLang="zh-CN" baseline="0" dirty="0"/>
              <a:t>when</a:t>
            </a:r>
            <a:r>
              <a:rPr lang="zh-CN" altLang="en-US" baseline="0" dirty="0"/>
              <a:t> </a:t>
            </a:r>
            <a:r>
              <a:rPr lang="en-US" altLang="zh-CN" baseline="0" dirty="0"/>
              <a:t>capacity</a:t>
            </a:r>
            <a:r>
              <a:rPr lang="zh-CN" altLang="en-US" baseline="0" dirty="0"/>
              <a:t> </a:t>
            </a:r>
            <a:r>
              <a:rPr lang="en-US" altLang="zh-CN" baseline="0" dirty="0"/>
              <a:t>allows.</a:t>
            </a:r>
            <a:br>
              <a:rPr lang="en-US" altLang="zh-CN" baseline="0" dirty="0"/>
            </a:br>
            <a:r>
              <a:rPr lang="en-US" altLang="zh-CN" baseline="0" dirty="0"/>
              <a:t>If</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it</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task</a:t>
            </a:r>
            <a:r>
              <a:rPr lang="zh-CN" altLang="en-US" baseline="0" dirty="0"/>
              <a:t> </a:t>
            </a:r>
            <a:r>
              <a:rPr lang="en-US" altLang="zh-CN" baseline="0" dirty="0"/>
              <a:t>list</a:t>
            </a:r>
            <a:r>
              <a:rPr lang="zh-CN" altLang="en-US" baseline="0" dirty="0"/>
              <a:t> </a:t>
            </a:r>
            <a:r>
              <a:rPr lang="en-US" altLang="zh-CN" baseline="0" dirty="0"/>
              <a:t>for</a:t>
            </a:r>
            <a:r>
              <a:rPr lang="zh-CN" altLang="en-US" baseline="0" dirty="0"/>
              <a:t> </a:t>
            </a:r>
            <a:r>
              <a:rPr lang="en-US" altLang="zh-CN" baseline="0" dirty="0"/>
              <a:t>load</a:t>
            </a:r>
            <a:r>
              <a:rPr lang="zh-CN" altLang="en-US" baseline="0" dirty="0"/>
              <a:t> </a:t>
            </a:r>
            <a:r>
              <a:rPr lang="en-US" altLang="zh-CN" baseline="0" dirty="0"/>
              <a:t>balancing.</a:t>
            </a:r>
          </a:p>
          <a:p>
            <a:r>
              <a:rPr lang="en-US" altLang="zh-CN" baseline="0" dirty="0"/>
              <a:t>The</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fetched</a:t>
            </a:r>
            <a:r>
              <a:rPr lang="zh-CN" altLang="en-US" baseline="0" dirty="0"/>
              <a:t> </a:t>
            </a:r>
            <a:r>
              <a:rPr lang="en-US" altLang="zh-CN" baseline="0" dirty="0"/>
              <a:t>by</a:t>
            </a:r>
            <a:r>
              <a:rPr lang="zh-CN" altLang="en-US" baseline="0" dirty="0"/>
              <a:t> </a:t>
            </a:r>
            <a:r>
              <a:rPr lang="en-US" altLang="zh-CN" baseline="0" dirty="0"/>
              <a:t>computing</a:t>
            </a:r>
            <a:r>
              <a:rPr lang="zh-CN" altLang="en-US" baseline="0" dirty="0"/>
              <a:t> </a:t>
            </a:r>
            <a:r>
              <a:rPr lang="en-US" altLang="zh-CN" baseline="0" dirty="0"/>
              <a:t>threads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order</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u1’s</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u2,</a:t>
            </a:r>
            <a:r>
              <a:rPr lang="zh-CN" altLang="en-US" baseline="0" dirty="0"/>
              <a:t> </a:t>
            </a:r>
            <a:r>
              <a:rPr lang="en-US" altLang="zh-CN" baseline="0" dirty="0"/>
              <a:t>which</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turn</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u3,</a:t>
            </a:r>
            <a:r>
              <a:rPr lang="zh-CN" altLang="en-US" baseline="0" dirty="0"/>
              <a:t> </a:t>
            </a:r>
            <a:r>
              <a:rPr lang="en-US" altLang="zh-CN" baseline="0" dirty="0"/>
              <a:t>to</a:t>
            </a:r>
            <a:r>
              <a:rPr lang="zh-CN" altLang="en-US" baseline="0" dirty="0"/>
              <a:t> </a:t>
            </a:r>
            <a:r>
              <a:rPr lang="en-US" altLang="zh-CN" baseline="0" dirty="0"/>
              <a:t>facilitate</a:t>
            </a:r>
            <a:r>
              <a:rPr lang="zh-CN" altLang="en-US" baseline="0" dirty="0"/>
              <a:t> </a:t>
            </a:r>
            <a:r>
              <a:rPr lang="en-US" altLang="zh-CN" baseline="0" dirty="0"/>
              <a:t>early</a:t>
            </a:r>
            <a:r>
              <a:rPr lang="zh-CN" altLang="en-US" baseline="0" dirty="0"/>
              <a:t> </a:t>
            </a:r>
            <a:r>
              <a:rPr lang="en-US" altLang="zh-CN" baseline="0" dirty="0"/>
              <a:t>pruning.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86</a:t>
            </a:fld>
            <a:endParaRPr lang="en-US"/>
          </a:p>
        </p:txBody>
      </p:sp>
    </p:spTree>
    <p:extLst>
      <p:ext uri="{BB962C8B-B14F-4D97-AF65-F5344CB8AC3E}">
        <p14:creationId xmlns:p14="http://schemas.microsoft.com/office/powerpoint/2010/main" val="31920994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559FF-FD31-7447-9ED7-C4B8921E304F}" type="slidenum">
              <a:rPr lang="en-US" smtClean="0"/>
              <a:t>87</a:t>
            </a:fld>
            <a:endParaRPr lang="en-US"/>
          </a:p>
        </p:txBody>
      </p:sp>
    </p:spTree>
    <p:extLst>
      <p:ext uri="{BB962C8B-B14F-4D97-AF65-F5344CB8AC3E}">
        <p14:creationId xmlns:p14="http://schemas.microsoft.com/office/powerpoint/2010/main" val="2776946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There’re a series of CPU existing works, here I only list a few, there’re a lot more than this. Because of the time constraint, I cannot introduce all of them. </a:t>
            </a:r>
          </a:p>
          <a:p>
            <a:r>
              <a:rPr lang="en-US" dirty="0"/>
              <a:t>I think you won't be interested in these a bit earlier works, so we will directly skip them and talk about something more interesting.</a:t>
            </a:r>
          </a:p>
        </p:txBody>
      </p:sp>
      <p:sp>
        <p:nvSpPr>
          <p:cNvPr id="4" name="Slide Number Placeholder 3"/>
          <p:cNvSpPr>
            <a:spLocks noGrp="1"/>
          </p:cNvSpPr>
          <p:nvPr>
            <p:ph type="sldNum" sz="quarter" idx="5"/>
          </p:nvPr>
        </p:nvSpPr>
        <p:spPr/>
        <p:txBody>
          <a:bodyPr/>
          <a:lstStyle/>
          <a:p>
            <a:fld id="{720559FF-FD31-7447-9ED7-C4B8921E304F}" type="slidenum">
              <a:rPr lang="en-US" smtClean="0"/>
              <a:t>88</a:t>
            </a:fld>
            <a:endParaRPr lang="en-US"/>
          </a:p>
        </p:txBody>
      </p:sp>
    </p:spTree>
    <p:extLst>
      <p:ext uri="{BB962C8B-B14F-4D97-AF65-F5344CB8AC3E}">
        <p14:creationId xmlns:p14="http://schemas.microsoft.com/office/powerpoint/2010/main" val="14924385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seen some of the works on CPUs. As more and more advanced GPU coming out, researchers start to figure out if there're better and more efficient, more scalable GPU solutions for the graph mining problems. So in the rest of the section, we will be focusing on the GPU solutions, which is more interesting than CPU solutions.</a:t>
            </a:r>
          </a:p>
          <a:p>
            <a:endParaRPr lang="en-US" dirty="0"/>
          </a:p>
          <a:p>
            <a:r>
              <a:rPr lang="en-US" dirty="0"/>
              <a:t>There’re 2 main categories for GPU solutions, namely BFS-style and DFS-style. For each category, we will cover some representative works in recent 3 years to understand what are the differences, what’s the pros and cons for each category.</a:t>
            </a:r>
          </a:p>
        </p:txBody>
      </p:sp>
      <p:sp>
        <p:nvSpPr>
          <p:cNvPr id="4" name="Slide Number Placeholder 3"/>
          <p:cNvSpPr>
            <a:spLocks noGrp="1"/>
          </p:cNvSpPr>
          <p:nvPr>
            <p:ph type="sldNum" sz="quarter" idx="5"/>
          </p:nvPr>
        </p:nvSpPr>
        <p:spPr/>
        <p:txBody>
          <a:bodyPr/>
          <a:lstStyle/>
          <a:p>
            <a:fld id="{720559FF-FD31-7447-9ED7-C4B8921E304F}" type="slidenum">
              <a:rPr lang="en-US" smtClean="0"/>
              <a:t>89</a:t>
            </a:fld>
            <a:endParaRPr lang="en-US"/>
          </a:p>
        </p:txBody>
      </p:sp>
    </p:spTree>
    <p:extLst>
      <p:ext uri="{BB962C8B-B14F-4D97-AF65-F5344CB8AC3E}">
        <p14:creationId xmlns:p14="http://schemas.microsoft.com/office/powerpoint/2010/main" val="1108351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However, not all graph problems can be efficiently computed in parallel by the TLAV model, especially when we want to find subgraph structures with certain properties.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Their algorithms often have a very high time complexity, and their computation operates on subgraphs rather than individual vertices, so it is neither convenient nor efficient to solve them using the TLAV model.</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fact, their algorithms usually follow a backtracking process on a search space tree where each node corresponds to a set of vertices, so the search space can be as large as the power set of the vertex set.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9</a:t>
            </a:fld>
            <a:endParaRPr lang="en-US"/>
          </a:p>
        </p:txBody>
      </p:sp>
    </p:spTree>
    <p:extLst>
      <p:ext uri="{BB962C8B-B14F-4D97-AF65-F5344CB8AC3E}">
        <p14:creationId xmlns:p14="http://schemas.microsoft.com/office/powerpoint/2010/main" val="25031802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work we'll be looking is called </a:t>
            </a:r>
            <a:r>
              <a:rPr lang="en-US" dirty="0" err="1"/>
              <a:t>CuTS</a:t>
            </a:r>
            <a:r>
              <a:rPr lang="en-US" dirty="0"/>
              <a:t>. It proposes to maintain a </a:t>
            </a:r>
            <a:r>
              <a:rPr lang="en-US" dirty="0" err="1"/>
              <a:t>trie</a:t>
            </a:r>
            <a:r>
              <a:rPr lang="en-US" dirty="0"/>
              <a:t>-based data structure in the GPU memory for the keeping the intermediates results or partial matches.  For example, ...</a:t>
            </a:r>
          </a:p>
          <a:p>
            <a:r>
              <a:rPr lang="en-US" dirty="0"/>
              <a:t>[CLICK]</a:t>
            </a:r>
          </a:p>
          <a:p>
            <a:r>
              <a:rPr lang="en-US" dirty="0"/>
              <a:t>There're 2 array associated with each layer. The orange array is called index array. It's used to indicate the which index it belongs on the previous layer. For example, ...</a:t>
            </a:r>
          </a:p>
          <a:p>
            <a:r>
              <a:rPr lang="en-US" dirty="0"/>
              <a:t>[CLICK]</a:t>
            </a:r>
          </a:p>
          <a:p>
            <a:r>
              <a:rPr lang="en-US" dirty="0"/>
              <a:t>The blue array is called </a:t>
            </a:r>
            <a:r>
              <a:rPr lang="en-US" dirty="0" err="1"/>
              <a:t>nodeID</a:t>
            </a:r>
            <a:r>
              <a:rPr lang="en-US" dirty="0"/>
              <a:t> array, which records the actual </a:t>
            </a:r>
            <a:r>
              <a:rPr lang="en-US" dirty="0" err="1"/>
              <a:t>vertexID</a:t>
            </a:r>
            <a:r>
              <a:rPr lang="en-US" dirty="0"/>
              <a:t>. </a:t>
            </a:r>
          </a:p>
          <a:p>
            <a:r>
              <a:rPr lang="en-US" dirty="0"/>
              <a:t>[CLICK]</a:t>
            </a:r>
          </a:p>
          <a:p>
            <a:r>
              <a:rPr lang="en-US" dirty="0"/>
              <a:t>The benefit of maintaining such </a:t>
            </a:r>
            <a:r>
              <a:rPr lang="en-US" dirty="0" err="1"/>
              <a:t>trie</a:t>
            </a:r>
            <a:r>
              <a:rPr lang="en-US" dirty="0"/>
              <a:t>-based DS is because many paths share common parents or prefixes so that we save a lot of space and avoid saving same prefixes over and over again. </a:t>
            </a:r>
          </a:p>
        </p:txBody>
      </p:sp>
      <p:sp>
        <p:nvSpPr>
          <p:cNvPr id="4" name="Slide Number Placeholder 3"/>
          <p:cNvSpPr>
            <a:spLocks noGrp="1"/>
          </p:cNvSpPr>
          <p:nvPr>
            <p:ph type="sldNum" sz="quarter" idx="5"/>
          </p:nvPr>
        </p:nvSpPr>
        <p:spPr/>
        <p:txBody>
          <a:bodyPr/>
          <a:lstStyle/>
          <a:p>
            <a:fld id="{6CBDB9B7-31D6-1746-9125-59444946BEA7}" type="slidenum">
              <a:rPr lang="en-US" smtClean="0"/>
              <a:t>90</a:t>
            </a:fld>
            <a:endParaRPr lang="en-US"/>
          </a:p>
        </p:txBody>
      </p:sp>
    </p:spTree>
    <p:extLst>
      <p:ext uri="{BB962C8B-B14F-4D97-AF65-F5344CB8AC3E}">
        <p14:creationId xmlns:p14="http://schemas.microsoft.com/office/powerpoint/2010/main" val="21030988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CuTS</a:t>
            </a:r>
            <a:r>
              <a:rPr lang="en-US" dirty="0"/>
              <a:t> adopts a hybrid BFS-DFS strategy. Here's how it works.</a:t>
            </a:r>
          </a:p>
          <a:p>
            <a:r>
              <a:rPr lang="en-US" dirty="0"/>
              <a:t>Suppose we have 4 elements on layer 0.</a:t>
            </a:r>
          </a:p>
          <a:p>
            <a:r>
              <a:rPr lang="en-US" dirty="0"/>
              <a:t>[CLICK]</a:t>
            </a:r>
          </a:p>
          <a:p>
            <a:r>
              <a:rPr lang="en-US" dirty="0"/>
              <a:t>And at layer 1 we extend to this many vertices.</a:t>
            </a:r>
          </a:p>
          <a:p>
            <a:r>
              <a:rPr lang="en-US" dirty="0"/>
              <a:t>[CLICK]</a:t>
            </a:r>
          </a:p>
          <a:p>
            <a:r>
              <a:rPr lang="en-US" dirty="0"/>
              <a:t>And at layer 2 we further extend to this many vertices.</a:t>
            </a:r>
          </a:p>
          <a:p>
            <a:r>
              <a:rPr lang="en-US" dirty="0"/>
              <a:t>If we continue to extend to the next layer, it may overflow the GPU memory and the program crashes. </a:t>
            </a:r>
          </a:p>
          <a:p>
            <a:r>
              <a:rPr lang="en-US" dirty="0"/>
              <a:t>[CLICK]</a:t>
            </a:r>
          </a:p>
          <a:p>
            <a:r>
              <a:rPr lang="en-US" dirty="0"/>
              <a:t>To avoid this, we can divide the array into several chunks and process 1 chunk at a time. For example, ....</a:t>
            </a:r>
          </a:p>
          <a:p>
            <a:r>
              <a:rPr lang="en-US" dirty="0"/>
              <a:t>[CLICK]</a:t>
            </a:r>
          </a:p>
          <a:p>
            <a:r>
              <a:rPr lang="en-US" dirty="0"/>
              <a:t>Then the GPU can start process chunk 1, after it's done,</a:t>
            </a:r>
          </a:p>
          <a:p>
            <a:r>
              <a:rPr lang="en-US" dirty="0"/>
              <a:t>[CLICK]</a:t>
            </a:r>
          </a:p>
          <a:p>
            <a:r>
              <a:rPr lang="en-US" dirty="0"/>
              <a:t>process chunk 2, after its done.</a:t>
            </a:r>
          </a:p>
          <a:p>
            <a:r>
              <a:rPr lang="en-US" dirty="0"/>
              <a:t>[CLICK]</a:t>
            </a:r>
          </a:p>
          <a:p>
            <a:r>
              <a:rPr lang="en-US" dirty="0"/>
              <a:t>process chunk 3.</a:t>
            </a:r>
          </a:p>
          <a:p>
            <a:r>
              <a:rPr lang="en-US" dirty="0"/>
              <a:t>[CLICK]</a:t>
            </a:r>
          </a:p>
          <a:p>
            <a:r>
              <a:rPr lang="en-US" dirty="0"/>
              <a:t>The benefit of this chunking is we can process larger graphs because we can avoid memory overflowing without sacrificing performance.</a:t>
            </a:r>
          </a:p>
          <a:p>
            <a:r>
              <a:rPr lang="en-US" dirty="0"/>
              <a:t>[CLICK]</a:t>
            </a:r>
          </a:p>
          <a:p>
            <a:r>
              <a:rPr lang="en-US" dirty="0"/>
              <a:t>However, ....</a:t>
            </a:r>
          </a:p>
        </p:txBody>
      </p:sp>
      <p:sp>
        <p:nvSpPr>
          <p:cNvPr id="4" name="Slide Number Placeholder 3"/>
          <p:cNvSpPr>
            <a:spLocks noGrp="1"/>
          </p:cNvSpPr>
          <p:nvPr>
            <p:ph type="sldNum" sz="quarter" idx="5"/>
          </p:nvPr>
        </p:nvSpPr>
        <p:spPr/>
        <p:txBody>
          <a:bodyPr/>
          <a:lstStyle/>
          <a:p>
            <a:fld id="{6CBDB9B7-31D6-1746-9125-59444946BEA7}" type="slidenum">
              <a:rPr lang="en-US" smtClean="0"/>
              <a:t>91</a:t>
            </a:fld>
            <a:endParaRPr lang="en-US"/>
          </a:p>
        </p:txBody>
      </p:sp>
    </p:spTree>
    <p:extLst>
      <p:ext uri="{BB962C8B-B14F-4D97-AF65-F5344CB8AC3E}">
        <p14:creationId xmlns:p14="http://schemas.microsoft.com/office/powerpoint/2010/main" val="1460064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VSGM discusses the problem when the input graph size is beyond GPU memory, so we cannot load entire graph into the memory. Then the question is how should we mine subgraph structures in these large graphs?</a:t>
            </a:r>
          </a:p>
          <a:p>
            <a:r>
              <a:rPr lang="en-US" dirty="0"/>
              <a:t>[CLICK]</a:t>
            </a:r>
          </a:p>
          <a:p>
            <a:r>
              <a:rPr lang="en-US" dirty="0"/>
              <a:t>One straightforward idea is to partition the input graph into several pieces. Then the searching can be split into 2 categories,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r>
              <a:rPr lang="en-US" dirty="0"/>
              <a:t>which are intra-partition search and inter-partition search. </a:t>
            </a:r>
          </a:p>
          <a:p>
            <a:r>
              <a:rPr lang="en-US" dirty="0"/>
              <a:t>[CLICK]</a:t>
            </a:r>
          </a:p>
          <a:p>
            <a:r>
              <a:rPr lang="en-US" dirty="0"/>
              <a:t>Now let's look at how each of them perform in the experiments.</a:t>
            </a:r>
          </a:p>
          <a:p>
            <a:r>
              <a:rPr lang="en-US" dirty="0"/>
              <a:t>[CLICK]</a:t>
            </a:r>
          </a:p>
          <a:p>
            <a:r>
              <a:rPr lang="en-US" dirty="0"/>
              <a:t>If we look at the left arrow, apparently, over 90% of the execution time is spent in inter-partition search. This is because inter-partition search requires frequently host-to-device data transfer which is way slower than computation. </a:t>
            </a:r>
          </a:p>
          <a:p>
            <a:r>
              <a:rPr lang="en-US" dirty="0"/>
              <a:t>Similarly, If we look at the right arrow, ....</a:t>
            </a:r>
          </a:p>
          <a:p>
            <a:r>
              <a:rPr lang="en-US" dirty="0"/>
              <a:t>[CLICK]</a:t>
            </a:r>
          </a:p>
          <a:p>
            <a:r>
              <a:rPr lang="en-US" dirty="0"/>
              <a:t>So, we find that inter-partition is the bottleneck. </a:t>
            </a:r>
          </a:p>
          <a:p>
            <a:r>
              <a:rPr lang="en-US" dirty="0"/>
              <a:t>Therefore, partitioning the input graph doesn't seem promising and it's hard to optimize the inter-partition search. Do we have better solutions?</a:t>
            </a:r>
          </a:p>
        </p:txBody>
      </p:sp>
      <p:sp>
        <p:nvSpPr>
          <p:cNvPr id="4" name="Slide Number Placeholder 3"/>
          <p:cNvSpPr>
            <a:spLocks noGrp="1"/>
          </p:cNvSpPr>
          <p:nvPr>
            <p:ph type="sldNum" sz="quarter" idx="5"/>
          </p:nvPr>
        </p:nvSpPr>
        <p:spPr/>
        <p:txBody>
          <a:bodyPr/>
          <a:lstStyle/>
          <a:p>
            <a:fld id="{6CBDB9B7-31D6-1746-9125-59444946BEA7}" type="slidenum">
              <a:rPr lang="en-US" smtClean="0"/>
              <a:t>92</a:t>
            </a:fld>
            <a:endParaRPr lang="en-US"/>
          </a:p>
        </p:txBody>
      </p:sp>
    </p:spTree>
    <p:extLst>
      <p:ext uri="{BB962C8B-B14F-4D97-AF65-F5344CB8AC3E}">
        <p14:creationId xmlns:p14="http://schemas.microsoft.com/office/powerpoint/2010/main" val="6971074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 Instead of partitioning the input graph, we can partition the search space. Before that, I'll introduce a definition called minimum k-hop view of a pattern, which describes how many hops from a source </a:t>
            </a:r>
            <a:r>
              <a:rPr lang="en-US" dirty="0" err="1"/>
              <a:t>vtx</a:t>
            </a:r>
            <a:r>
              <a:rPr lang="en-US" dirty="0"/>
              <a:t> should be visited in order to match P.</a:t>
            </a:r>
          </a:p>
          <a:p>
            <a:r>
              <a:rPr lang="en-US" dirty="0"/>
              <a:t>[CLICK]</a:t>
            </a:r>
          </a:p>
          <a:p>
            <a:r>
              <a:rPr lang="en-US" dirty="0"/>
              <a:t>For example, ... [CLICK] so k = 2.</a:t>
            </a:r>
          </a:p>
          <a:p>
            <a:r>
              <a:rPr lang="en-US" dirty="0"/>
              <a:t>[CLICK]</a:t>
            </a:r>
          </a:p>
          <a:p>
            <a:r>
              <a:rPr lang="en-US" dirty="0"/>
              <a:t>As another example, …  so k = 3.</a:t>
            </a:r>
          </a:p>
          <a:p>
            <a:endParaRPr lang="en-US" dirty="0"/>
          </a:p>
        </p:txBody>
      </p:sp>
      <p:sp>
        <p:nvSpPr>
          <p:cNvPr id="4" name="Slide Number Placeholder 3"/>
          <p:cNvSpPr>
            <a:spLocks noGrp="1"/>
          </p:cNvSpPr>
          <p:nvPr>
            <p:ph type="sldNum" sz="quarter" idx="5"/>
          </p:nvPr>
        </p:nvSpPr>
        <p:spPr/>
        <p:txBody>
          <a:bodyPr/>
          <a:lstStyle/>
          <a:p>
            <a:fld id="{6CBDB9B7-31D6-1746-9125-59444946BEA7}" type="slidenum">
              <a:rPr lang="en-US" smtClean="0"/>
              <a:t>93</a:t>
            </a:fld>
            <a:endParaRPr lang="en-US"/>
          </a:p>
        </p:txBody>
      </p:sp>
    </p:spTree>
    <p:extLst>
      <p:ext uri="{BB962C8B-B14F-4D97-AF65-F5344CB8AC3E}">
        <p14:creationId xmlns:p14="http://schemas.microsoft.com/office/powerpoint/2010/main" val="614120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each pattern needs to know k-hop subgraph from the source vertex, and the source vertex can be matched to any vertex. The simplest way is every time just to load the k-hop subgraph of one vertex. For example, here shows the 2-hop of a pattern. </a:t>
            </a:r>
          </a:p>
          <a:p>
            <a:r>
              <a:rPr lang="en-US" dirty="0"/>
              <a:t>[CLICK]</a:t>
            </a:r>
          </a:p>
          <a:p>
            <a:r>
              <a:rPr lang="en-US" dirty="0"/>
              <a:t>15 means it requires an array of length 15 to store 0's 2-hop neighbors. Why it's 15?</a:t>
            </a:r>
          </a:p>
          <a:p>
            <a:r>
              <a:rPr lang="en-US" dirty="0"/>
              <a:t>[CLICK]</a:t>
            </a:r>
          </a:p>
          <a:p>
            <a:r>
              <a:rPr lang="en-US" dirty="0"/>
              <a:t>if we sum these 5 numbers together, each number means the #neighbors of each vertex. </a:t>
            </a:r>
          </a:p>
          <a:p>
            <a:r>
              <a:rPr lang="en-US" dirty="0"/>
              <a:t>But loading 1 vertex at a time is too slow, do we have more efficient way to do this?</a:t>
            </a:r>
          </a:p>
          <a:p>
            <a:r>
              <a:rPr lang="en-US" dirty="0"/>
              <a:t>[CLICK]</a:t>
            </a:r>
          </a:p>
          <a:p>
            <a:r>
              <a:rPr lang="en-US" dirty="0"/>
              <a:t>So the problem is converted into a bin-packing problem. </a:t>
            </a:r>
          </a:p>
        </p:txBody>
      </p:sp>
      <p:sp>
        <p:nvSpPr>
          <p:cNvPr id="4" name="Slide Number Placeholder 3"/>
          <p:cNvSpPr>
            <a:spLocks noGrp="1"/>
          </p:cNvSpPr>
          <p:nvPr>
            <p:ph type="sldNum" sz="quarter" idx="5"/>
          </p:nvPr>
        </p:nvSpPr>
        <p:spPr/>
        <p:txBody>
          <a:bodyPr/>
          <a:lstStyle/>
          <a:p>
            <a:fld id="{6CBDB9B7-31D6-1746-9125-59444946BEA7}" type="slidenum">
              <a:rPr lang="en-US" smtClean="0"/>
              <a:t>94</a:t>
            </a:fld>
            <a:endParaRPr lang="en-US"/>
          </a:p>
        </p:txBody>
      </p:sp>
    </p:spTree>
    <p:extLst>
      <p:ext uri="{BB962C8B-B14F-4D97-AF65-F5344CB8AC3E}">
        <p14:creationId xmlns:p14="http://schemas.microsoft.com/office/powerpoint/2010/main" val="15349009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question is what is bin-packing problem? ...</a:t>
            </a:r>
          </a:p>
          <a:p>
            <a:r>
              <a:rPr lang="en-US" dirty="0"/>
              <a:t>[CLICK]</a:t>
            </a:r>
          </a:p>
          <a:p>
            <a:r>
              <a:rPr lang="en-US" dirty="0"/>
              <a:t>the result is ...</a:t>
            </a:r>
          </a:p>
          <a:p>
            <a:r>
              <a:rPr lang="en-US" dirty="0"/>
              <a:t>[CLICK]</a:t>
            </a:r>
          </a:p>
          <a:p>
            <a:r>
              <a:rPr lang="en-US" dirty="0"/>
              <a:t>Next question is how are these 2 problems related?</a:t>
            </a:r>
          </a:p>
          <a:p>
            <a:endParaRPr lang="en-US" dirty="0"/>
          </a:p>
        </p:txBody>
      </p:sp>
      <p:sp>
        <p:nvSpPr>
          <p:cNvPr id="4" name="Slide Number Placeholder 3"/>
          <p:cNvSpPr>
            <a:spLocks noGrp="1"/>
          </p:cNvSpPr>
          <p:nvPr>
            <p:ph type="sldNum" sz="quarter" idx="5"/>
          </p:nvPr>
        </p:nvSpPr>
        <p:spPr/>
        <p:txBody>
          <a:bodyPr/>
          <a:lstStyle/>
          <a:p>
            <a:fld id="{6CBDB9B7-31D6-1746-9125-59444946BEA7}" type="slidenum">
              <a:rPr lang="en-US" smtClean="0"/>
              <a:t>95</a:t>
            </a:fld>
            <a:endParaRPr lang="en-US"/>
          </a:p>
        </p:txBody>
      </p:sp>
    </p:spTree>
    <p:extLst>
      <p:ext uri="{BB962C8B-B14F-4D97-AF65-F5344CB8AC3E}">
        <p14:creationId xmlns:p14="http://schemas.microsoft.com/office/powerpoint/2010/main" val="13487913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same example, suppose the bin capacity is 15. How do we merge these vertices in order to keep the # bins as small as possible, because each bin is a data movement from CPU to GPU.</a:t>
            </a:r>
          </a:p>
          <a:p>
            <a:r>
              <a:rPr lang="en-US" dirty="0"/>
              <a:t>[CLICK]</a:t>
            </a:r>
          </a:p>
          <a:p>
            <a:r>
              <a:rPr lang="en-US" dirty="0"/>
              <a:t>The bin-packing problem is a NP-hard, so researchers came up with some heuristic way to solve it.</a:t>
            </a:r>
          </a:p>
          <a:p>
            <a:r>
              <a:rPr lang="en-US" dirty="0"/>
              <a:t>[CLICK]</a:t>
            </a:r>
          </a:p>
          <a:p>
            <a:r>
              <a:rPr lang="en-US" dirty="0"/>
              <a:t>A very straightforward way is called next fit. Here how it works:</a:t>
            </a:r>
          </a:p>
          <a:p>
            <a:r>
              <a:rPr lang="en-US" dirty="0"/>
              <a:t>[CLICK]</a:t>
            </a:r>
          </a:p>
          <a:p>
            <a:r>
              <a:rPr lang="en-US" dirty="0"/>
              <a:t>Bin #1,2,3,4,5</a:t>
            </a:r>
          </a:p>
          <a:p>
            <a:endParaRPr lang="en-US" dirty="0"/>
          </a:p>
          <a:p>
            <a:r>
              <a:rPr lang="en-US" dirty="0"/>
              <a:t>So we end up using 5 bins in this problem, but the optimal solution is 3. Why are we so deviated from the ground truth? </a:t>
            </a:r>
          </a:p>
          <a:p>
            <a:r>
              <a:rPr lang="en-US" dirty="0"/>
              <a:t>[CLICK]</a:t>
            </a:r>
          </a:p>
          <a:p>
            <a:r>
              <a:rPr lang="en-US" dirty="0"/>
              <a:t>The reason is we don't select a good vertex ordering. With a good ordering, you can easily merge those vertices with common neighbors, so that have less redundant storage.</a:t>
            </a:r>
          </a:p>
          <a:p>
            <a:endParaRPr lang="en-US" dirty="0"/>
          </a:p>
        </p:txBody>
      </p:sp>
      <p:sp>
        <p:nvSpPr>
          <p:cNvPr id="4" name="Slide Number Placeholder 3"/>
          <p:cNvSpPr>
            <a:spLocks noGrp="1"/>
          </p:cNvSpPr>
          <p:nvPr>
            <p:ph type="sldNum" sz="quarter" idx="5"/>
          </p:nvPr>
        </p:nvSpPr>
        <p:spPr/>
        <p:txBody>
          <a:bodyPr/>
          <a:lstStyle/>
          <a:p>
            <a:fld id="{6CBDB9B7-31D6-1746-9125-59444946BEA7}" type="slidenum">
              <a:rPr lang="en-US" smtClean="0"/>
              <a:t>96</a:t>
            </a:fld>
            <a:endParaRPr lang="en-US"/>
          </a:p>
        </p:txBody>
      </p:sp>
    </p:spTree>
    <p:extLst>
      <p:ext uri="{BB962C8B-B14F-4D97-AF65-F5344CB8AC3E}">
        <p14:creationId xmlns:p14="http://schemas.microsoft.com/office/powerpoint/2010/main" val="30265147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other words, ...</a:t>
            </a:r>
          </a:p>
          <a:p>
            <a:r>
              <a:rPr lang="en-US" dirty="0"/>
              <a:t>[CLICK]</a:t>
            </a:r>
          </a:p>
          <a:p>
            <a:r>
              <a:rPr lang="en-US" dirty="0"/>
              <a:t>So this became a cluster problem where we need to find clusters/communities and put those clusters together in a consecutive sequence.</a:t>
            </a:r>
          </a:p>
          <a:p>
            <a:r>
              <a:rPr lang="en-US" dirty="0"/>
              <a:t>[CLICK]</a:t>
            </a:r>
          </a:p>
          <a:p>
            <a:r>
              <a:rPr lang="en-US" dirty="0"/>
              <a:t>The paper uses k-means and k-means++ as a variant for clustering. The details is skipped.</a:t>
            </a:r>
          </a:p>
          <a:p>
            <a:r>
              <a:rPr lang="en-US" dirty="0"/>
              <a:t>[CLICK]</a:t>
            </a:r>
          </a:p>
          <a:p>
            <a:r>
              <a:rPr lang="en-US" dirty="0"/>
              <a:t>The experimental results is shown here, we can see that cluster is every effective in reducing # of bins. ….</a:t>
            </a:r>
          </a:p>
        </p:txBody>
      </p:sp>
      <p:sp>
        <p:nvSpPr>
          <p:cNvPr id="4" name="Slide Number Placeholder 3"/>
          <p:cNvSpPr>
            <a:spLocks noGrp="1"/>
          </p:cNvSpPr>
          <p:nvPr>
            <p:ph type="sldNum" sz="quarter" idx="5"/>
          </p:nvPr>
        </p:nvSpPr>
        <p:spPr/>
        <p:txBody>
          <a:bodyPr/>
          <a:lstStyle/>
          <a:p>
            <a:fld id="{6CBDB9B7-31D6-1746-9125-59444946BEA7}" type="slidenum">
              <a:rPr lang="en-US" smtClean="0"/>
              <a:t>97</a:t>
            </a:fld>
            <a:endParaRPr lang="en-US"/>
          </a:p>
        </p:txBody>
      </p:sp>
    </p:spTree>
    <p:extLst>
      <p:ext uri="{BB962C8B-B14F-4D97-AF65-F5344CB8AC3E}">
        <p14:creationId xmlns:p14="http://schemas.microsoft.com/office/powerpoint/2010/main" val="11347621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VSGM also use a pipelined execution strategy called MPMC.</a:t>
            </a:r>
          </a:p>
          <a:p>
            <a:r>
              <a:rPr lang="en-US" dirty="0"/>
              <a:t>Remember we talk about each GPU needs to load a bin of vertices and their neighbors into the memory, rather than the whole graph.</a:t>
            </a:r>
          </a:p>
          <a:p>
            <a:r>
              <a:rPr lang="en-US" dirty="0"/>
              <a:t>So on the CPU side, some worker threads will build these bins and put them in a buffer </a:t>
            </a:r>
          </a:p>
          <a:p>
            <a:r>
              <a:rPr lang="en-US" dirty="0"/>
              <a:t>[CLICK]</a:t>
            </a:r>
          </a:p>
          <a:p>
            <a:r>
              <a:rPr lang="en-US" dirty="0"/>
              <a:t>We called such workers as producers. And when the GPU becomes idle, it will get one bin from the buffer to its memory and start computation. </a:t>
            </a:r>
          </a:p>
          <a:p>
            <a:r>
              <a:rPr lang="en-US" dirty="0"/>
              <a:t>[CLICK]</a:t>
            </a:r>
          </a:p>
          <a:p>
            <a:r>
              <a:rPr lang="en-US" dirty="0"/>
              <a:t>So the GPUs are consumers.  GPUs keep on loading bins from the buffer until the buffer is empty. Then all match results are found.</a:t>
            </a:r>
          </a:p>
        </p:txBody>
      </p:sp>
      <p:sp>
        <p:nvSpPr>
          <p:cNvPr id="4" name="Slide Number Placeholder 3"/>
          <p:cNvSpPr>
            <a:spLocks noGrp="1"/>
          </p:cNvSpPr>
          <p:nvPr>
            <p:ph type="sldNum" sz="quarter" idx="5"/>
          </p:nvPr>
        </p:nvSpPr>
        <p:spPr/>
        <p:txBody>
          <a:bodyPr/>
          <a:lstStyle/>
          <a:p>
            <a:fld id="{6CBDB9B7-31D6-1746-9125-59444946BEA7}" type="slidenum">
              <a:rPr lang="en-US" smtClean="0"/>
              <a:t>98</a:t>
            </a:fld>
            <a:endParaRPr lang="en-US"/>
          </a:p>
        </p:txBody>
      </p:sp>
    </p:spTree>
    <p:extLst>
      <p:ext uri="{BB962C8B-B14F-4D97-AF65-F5344CB8AC3E}">
        <p14:creationId xmlns:p14="http://schemas.microsoft.com/office/powerpoint/2010/main" val="42385095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VSGM also use a hybrid BFS-DFS matching but it has more fine-grained memory control than the </a:t>
            </a:r>
            <a:r>
              <a:rPr lang="en-US" dirty="0" err="1"/>
              <a:t>CuTS</a:t>
            </a:r>
            <a:r>
              <a:rPr lang="en-US" dirty="0"/>
              <a:t> solution, here’s how it works.</a:t>
            </a:r>
          </a:p>
        </p:txBody>
      </p:sp>
      <p:sp>
        <p:nvSpPr>
          <p:cNvPr id="4" name="Slide Number Placeholder 3"/>
          <p:cNvSpPr>
            <a:spLocks noGrp="1"/>
          </p:cNvSpPr>
          <p:nvPr>
            <p:ph type="sldNum" sz="quarter" idx="5"/>
          </p:nvPr>
        </p:nvSpPr>
        <p:spPr/>
        <p:txBody>
          <a:bodyPr/>
          <a:lstStyle/>
          <a:p>
            <a:fld id="{6CBDB9B7-31D6-1746-9125-59444946BEA7}" type="slidenum">
              <a:rPr lang="en-US" smtClean="0"/>
              <a:t>99</a:t>
            </a:fld>
            <a:endParaRPr lang="en-US"/>
          </a:p>
        </p:txBody>
      </p:sp>
    </p:spTree>
    <p:extLst>
      <p:ext uri="{BB962C8B-B14F-4D97-AF65-F5344CB8AC3E}">
        <p14:creationId xmlns:p14="http://schemas.microsoft.com/office/powerpoint/2010/main" val="939706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FE01-AFF6-F88E-FE5E-39C0048C54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C71B9C-2C4D-D1CF-DF38-EF50FD1DC1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CCC338-AF06-A4A8-2D8C-FB00721D8EF0}"/>
              </a:ext>
            </a:extLst>
          </p:cNvPr>
          <p:cNvSpPr>
            <a:spLocks noGrp="1"/>
          </p:cNvSpPr>
          <p:nvPr>
            <p:ph type="dt" sz="half" idx="10"/>
          </p:nvPr>
        </p:nvSpPr>
        <p:spPr/>
        <p:txBody>
          <a:bodyPr/>
          <a:lstStyle/>
          <a:p>
            <a:fld id="{7038B1E3-8B3F-8140-8791-0D33CC13B9AB}" type="datetimeFigureOut">
              <a:rPr lang="en-US" smtClean="0"/>
              <a:t>3/27/25</a:t>
            </a:fld>
            <a:endParaRPr lang="en-US"/>
          </a:p>
        </p:txBody>
      </p:sp>
      <p:sp>
        <p:nvSpPr>
          <p:cNvPr id="5" name="Footer Placeholder 4">
            <a:extLst>
              <a:ext uri="{FF2B5EF4-FFF2-40B4-BE49-F238E27FC236}">
                <a16:creationId xmlns:a16="http://schemas.microsoft.com/office/drawing/2014/main" id="{8C73C333-6777-5EB2-CE4C-4E385421C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5C06F-B380-C428-95C1-FF27CFDD501B}"/>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3422424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07B8-43D6-4719-2349-85965904E3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CBC543-E7A8-0AE7-326C-3E5244368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75C8A-A5B3-CB2D-3AFC-72087C1BC3BE}"/>
              </a:ext>
            </a:extLst>
          </p:cNvPr>
          <p:cNvSpPr>
            <a:spLocks noGrp="1"/>
          </p:cNvSpPr>
          <p:nvPr>
            <p:ph type="dt" sz="half" idx="10"/>
          </p:nvPr>
        </p:nvSpPr>
        <p:spPr/>
        <p:txBody>
          <a:bodyPr/>
          <a:lstStyle/>
          <a:p>
            <a:fld id="{7038B1E3-8B3F-8140-8791-0D33CC13B9AB}" type="datetimeFigureOut">
              <a:rPr lang="en-US" smtClean="0"/>
              <a:t>3/27/25</a:t>
            </a:fld>
            <a:endParaRPr lang="en-US"/>
          </a:p>
        </p:txBody>
      </p:sp>
      <p:sp>
        <p:nvSpPr>
          <p:cNvPr id="5" name="Footer Placeholder 4">
            <a:extLst>
              <a:ext uri="{FF2B5EF4-FFF2-40B4-BE49-F238E27FC236}">
                <a16:creationId xmlns:a16="http://schemas.microsoft.com/office/drawing/2014/main" id="{DD17D6D8-DB19-E7E8-5450-3696B8B6C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BD4FB-E683-9ACF-C212-6DE7F7520483}"/>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2228758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ACE6E2-B734-E421-3AE2-7907C09AA5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5C7076-3BE4-DF5D-76C5-BE596FDB63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DDFD5-C67B-8AA4-8F4F-F94E492ECFD2}"/>
              </a:ext>
            </a:extLst>
          </p:cNvPr>
          <p:cNvSpPr>
            <a:spLocks noGrp="1"/>
          </p:cNvSpPr>
          <p:nvPr>
            <p:ph type="dt" sz="half" idx="10"/>
          </p:nvPr>
        </p:nvSpPr>
        <p:spPr/>
        <p:txBody>
          <a:bodyPr/>
          <a:lstStyle/>
          <a:p>
            <a:fld id="{7038B1E3-8B3F-8140-8791-0D33CC13B9AB}" type="datetimeFigureOut">
              <a:rPr lang="en-US" smtClean="0"/>
              <a:t>3/27/25</a:t>
            </a:fld>
            <a:endParaRPr lang="en-US"/>
          </a:p>
        </p:txBody>
      </p:sp>
      <p:sp>
        <p:nvSpPr>
          <p:cNvPr id="5" name="Footer Placeholder 4">
            <a:extLst>
              <a:ext uri="{FF2B5EF4-FFF2-40B4-BE49-F238E27FC236}">
                <a16:creationId xmlns:a16="http://schemas.microsoft.com/office/drawing/2014/main" id="{AFF7B231-3FB0-3104-2928-75F1CC87C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1D6EE-637E-9E37-C6D4-B890A912CD0F}"/>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226419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EFCE-C6B3-31C9-1386-A673304D1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D17B9-D4FA-90AD-FF68-601B31EFCF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0EF8E2-62DE-8254-EF9E-E533AD816E74}"/>
              </a:ext>
            </a:extLst>
          </p:cNvPr>
          <p:cNvSpPr>
            <a:spLocks noGrp="1"/>
          </p:cNvSpPr>
          <p:nvPr>
            <p:ph type="dt" sz="half" idx="10"/>
          </p:nvPr>
        </p:nvSpPr>
        <p:spPr/>
        <p:txBody>
          <a:bodyPr/>
          <a:lstStyle/>
          <a:p>
            <a:fld id="{7038B1E3-8B3F-8140-8791-0D33CC13B9AB}" type="datetimeFigureOut">
              <a:rPr lang="en-US" smtClean="0"/>
              <a:t>3/27/25</a:t>
            </a:fld>
            <a:endParaRPr lang="en-US"/>
          </a:p>
        </p:txBody>
      </p:sp>
      <p:sp>
        <p:nvSpPr>
          <p:cNvPr id="5" name="Footer Placeholder 4">
            <a:extLst>
              <a:ext uri="{FF2B5EF4-FFF2-40B4-BE49-F238E27FC236}">
                <a16:creationId xmlns:a16="http://schemas.microsoft.com/office/drawing/2014/main" id="{47D9F566-3CC1-FBC0-A0AE-5A61C6172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E032B-23BF-1164-DDCF-511C5ED87F3E}"/>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53154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9B48-9FC2-89BA-5D6E-EF0FC1394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372C71-35CF-609A-C44E-0AEDEA8A74A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D24F2D-8438-5D2B-8CBA-0D0835341077}"/>
              </a:ext>
            </a:extLst>
          </p:cNvPr>
          <p:cNvSpPr>
            <a:spLocks noGrp="1"/>
          </p:cNvSpPr>
          <p:nvPr>
            <p:ph type="dt" sz="half" idx="10"/>
          </p:nvPr>
        </p:nvSpPr>
        <p:spPr/>
        <p:txBody>
          <a:bodyPr/>
          <a:lstStyle/>
          <a:p>
            <a:fld id="{7038B1E3-8B3F-8140-8791-0D33CC13B9AB}" type="datetimeFigureOut">
              <a:rPr lang="en-US" smtClean="0"/>
              <a:t>3/27/25</a:t>
            </a:fld>
            <a:endParaRPr lang="en-US"/>
          </a:p>
        </p:txBody>
      </p:sp>
      <p:sp>
        <p:nvSpPr>
          <p:cNvPr id="5" name="Footer Placeholder 4">
            <a:extLst>
              <a:ext uri="{FF2B5EF4-FFF2-40B4-BE49-F238E27FC236}">
                <a16:creationId xmlns:a16="http://schemas.microsoft.com/office/drawing/2014/main" id="{018D7DD8-3E7B-2A85-18A4-ECF254983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8235D-3711-55EF-B3CD-43CDE4AB4EC2}"/>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236788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1D97-BA32-6E1D-AB86-412E9FF09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33FE3F-2072-F62B-DDF1-9EEFAF34B8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4E0CAA-F4DA-60C0-00CF-26B15A9472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CFEE0C-F513-D062-1B06-19391CE1E73F}"/>
              </a:ext>
            </a:extLst>
          </p:cNvPr>
          <p:cNvSpPr>
            <a:spLocks noGrp="1"/>
          </p:cNvSpPr>
          <p:nvPr>
            <p:ph type="dt" sz="half" idx="10"/>
          </p:nvPr>
        </p:nvSpPr>
        <p:spPr/>
        <p:txBody>
          <a:bodyPr/>
          <a:lstStyle/>
          <a:p>
            <a:fld id="{7038B1E3-8B3F-8140-8791-0D33CC13B9AB}" type="datetimeFigureOut">
              <a:rPr lang="en-US" smtClean="0"/>
              <a:t>3/27/25</a:t>
            </a:fld>
            <a:endParaRPr lang="en-US"/>
          </a:p>
        </p:txBody>
      </p:sp>
      <p:sp>
        <p:nvSpPr>
          <p:cNvPr id="6" name="Footer Placeholder 5">
            <a:extLst>
              <a:ext uri="{FF2B5EF4-FFF2-40B4-BE49-F238E27FC236}">
                <a16:creationId xmlns:a16="http://schemas.microsoft.com/office/drawing/2014/main" id="{230E10C0-7B1D-7FFE-8B5A-FEEFCB996F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45F216-1DA8-D72E-D98B-DB582C586022}"/>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4292528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111A-87B6-CE20-6A82-385E3E670C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62F0EF-F5A4-DF7B-818A-2FFDF3840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71670F-727B-6A83-B1BB-9A12AB17E9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0E0106-4143-48AF-D860-B47F8B6907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5CB0EC-514D-34AC-7EA2-B54FA507B8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32616C-BD11-99DC-003E-F02686733CC1}"/>
              </a:ext>
            </a:extLst>
          </p:cNvPr>
          <p:cNvSpPr>
            <a:spLocks noGrp="1"/>
          </p:cNvSpPr>
          <p:nvPr>
            <p:ph type="dt" sz="half" idx="10"/>
          </p:nvPr>
        </p:nvSpPr>
        <p:spPr/>
        <p:txBody>
          <a:bodyPr/>
          <a:lstStyle/>
          <a:p>
            <a:fld id="{7038B1E3-8B3F-8140-8791-0D33CC13B9AB}" type="datetimeFigureOut">
              <a:rPr lang="en-US" smtClean="0"/>
              <a:t>3/27/25</a:t>
            </a:fld>
            <a:endParaRPr lang="en-US"/>
          </a:p>
        </p:txBody>
      </p:sp>
      <p:sp>
        <p:nvSpPr>
          <p:cNvPr id="8" name="Footer Placeholder 7">
            <a:extLst>
              <a:ext uri="{FF2B5EF4-FFF2-40B4-BE49-F238E27FC236}">
                <a16:creationId xmlns:a16="http://schemas.microsoft.com/office/drawing/2014/main" id="{BB11E42B-2E7E-C975-EECC-E5AE23A463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EC55AD-F155-F8E5-605E-B46C0CCA8F17}"/>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129548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721BE-D07E-69A7-955A-AF2C2A0548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1D905B-CD4B-F9B1-F5AB-8DF48E02D705}"/>
              </a:ext>
            </a:extLst>
          </p:cNvPr>
          <p:cNvSpPr>
            <a:spLocks noGrp="1"/>
          </p:cNvSpPr>
          <p:nvPr>
            <p:ph type="dt" sz="half" idx="10"/>
          </p:nvPr>
        </p:nvSpPr>
        <p:spPr/>
        <p:txBody>
          <a:bodyPr/>
          <a:lstStyle/>
          <a:p>
            <a:fld id="{7038B1E3-8B3F-8140-8791-0D33CC13B9AB}" type="datetimeFigureOut">
              <a:rPr lang="en-US" smtClean="0"/>
              <a:t>3/27/25</a:t>
            </a:fld>
            <a:endParaRPr lang="en-US"/>
          </a:p>
        </p:txBody>
      </p:sp>
      <p:sp>
        <p:nvSpPr>
          <p:cNvPr id="4" name="Footer Placeholder 3">
            <a:extLst>
              <a:ext uri="{FF2B5EF4-FFF2-40B4-BE49-F238E27FC236}">
                <a16:creationId xmlns:a16="http://schemas.microsoft.com/office/drawing/2014/main" id="{4368E78C-2F42-97D3-DA56-4E3B15C09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47A422-52AA-323C-D4E5-5A7D8794CF25}"/>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79838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53E8A4-1C33-C0AE-F9CF-D931BC079E34}"/>
              </a:ext>
            </a:extLst>
          </p:cNvPr>
          <p:cNvSpPr>
            <a:spLocks noGrp="1"/>
          </p:cNvSpPr>
          <p:nvPr>
            <p:ph type="dt" sz="half" idx="10"/>
          </p:nvPr>
        </p:nvSpPr>
        <p:spPr/>
        <p:txBody>
          <a:bodyPr/>
          <a:lstStyle/>
          <a:p>
            <a:fld id="{7038B1E3-8B3F-8140-8791-0D33CC13B9AB}" type="datetimeFigureOut">
              <a:rPr lang="en-US" smtClean="0"/>
              <a:t>3/27/25</a:t>
            </a:fld>
            <a:endParaRPr lang="en-US"/>
          </a:p>
        </p:txBody>
      </p:sp>
      <p:sp>
        <p:nvSpPr>
          <p:cNvPr id="3" name="Footer Placeholder 2">
            <a:extLst>
              <a:ext uri="{FF2B5EF4-FFF2-40B4-BE49-F238E27FC236}">
                <a16:creationId xmlns:a16="http://schemas.microsoft.com/office/drawing/2014/main" id="{BDD24583-57D4-BE41-0149-CDBB0490D1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DD828E-B92A-FC28-9485-D53497794B79}"/>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2394888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BA0D-F25E-20F4-D572-325005B7E9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27616A-A0EA-560E-A775-4ABBCFD9E8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CA6E9C-8B83-54C6-A99A-EAAAA6030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E3E99-923F-F9E9-460D-EDF02487F10B}"/>
              </a:ext>
            </a:extLst>
          </p:cNvPr>
          <p:cNvSpPr>
            <a:spLocks noGrp="1"/>
          </p:cNvSpPr>
          <p:nvPr>
            <p:ph type="dt" sz="half" idx="10"/>
          </p:nvPr>
        </p:nvSpPr>
        <p:spPr/>
        <p:txBody>
          <a:bodyPr/>
          <a:lstStyle/>
          <a:p>
            <a:fld id="{7038B1E3-8B3F-8140-8791-0D33CC13B9AB}" type="datetimeFigureOut">
              <a:rPr lang="en-US" smtClean="0"/>
              <a:t>3/27/25</a:t>
            </a:fld>
            <a:endParaRPr lang="en-US"/>
          </a:p>
        </p:txBody>
      </p:sp>
      <p:sp>
        <p:nvSpPr>
          <p:cNvPr id="6" name="Footer Placeholder 5">
            <a:extLst>
              <a:ext uri="{FF2B5EF4-FFF2-40B4-BE49-F238E27FC236}">
                <a16:creationId xmlns:a16="http://schemas.microsoft.com/office/drawing/2014/main" id="{8DFCEDD3-C9AB-6181-9FEC-56759F4DE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6111F1-577D-3681-C6AF-9ADD07B94683}"/>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63150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8C80F-EEA0-7462-12A1-3B5DD4E877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43231A-469E-FEFF-868F-A689D7811B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4D0661-5545-8B8F-CB84-B31763295E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24AAAE-17B1-FEE0-2B16-95BDA030C7C6}"/>
              </a:ext>
            </a:extLst>
          </p:cNvPr>
          <p:cNvSpPr>
            <a:spLocks noGrp="1"/>
          </p:cNvSpPr>
          <p:nvPr>
            <p:ph type="dt" sz="half" idx="10"/>
          </p:nvPr>
        </p:nvSpPr>
        <p:spPr/>
        <p:txBody>
          <a:bodyPr/>
          <a:lstStyle/>
          <a:p>
            <a:fld id="{7038B1E3-8B3F-8140-8791-0D33CC13B9AB}" type="datetimeFigureOut">
              <a:rPr lang="en-US" smtClean="0"/>
              <a:t>3/27/25</a:t>
            </a:fld>
            <a:endParaRPr lang="en-US"/>
          </a:p>
        </p:txBody>
      </p:sp>
      <p:sp>
        <p:nvSpPr>
          <p:cNvPr id="6" name="Footer Placeholder 5">
            <a:extLst>
              <a:ext uri="{FF2B5EF4-FFF2-40B4-BE49-F238E27FC236}">
                <a16:creationId xmlns:a16="http://schemas.microsoft.com/office/drawing/2014/main" id="{C54E65F8-EBFB-56AF-52D0-ED400F4E7E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FE8A19-7BD3-CC59-587E-E48CA7464E56}"/>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870879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B4C33-F261-55EE-290D-B7CA2712B5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83E941-3EFC-5A13-4BFD-CCC850D68B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9D6DF-E1DF-C4A4-042D-266604EA55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38B1E3-8B3F-8140-8791-0D33CC13B9AB}" type="datetimeFigureOut">
              <a:rPr lang="en-US" smtClean="0"/>
              <a:t>3/27/25</a:t>
            </a:fld>
            <a:endParaRPr lang="en-US"/>
          </a:p>
        </p:txBody>
      </p:sp>
      <p:sp>
        <p:nvSpPr>
          <p:cNvPr id="5" name="Footer Placeholder 4">
            <a:extLst>
              <a:ext uri="{FF2B5EF4-FFF2-40B4-BE49-F238E27FC236}">
                <a16:creationId xmlns:a16="http://schemas.microsoft.com/office/drawing/2014/main" id="{92A9AF8C-C24C-53A7-6E31-BEA5972B3C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BDC7500-4B38-F51E-EE08-DD471935C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E5D00E-66E2-544F-8E6C-F1712BB56626}" type="slidenum">
              <a:rPr lang="en-US" smtClean="0"/>
              <a:t>‹#›</a:t>
            </a:fld>
            <a:endParaRPr lang="en-US"/>
          </a:p>
        </p:txBody>
      </p:sp>
    </p:spTree>
    <p:extLst>
      <p:ext uri="{BB962C8B-B14F-4D97-AF65-F5344CB8AC3E}">
        <p14:creationId xmlns:p14="http://schemas.microsoft.com/office/powerpoint/2010/main" val="4025790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0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45.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49.emf"/></Relationships>
</file>

<file path=ppt/slides/_rels/slide1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28.svg"/></Relationships>
</file>

<file path=ppt/slides/_rels/slide11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svg"/></Relationships>
</file>

<file path=ppt/slides/_rels/slide114.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15.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59.emf"/></Relationships>
</file>

<file path=ppt/slides/_rels/slide11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17.xml.rels><?xml version="1.0" encoding="UTF-8" standalone="yes"?>
<Relationships xmlns="http://schemas.openxmlformats.org/package/2006/relationships"><Relationship Id="rId3" Type="http://schemas.openxmlformats.org/officeDocument/2006/relationships/hyperlink" Target="https://wumbo.net/symbols/intersection/"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28.svg"/><Relationship Id="rId4" Type="http://schemas.openxmlformats.org/officeDocument/2006/relationships/image" Target="../media/image127.png"/></Relationships>
</file>

<file path=ppt/slides/_rels/slide118.xml.rels><?xml version="1.0" encoding="UTF-8" standalone="yes"?>
<Relationships xmlns="http://schemas.openxmlformats.org/package/2006/relationships"><Relationship Id="rId3" Type="http://schemas.openxmlformats.org/officeDocument/2006/relationships/hyperlink" Target="https://wumbo.net/symbols/intersection/"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19.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490.png"/><Relationship Id="rId7" Type="http://schemas.openxmlformats.org/officeDocument/2006/relationships/image" Target="../media/image53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510.png"/><Relationship Id="rId10" Type="http://schemas.openxmlformats.org/officeDocument/2006/relationships/image" Target="../media/image148.png"/><Relationship Id="rId4" Type="http://schemas.openxmlformats.org/officeDocument/2006/relationships/image" Target="../media/image500.png"/><Relationship Id="rId9" Type="http://schemas.openxmlformats.org/officeDocument/2006/relationships/image" Target="../media/image55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490.png"/><Relationship Id="rId7" Type="http://schemas.openxmlformats.org/officeDocument/2006/relationships/image" Target="../media/image530.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148.png"/><Relationship Id="rId5" Type="http://schemas.openxmlformats.org/officeDocument/2006/relationships/image" Target="../media/image56.png"/><Relationship Id="rId10" Type="http://schemas.openxmlformats.org/officeDocument/2006/relationships/image" Target="../media/image133.jpeg"/><Relationship Id="rId4" Type="http://schemas.openxmlformats.org/officeDocument/2006/relationships/image" Target="../media/image500.png"/><Relationship Id="rId9" Type="http://schemas.openxmlformats.org/officeDocument/2006/relationships/image" Target="../media/image550.png"/></Relationships>
</file>

<file path=ppt/slides/_rels/slide12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1.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33.jpeg"/><Relationship Id="rId5" Type="http://schemas.openxmlformats.org/officeDocument/2006/relationships/image" Target="../media/image128.svg"/><Relationship Id="rId4" Type="http://schemas.openxmlformats.org/officeDocument/2006/relationships/image" Target="../media/image127.png"/></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3.png"/></Relationships>
</file>

<file path=ppt/slides/_rels/slide1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5.png"/></Relationships>
</file>

<file path=ppt/slides/_rels/slide12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6.png"/></Relationships>
</file>

<file path=ppt/slides/_rels/slide12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1.png"/></Relationships>
</file>

<file path=ppt/slides/_rels/slide1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8.png"/></Relationships>
</file>

<file path=ppt/slides/_rels/slide1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33.jpeg"/></Relationships>
</file>

<file path=ppt/slides/_rels/slide13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71.svg"/><Relationship Id="rId4" Type="http://schemas.openxmlformats.org/officeDocument/2006/relationships/image" Target="../media/image170.png"/></Relationships>
</file>

<file path=ppt/slides/_rels/slide132.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sv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700.png"/><Relationship Id="rId4" Type="http://schemas.openxmlformats.org/officeDocument/2006/relationships/image" Target="../media/image690.png"/></Relationships>
</file>

<file path=ppt/slides/_rels/slide133.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5.sv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700.png"/><Relationship Id="rId4" Type="http://schemas.openxmlformats.org/officeDocument/2006/relationships/image" Target="../media/image690.png"/></Relationships>
</file>

<file path=ppt/slides/_rels/slide134.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28.sv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50.png"/><Relationship Id="rId4" Type="http://schemas.openxmlformats.org/officeDocument/2006/relationships/image" Target="../media/image177.png"/></Relationships>
</file>

<file path=ppt/slides/_rels/slide13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hyperlink" Target="mailto:yanda@iu.edu" TargetMode="External"/><Relationship Id="rId4" Type="http://schemas.openxmlformats.org/officeDocument/2006/relationships/image" Target="../media/image178.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tiff"/></Relationships>
</file>

<file path=ppt/slides/_rels/slide36.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5.tiff"/><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8.tiff"/><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8.tiff"/><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8.tiff"/><Relationship Id="rId5" Type="http://schemas.openxmlformats.org/officeDocument/2006/relationships/image" Target="../media/image74.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8.tiff"/><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9.gif"/><Relationship Id="rId4" Type="http://schemas.openxmlformats.org/officeDocument/2006/relationships/image" Target="../media/image78.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5.tiff"/></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3.png"/><Relationship Id="rId7" Type="http://schemas.microsoft.com/office/2007/relationships/hdphoto" Target="../media/hdphoto3.wdp"/><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94.png"/><Relationship Id="rId4" Type="http://schemas.openxmlformats.org/officeDocument/2006/relationships/image" Target="../media/image97.svg"/></Relationships>
</file>

<file path=ppt/slides/_rels/slide73.xml.rels><?xml version="1.0" encoding="UTF-8" standalone="yes"?>
<Relationships xmlns="http://schemas.openxmlformats.org/package/2006/relationships"><Relationship Id="rId3" Type="http://schemas.openxmlformats.org/officeDocument/2006/relationships/image" Target="../media/image99.gif"/><Relationship Id="rId7"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10.tiff"/></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0.tiff"/></Relationships>
</file>

<file path=ppt/slides/_rels/slide79.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8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5.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8.svg"/></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1.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8.sv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C26-7AA9-AA2F-C90D-101337670296}"/>
              </a:ext>
            </a:extLst>
          </p:cNvPr>
          <p:cNvSpPr>
            <a:spLocks noGrp="1"/>
          </p:cNvSpPr>
          <p:nvPr>
            <p:ph type="ctrTitle"/>
          </p:nvPr>
        </p:nvSpPr>
        <p:spPr>
          <a:xfrm>
            <a:off x="409611" y="2498049"/>
            <a:ext cx="11372777" cy="1377224"/>
          </a:xfrm>
        </p:spPr>
        <p:txBody>
          <a:bodyPr>
            <a:noAutofit/>
          </a:bodyPr>
          <a:lstStyle/>
          <a:p>
            <a:r>
              <a:rPr lang="en-US" sz="4400" b="1" dirty="0"/>
              <a:t>Systems for Scalable Graph Analytics and Machine Learning: Trends and Methods </a:t>
            </a:r>
          </a:p>
        </p:txBody>
      </p:sp>
      <p:sp>
        <p:nvSpPr>
          <p:cNvPr id="6" name="Rectangle 30">
            <a:extLst>
              <a:ext uri="{FF2B5EF4-FFF2-40B4-BE49-F238E27FC236}">
                <a16:creationId xmlns:a16="http://schemas.microsoft.com/office/drawing/2014/main" id="{41D4DA59-5BFB-124E-65F5-81DACFB8D782}"/>
              </a:ext>
            </a:extLst>
          </p:cNvPr>
          <p:cNvSpPr>
            <a:spLocks noChangeArrowheads="1"/>
          </p:cNvSpPr>
          <p:nvPr/>
        </p:nvSpPr>
        <p:spPr bwMode="auto">
          <a:xfrm>
            <a:off x="0" y="4263774"/>
            <a:ext cx="12191999" cy="2000548"/>
          </a:xfrm>
          <a:prstGeom prst="rect">
            <a:avLst/>
          </a:prstGeom>
          <a:noFill/>
          <a:ln w="9525">
            <a:noFill/>
            <a:miter lim="800000"/>
            <a:headEnd/>
            <a:tailEnd/>
          </a:ln>
        </p:spPr>
        <p:txBody>
          <a:bodyPr wrap="square">
            <a:prstTxWarp prst="textNoShape">
              <a:avLst/>
            </a:prstTxWarp>
            <a:spAutoFit/>
          </a:bodyPr>
          <a:lstStyle/>
          <a:p>
            <a:pPr algn="ct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2400" b="1" dirty="0" err="1">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Lyuheng</a:t>
            </a: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 Yuan, </a:t>
            </a:r>
            <a:r>
              <a:rPr lang="en-US" altLang="zh-CN" sz="2400" b="1" dirty="0" err="1">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Akhlaque</a:t>
            </a: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 Ahmad, Saugat Adhikari</a:t>
            </a:r>
          </a:p>
          <a:p>
            <a:pPr algn="ctr"/>
            <a:r>
              <a:rPr lang="en-US" altLang="zh-CN" sz="24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24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endParaRPr lang="en-US" altLang="zh-CN" sz="8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endParaRPr lang="en-US" altLang="zh-CN" sz="8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Department of Computer Science</a:t>
            </a: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Luddy School of Informatics, Computing, and Engineering</a:t>
            </a: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Indiana University Bloomington</a:t>
            </a:r>
          </a:p>
        </p:txBody>
      </p:sp>
      <p:pic>
        <p:nvPicPr>
          <p:cNvPr id="1026" name="Picture 2" descr="EDBT/ICDT Logo">
            <a:extLst>
              <a:ext uri="{FF2B5EF4-FFF2-40B4-BE49-F238E27FC236}">
                <a16:creationId xmlns:a16="http://schemas.microsoft.com/office/drawing/2014/main" id="{0160F555-5E96-A62A-FE0D-BFCE717F0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218" y="5116910"/>
            <a:ext cx="2497899" cy="17251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diana University Bloomington Campus post orders : Commencement Group">
            <a:extLst>
              <a:ext uri="{FF2B5EF4-FFF2-40B4-BE49-F238E27FC236}">
                <a16:creationId xmlns:a16="http://schemas.microsoft.com/office/drawing/2014/main" id="{FAA6E436-2152-D9CB-9DDD-183BBB25D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01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FD16B6FD-759A-31A5-2729-722E25AC8D7A}"/>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grpSp>
        <p:nvGrpSpPr>
          <p:cNvPr id="57" name="Group 56">
            <a:extLst>
              <a:ext uri="{FF2B5EF4-FFF2-40B4-BE49-F238E27FC236}">
                <a16:creationId xmlns:a16="http://schemas.microsoft.com/office/drawing/2014/main" id="{6167CF3F-527F-4BCB-BBCB-2FB5863B2B94}"/>
              </a:ext>
            </a:extLst>
          </p:cNvPr>
          <p:cNvGrpSpPr/>
          <p:nvPr/>
        </p:nvGrpSpPr>
        <p:grpSpPr>
          <a:xfrm>
            <a:off x="6753028" y="2074195"/>
            <a:ext cx="5211360" cy="2625233"/>
            <a:chOff x="1419221" y="742579"/>
            <a:chExt cx="4823916" cy="2197501"/>
          </a:xfrm>
        </p:grpSpPr>
        <p:sp>
          <p:nvSpPr>
            <p:cNvPr id="58" name="TextBox 57">
              <a:extLst>
                <a:ext uri="{FF2B5EF4-FFF2-40B4-BE49-F238E27FC236}">
                  <a16:creationId xmlns:a16="http://schemas.microsoft.com/office/drawing/2014/main" id="{1DF5A5D5-90DA-7128-48B1-D135BA8378F3}"/>
                </a:ext>
              </a:extLst>
            </p:cNvPr>
            <p:cNvSpPr txBox="1"/>
            <p:nvPr/>
          </p:nvSpPr>
          <p:spPr>
            <a:xfrm>
              <a:off x="4163519" y="742579"/>
              <a:ext cx="314777" cy="306938"/>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59" name="TextBox 58">
              <a:extLst>
                <a:ext uri="{FF2B5EF4-FFF2-40B4-BE49-F238E27FC236}">
                  <a16:creationId xmlns:a16="http://schemas.microsoft.com/office/drawing/2014/main" id="{C20BB238-B56E-E0B7-5528-1F644A94C49B}"/>
                </a:ext>
              </a:extLst>
            </p:cNvPr>
            <p:cNvSpPr txBox="1"/>
            <p:nvPr/>
          </p:nvSpPr>
          <p:spPr>
            <a:xfrm>
              <a:off x="2568141" y="1223974"/>
              <a:ext cx="413660"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sp>
          <p:nvSpPr>
            <p:cNvPr id="60" name="TextBox 59">
              <a:extLst>
                <a:ext uri="{FF2B5EF4-FFF2-40B4-BE49-F238E27FC236}">
                  <a16:creationId xmlns:a16="http://schemas.microsoft.com/office/drawing/2014/main" id="{C80B9793-3DC8-7359-DA4C-586FFA4E5F05}"/>
                </a:ext>
              </a:extLst>
            </p:cNvPr>
            <p:cNvSpPr txBox="1"/>
            <p:nvPr/>
          </p:nvSpPr>
          <p:spPr>
            <a:xfrm>
              <a:off x="3565493" y="1223974"/>
              <a:ext cx="424647"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sp>
          <p:nvSpPr>
            <p:cNvPr id="61" name="TextBox 60">
              <a:extLst>
                <a:ext uri="{FF2B5EF4-FFF2-40B4-BE49-F238E27FC236}">
                  <a16:creationId xmlns:a16="http://schemas.microsoft.com/office/drawing/2014/main" id="{C4AC3B52-173A-DB68-2B3F-E6C3D9774141}"/>
                </a:ext>
              </a:extLst>
            </p:cNvPr>
            <p:cNvSpPr txBox="1"/>
            <p:nvPr/>
          </p:nvSpPr>
          <p:spPr>
            <a:xfrm>
              <a:off x="4511933" y="1223974"/>
              <a:ext cx="40267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2" name="TextBox 61">
              <a:extLst>
                <a:ext uri="{FF2B5EF4-FFF2-40B4-BE49-F238E27FC236}">
                  <a16:creationId xmlns:a16="http://schemas.microsoft.com/office/drawing/2014/main" id="{325C5684-F432-9AB3-5DEF-AF27BA506483}"/>
                </a:ext>
              </a:extLst>
            </p:cNvPr>
            <p:cNvSpPr txBox="1"/>
            <p:nvPr/>
          </p:nvSpPr>
          <p:spPr>
            <a:xfrm>
              <a:off x="5509285" y="1223974"/>
              <a:ext cx="424647"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3" name="TextBox 62">
              <a:extLst>
                <a:ext uri="{FF2B5EF4-FFF2-40B4-BE49-F238E27FC236}">
                  <a16:creationId xmlns:a16="http://schemas.microsoft.com/office/drawing/2014/main" id="{FE6F3E84-7D93-4DD3-2199-43707832C025}"/>
                </a:ext>
              </a:extLst>
            </p:cNvPr>
            <p:cNvSpPr txBox="1"/>
            <p:nvPr/>
          </p:nvSpPr>
          <p:spPr>
            <a:xfrm>
              <a:off x="1817715" y="1700465"/>
              <a:ext cx="62241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sp>
          <p:nvSpPr>
            <p:cNvPr id="64" name="TextBox 63">
              <a:extLst>
                <a:ext uri="{FF2B5EF4-FFF2-40B4-BE49-F238E27FC236}">
                  <a16:creationId xmlns:a16="http://schemas.microsoft.com/office/drawing/2014/main" id="{EFF50758-B17F-BB62-8FF7-5B179C129B27}"/>
                </a:ext>
              </a:extLst>
            </p:cNvPr>
            <p:cNvSpPr txBox="1"/>
            <p:nvPr/>
          </p:nvSpPr>
          <p:spPr>
            <a:xfrm>
              <a:off x="2568141" y="1700465"/>
              <a:ext cx="600439"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5" name="TextBox 64">
              <a:extLst>
                <a:ext uri="{FF2B5EF4-FFF2-40B4-BE49-F238E27FC236}">
                  <a16:creationId xmlns:a16="http://schemas.microsoft.com/office/drawing/2014/main" id="{A2CA2A47-9B6A-3FA2-DF60-0C9DF44C2D3A}"/>
                </a:ext>
              </a:extLst>
            </p:cNvPr>
            <p:cNvSpPr txBox="1"/>
            <p:nvPr/>
          </p:nvSpPr>
          <p:spPr>
            <a:xfrm>
              <a:off x="3285174" y="1700465"/>
              <a:ext cx="62241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6" name="TextBox 65">
              <a:extLst>
                <a:ext uri="{FF2B5EF4-FFF2-40B4-BE49-F238E27FC236}">
                  <a16:creationId xmlns:a16="http://schemas.microsoft.com/office/drawing/2014/main" id="{6A9F2C39-8F20-D4A7-F023-D5B5884370C2}"/>
                </a:ext>
              </a:extLst>
            </p:cNvPr>
            <p:cNvSpPr txBox="1"/>
            <p:nvPr/>
          </p:nvSpPr>
          <p:spPr>
            <a:xfrm>
              <a:off x="4164252" y="1702869"/>
              <a:ext cx="611426"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7" name="TextBox 66">
              <a:extLst>
                <a:ext uri="{FF2B5EF4-FFF2-40B4-BE49-F238E27FC236}">
                  <a16:creationId xmlns:a16="http://schemas.microsoft.com/office/drawing/2014/main" id="{CA50321B-6A17-EFFC-D9E6-E95ED6F9CDC3}"/>
                </a:ext>
              </a:extLst>
            </p:cNvPr>
            <p:cNvSpPr txBox="1"/>
            <p:nvPr/>
          </p:nvSpPr>
          <p:spPr>
            <a:xfrm>
              <a:off x="4914678" y="1702869"/>
              <a:ext cx="633400"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8" name="TextBox 67">
              <a:extLst>
                <a:ext uri="{FF2B5EF4-FFF2-40B4-BE49-F238E27FC236}">
                  <a16:creationId xmlns:a16="http://schemas.microsoft.com/office/drawing/2014/main" id="{7946305E-2FF1-F339-FF7C-2AC16DCAD040}"/>
                </a:ext>
              </a:extLst>
            </p:cNvPr>
            <p:cNvSpPr txBox="1"/>
            <p:nvPr/>
          </p:nvSpPr>
          <p:spPr>
            <a:xfrm>
              <a:off x="5631711" y="1702869"/>
              <a:ext cx="611426"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9" name="TextBox 68">
              <a:extLst>
                <a:ext uri="{FF2B5EF4-FFF2-40B4-BE49-F238E27FC236}">
                  <a16:creationId xmlns:a16="http://schemas.microsoft.com/office/drawing/2014/main" id="{4BFF8612-A360-B964-0CF2-F2BCA2070C9F}"/>
                </a:ext>
              </a:extLst>
            </p:cNvPr>
            <p:cNvSpPr txBox="1"/>
            <p:nvPr/>
          </p:nvSpPr>
          <p:spPr>
            <a:xfrm>
              <a:off x="1516180" y="2176956"/>
              <a:ext cx="809191"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70" name="TextBox 69">
              <a:extLst>
                <a:ext uri="{FF2B5EF4-FFF2-40B4-BE49-F238E27FC236}">
                  <a16:creationId xmlns:a16="http://schemas.microsoft.com/office/drawing/2014/main" id="{66B4433B-764C-93AB-C498-A98993E3F80F}"/>
                </a:ext>
              </a:extLst>
            </p:cNvPr>
            <p:cNvSpPr txBox="1"/>
            <p:nvPr/>
          </p:nvSpPr>
          <p:spPr>
            <a:xfrm>
              <a:off x="2382946" y="2176956"/>
              <a:ext cx="831165"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1" name="TextBox 70">
              <a:extLst>
                <a:ext uri="{FF2B5EF4-FFF2-40B4-BE49-F238E27FC236}">
                  <a16:creationId xmlns:a16="http://schemas.microsoft.com/office/drawing/2014/main" id="{9CC667D0-F508-0915-B9D0-514454EE618F}"/>
                </a:ext>
              </a:extLst>
            </p:cNvPr>
            <p:cNvSpPr txBox="1"/>
            <p:nvPr/>
          </p:nvSpPr>
          <p:spPr>
            <a:xfrm>
              <a:off x="3286505" y="2176956"/>
              <a:ext cx="809191"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2" name="TextBox 71">
              <a:extLst>
                <a:ext uri="{FF2B5EF4-FFF2-40B4-BE49-F238E27FC236}">
                  <a16:creationId xmlns:a16="http://schemas.microsoft.com/office/drawing/2014/main" id="{1B2CDF57-1728-FCDA-DAEE-2563E995A1E6}"/>
                </a:ext>
              </a:extLst>
            </p:cNvPr>
            <p:cNvSpPr txBox="1"/>
            <p:nvPr/>
          </p:nvSpPr>
          <p:spPr>
            <a:xfrm>
              <a:off x="4133624" y="2176955"/>
              <a:ext cx="820178"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3" name="TextBox 72">
              <a:extLst>
                <a:ext uri="{FF2B5EF4-FFF2-40B4-BE49-F238E27FC236}">
                  <a16:creationId xmlns:a16="http://schemas.microsoft.com/office/drawing/2014/main" id="{2E91EF3A-CE84-2C44-0DEB-27829DA8FE5F}"/>
                </a:ext>
              </a:extLst>
            </p:cNvPr>
            <p:cNvSpPr txBox="1"/>
            <p:nvPr/>
          </p:nvSpPr>
          <p:spPr>
            <a:xfrm>
              <a:off x="1419221" y="2633142"/>
              <a:ext cx="1017945"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74" name="Straight Connector 73">
              <a:extLst>
                <a:ext uri="{FF2B5EF4-FFF2-40B4-BE49-F238E27FC236}">
                  <a16:creationId xmlns:a16="http://schemas.microsoft.com/office/drawing/2014/main" id="{4590AFEA-0F09-D596-4008-E63DD4F4B68C}"/>
                </a:ext>
              </a:extLst>
            </p:cNvPr>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6A2923-90C4-A502-D91D-7DFB7FAACD5A}"/>
                </a:ext>
              </a:extLst>
            </p:cNvPr>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0893C7A-37BC-BEE1-0EAA-82289B48D768}"/>
                </a:ext>
              </a:extLst>
            </p:cNvPr>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74B5791-390E-55C5-B00E-751EFBA0D1A6}"/>
                </a:ext>
              </a:extLst>
            </p:cNvPr>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2BF7F5E-E0F0-3B43-8B49-B445D6E0EB32}"/>
                </a:ext>
              </a:extLst>
            </p:cNvPr>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45B746D-920C-B427-765C-7844DF2960F7}"/>
                </a:ext>
              </a:extLst>
            </p:cNvPr>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39EF0EA-EB68-EEB7-459E-9E8D6450019E}"/>
                </a:ext>
              </a:extLst>
            </p:cNvPr>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E0EA904-4C14-4924-C4EE-4DA3311ECA0E}"/>
                </a:ext>
              </a:extLst>
            </p:cNvPr>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8B861C7-E44A-EACF-7C53-8AF1C92BC9D4}"/>
                </a:ext>
              </a:extLst>
            </p:cNvPr>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347FDEB-6694-C1C8-73E2-E2C164444DBA}"/>
                </a:ext>
              </a:extLst>
            </p:cNvPr>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09E5E92-2100-BB15-754E-3222E2D0FEA6}"/>
                </a:ext>
              </a:extLst>
            </p:cNvPr>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32E1C08-DFF7-D1E4-3D18-594DEE2E2D91}"/>
                </a:ext>
              </a:extLst>
            </p:cNvPr>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63FCB1F-F198-231B-5D96-A3B63EEC69EA}"/>
                </a:ext>
              </a:extLst>
            </p:cNvPr>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29C0616-6281-12F7-6672-ABB0997BD2B5}"/>
                </a:ext>
              </a:extLst>
            </p:cNvPr>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3AEF117-2CCE-AE46-8E13-4D1121248347}"/>
                </a:ext>
              </a:extLst>
            </p:cNvPr>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DDF749D7-87DC-7233-22C9-D8946D8CBB93}"/>
              </a:ext>
            </a:extLst>
          </p:cNvPr>
          <p:cNvSpPr txBox="1"/>
          <p:nvPr/>
        </p:nvSpPr>
        <p:spPr>
          <a:xfrm>
            <a:off x="1970850" y="5572568"/>
            <a:ext cx="8747733" cy="1015663"/>
          </a:xfrm>
          <a:prstGeom prst="rect">
            <a:avLst/>
          </a:prstGeom>
          <a:noFill/>
        </p:spPr>
        <p:txBody>
          <a:bodyPr wrap="square" rtlCol="0">
            <a:spAutoFit/>
          </a:bodyPr>
          <a:lstStyle/>
          <a:p>
            <a:pPr algn="ctr"/>
            <a:r>
              <a:rPr lang="en-US" altLang="zh-CN" sz="3200" b="1" dirty="0">
                <a:solidFill>
                  <a:srgbClr val="C00000"/>
                </a:solidFill>
              </a:rPr>
              <a:t>Set-enumeration tree</a:t>
            </a:r>
          </a:p>
          <a:p>
            <a:pPr algn="ctr"/>
            <a:r>
              <a:rPr lang="en-US" sz="2800" dirty="0">
                <a:solidFill>
                  <a:srgbClr val="C00000"/>
                </a:solidFill>
              </a:rPr>
              <a:t>Also applicable to </a:t>
            </a:r>
            <a:r>
              <a:rPr lang="en-US" sz="2800" i="1" dirty="0">
                <a:solidFill>
                  <a:srgbClr val="C00000"/>
                </a:solidFill>
              </a:rPr>
              <a:t>k</a:t>
            </a:r>
            <a:r>
              <a:rPr lang="en-US" sz="2800" dirty="0">
                <a:solidFill>
                  <a:srgbClr val="C00000"/>
                </a:solidFill>
              </a:rPr>
              <a:t>-</a:t>
            </a:r>
            <a:r>
              <a:rPr lang="en-US" sz="2800" dirty="0" err="1">
                <a:solidFill>
                  <a:srgbClr val="C00000"/>
                </a:solidFill>
              </a:rPr>
              <a:t>plexes</a:t>
            </a:r>
            <a:r>
              <a:rPr lang="en-US" sz="2800" dirty="0">
                <a:solidFill>
                  <a:srgbClr val="C00000"/>
                </a:solidFill>
              </a:rPr>
              <a:t>, </a:t>
            </a:r>
            <a:r>
              <a:rPr lang="el-GR" sz="2800" i="1" dirty="0">
                <a:solidFill>
                  <a:srgbClr val="C00000"/>
                </a:solidFill>
              </a:rPr>
              <a:t>γ</a:t>
            </a:r>
            <a:r>
              <a:rPr lang="en-US" sz="2800" dirty="0">
                <a:solidFill>
                  <a:srgbClr val="C00000"/>
                </a:solidFill>
              </a:rPr>
              <a:t>-quasi-cliques, etc.</a:t>
            </a:r>
          </a:p>
        </p:txBody>
      </p:sp>
      <p:sp>
        <p:nvSpPr>
          <p:cNvPr id="90" name="Rectangle 89">
            <a:extLst>
              <a:ext uri="{FF2B5EF4-FFF2-40B4-BE49-F238E27FC236}">
                <a16:creationId xmlns:a16="http://schemas.microsoft.com/office/drawing/2014/main" id="{935562F4-25BD-C0BD-3755-009DDC1CF848}"/>
              </a:ext>
            </a:extLst>
          </p:cNvPr>
          <p:cNvSpPr/>
          <p:nvPr/>
        </p:nvSpPr>
        <p:spPr>
          <a:xfrm>
            <a:off x="8768849" y="4654105"/>
            <a:ext cx="1803699" cy="461665"/>
          </a:xfrm>
          <a:prstGeom prst="rect">
            <a:avLst/>
          </a:prstGeom>
        </p:spPr>
        <p:txBody>
          <a:bodyPr wrap="none">
            <a:spAutoFit/>
          </a:bodyPr>
          <a:lstStyle/>
          <a:p>
            <a:r>
              <a:rPr lang="en-US" altLang="zh-CN" sz="2400" b="1" dirty="0">
                <a:solidFill>
                  <a:srgbClr val="0070C0"/>
                </a:solidFill>
                <a:latin typeface="Times New Roman" charset="0"/>
                <a:ea typeface="Times New Roman" charset="0"/>
                <a:cs typeface="Times New Roman" charset="0"/>
              </a:rPr>
              <a:t>a</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b</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c</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d</a:t>
            </a:r>
            <a:endParaRPr lang="en-US" sz="2400" dirty="0">
              <a:solidFill>
                <a:srgbClr val="0070C0"/>
              </a:solidFill>
            </a:endParaRPr>
          </a:p>
        </p:txBody>
      </p:sp>
      <p:pic>
        <p:nvPicPr>
          <p:cNvPr id="3" name="Picture 2" descr="Text&#10;&#10;Description automatically generated">
            <a:extLst>
              <a:ext uri="{FF2B5EF4-FFF2-40B4-BE49-F238E27FC236}">
                <a16:creationId xmlns:a16="http://schemas.microsoft.com/office/drawing/2014/main" id="{99D03192-9373-B204-4C23-7EE5F2B8BFEE}"/>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7" name="Title 1">
            <a:extLst>
              <a:ext uri="{FF2B5EF4-FFF2-40B4-BE49-F238E27FC236}">
                <a16:creationId xmlns:a16="http://schemas.microsoft.com/office/drawing/2014/main" id="{0ABB9E5F-DC86-083F-351E-2B21EF12D433}"/>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21197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3CE2-FCA1-ECBA-1C77-49A63C08C0DD}"/>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58685F8B-186D-1313-61F4-99AE72C77904}"/>
              </a:ext>
            </a:extLst>
          </p:cNvPr>
          <p:cNvSpPr>
            <a:spLocks noGrp="1"/>
          </p:cNvSpPr>
          <p:nvPr>
            <p:ph idx="1"/>
          </p:nvPr>
        </p:nvSpPr>
        <p:spPr>
          <a:xfrm>
            <a:off x="838200" y="1825625"/>
            <a:ext cx="10515600" cy="649218"/>
          </a:xfrm>
        </p:spPr>
        <p:txBody>
          <a:bodyPr/>
          <a:lstStyle/>
          <a:p>
            <a:r>
              <a:rPr lang="en-US" dirty="0">
                <a:latin typeface="+mj-lt"/>
              </a:rPr>
              <a:t>Hybrid BFS-DFS matching on GPU</a:t>
            </a:r>
          </a:p>
        </p:txBody>
      </p:sp>
      <p:sp>
        <p:nvSpPr>
          <p:cNvPr id="4" name="Slide Number Placeholder 3">
            <a:extLst>
              <a:ext uri="{FF2B5EF4-FFF2-40B4-BE49-F238E27FC236}">
                <a16:creationId xmlns:a16="http://schemas.microsoft.com/office/drawing/2014/main" id="{949AFAEF-BE39-B067-B2DE-2E8E3FD783C0}"/>
              </a:ext>
            </a:extLst>
          </p:cNvPr>
          <p:cNvSpPr>
            <a:spLocks noGrp="1"/>
          </p:cNvSpPr>
          <p:nvPr>
            <p:ph type="sldNum" sz="quarter" idx="12"/>
          </p:nvPr>
        </p:nvSpPr>
        <p:spPr/>
        <p:txBody>
          <a:bodyPr/>
          <a:lstStyle/>
          <a:p>
            <a:fld id="{6F6053F2-432F-FB4F-AC79-1AD4FC0B2E9E}" type="slidenum">
              <a:rPr lang="en-US" smtClean="0"/>
              <a:t>100</a:t>
            </a:fld>
            <a:endParaRPr lang="en-US"/>
          </a:p>
        </p:txBody>
      </p:sp>
      <p:graphicFrame>
        <p:nvGraphicFramePr>
          <p:cNvPr id="16" name="Table 15">
            <a:extLst>
              <a:ext uri="{FF2B5EF4-FFF2-40B4-BE49-F238E27FC236}">
                <a16:creationId xmlns:a16="http://schemas.microsoft.com/office/drawing/2014/main" id="{30DF56B2-44A1-C4A0-A883-C006589897DB}"/>
              </a:ext>
            </a:extLst>
          </p:cNvPr>
          <p:cNvGraphicFramePr>
            <a:graphicFrameLocks noGrp="1"/>
          </p:cNvGraphicFramePr>
          <p:nvPr/>
        </p:nvGraphicFramePr>
        <p:xfrm>
          <a:off x="1483360" y="3550479"/>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7" name="TextBox 16">
            <a:extLst>
              <a:ext uri="{FF2B5EF4-FFF2-40B4-BE49-F238E27FC236}">
                <a16:creationId xmlns:a16="http://schemas.microsoft.com/office/drawing/2014/main" id="{CD1F98A4-A7E9-EBD1-B01B-21D29B0AFCAE}"/>
              </a:ext>
            </a:extLst>
          </p:cNvPr>
          <p:cNvSpPr txBox="1"/>
          <p:nvPr/>
        </p:nvSpPr>
        <p:spPr>
          <a:xfrm>
            <a:off x="393847" y="3572086"/>
            <a:ext cx="896720" cy="369332"/>
          </a:xfrm>
          <a:prstGeom prst="rect">
            <a:avLst/>
          </a:prstGeom>
          <a:noFill/>
        </p:spPr>
        <p:txBody>
          <a:bodyPr wrap="none" rtlCol="0">
            <a:spAutoFit/>
          </a:bodyPr>
          <a:lstStyle/>
          <a:p>
            <a:r>
              <a:rPr lang="en-US" dirty="0"/>
              <a:t>Layer 1</a:t>
            </a:r>
          </a:p>
        </p:txBody>
      </p:sp>
      <p:graphicFrame>
        <p:nvGraphicFramePr>
          <p:cNvPr id="18" name="Table 17">
            <a:extLst>
              <a:ext uri="{FF2B5EF4-FFF2-40B4-BE49-F238E27FC236}">
                <a16:creationId xmlns:a16="http://schemas.microsoft.com/office/drawing/2014/main" id="{6A44855D-52B1-570C-EC35-5302C33251FE}"/>
              </a:ext>
            </a:extLst>
          </p:cNvPr>
          <p:cNvGraphicFramePr>
            <a:graphicFrameLocks noGrp="1"/>
          </p:cNvGraphicFramePr>
          <p:nvPr/>
        </p:nvGraphicFramePr>
        <p:xfrm>
          <a:off x="1483360" y="2609780"/>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9" name="TextBox 18">
            <a:extLst>
              <a:ext uri="{FF2B5EF4-FFF2-40B4-BE49-F238E27FC236}">
                <a16:creationId xmlns:a16="http://schemas.microsoft.com/office/drawing/2014/main" id="{85F8A8CF-85BC-A9A7-9721-5AD0DC9A6C2C}"/>
              </a:ext>
            </a:extLst>
          </p:cNvPr>
          <p:cNvSpPr txBox="1"/>
          <p:nvPr/>
        </p:nvSpPr>
        <p:spPr>
          <a:xfrm>
            <a:off x="393846" y="2631387"/>
            <a:ext cx="888705" cy="369332"/>
          </a:xfrm>
          <a:prstGeom prst="rect">
            <a:avLst/>
          </a:prstGeom>
          <a:noFill/>
        </p:spPr>
        <p:txBody>
          <a:bodyPr wrap="none" rtlCol="0">
            <a:spAutoFit/>
          </a:bodyPr>
          <a:lstStyle/>
          <a:p>
            <a:r>
              <a:rPr lang="en-US" dirty="0"/>
              <a:t>Layer 0</a:t>
            </a:r>
          </a:p>
        </p:txBody>
      </p:sp>
      <p:sp>
        <p:nvSpPr>
          <p:cNvPr id="20" name="TextBox 19">
            <a:extLst>
              <a:ext uri="{FF2B5EF4-FFF2-40B4-BE49-F238E27FC236}">
                <a16:creationId xmlns:a16="http://schemas.microsoft.com/office/drawing/2014/main" id="{788726E1-E762-29B5-8E42-498A0E20C79A}"/>
              </a:ext>
            </a:extLst>
          </p:cNvPr>
          <p:cNvSpPr txBox="1"/>
          <p:nvPr/>
        </p:nvSpPr>
        <p:spPr>
          <a:xfrm>
            <a:off x="393847" y="4406960"/>
            <a:ext cx="896720" cy="369332"/>
          </a:xfrm>
          <a:prstGeom prst="rect">
            <a:avLst/>
          </a:prstGeom>
          <a:noFill/>
        </p:spPr>
        <p:txBody>
          <a:bodyPr wrap="none" rtlCol="0">
            <a:spAutoFit/>
          </a:bodyPr>
          <a:lstStyle/>
          <a:p>
            <a:r>
              <a:rPr lang="en-US" dirty="0"/>
              <a:t>Layer 2</a:t>
            </a:r>
          </a:p>
        </p:txBody>
      </p:sp>
      <p:graphicFrame>
        <p:nvGraphicFramePr>
          <p:cNvPr id="22" name="Table 21">
            <a:extLst>
              <a:ext uri="{FF2B5EF4-FFF2-40B4-BE49-F238E27FC236}">
                <a16:creationId xmlns:a16="http://schemas.microsoft.com/office/drawing/2014/main" id="{EE91300F-AA64-9E1A-C608-8392975EB138}"/>
              </a:ext>
            </a:extLst>
          </p:cNvPr>
          <p:cNvGraphicFramePr>
            <a:graphicFrameLocks noGrp="1"/>
          </p:cNvGraphicFramePr>
          <p:nvPr/>
        </p:nvGraphicFramePr>
        <p:xfrm>
          <a:off x="1483360" y="4406960"/>
          <a:ext cx="3352800" cy="390939"/>
        </p:xfrm>
        <a:graphic>
          <a:graphicData uri="http://schemas.openxmlformats.org/drawingml/2006/table">
            <a:tbl>
              <a:tblPr firstRow="1" bandRow="1">
                <a:tableStyleId>{2D5ABB26-0587-4C30-8999-92F81FD0307C}</a:tableStyleId>
              </a:tblPr>
              <a:tblGrid>
                <a:gridCol w="558800">
                  <a:extLst>
                    <a:ext uri="{9D8B030D-6E8A-4147-A177-3AD203B41FA5}">
                      <a16:colId xmlns:a16="http://schemas.microsoft.com/office/drawing/2014/main" val="3498057363"/>
                    </a:ext>
                  </a:extLst>
                </a:gridCol>
                <a:gridCol w="558800">
                  <a:extLst>
                    <a:ext uri="{9D8B030D-6E8A-4147-A177-3AD203B41FA5}">
                      <a16:colId xmlns:a16="http://schemas.microsoft.com/office/drawing/2014/main" val="938540058"/>
                    </a:ext>
                  </a:extLst>
                </a:gridCol>
                <a:gridCol w="558800">
                  <a:extLst>
                    <a:ext uri="{9D8B030D-6E8A-4147-A177-3AD203B41FA5}">
                      <a16:colId xmlns:a16="http://schemas.microsoft.com/office/drawing/2014/main" val="3575566426"/>
                    </a:ext>
                  </a:extLst>
                </a:gridCol>
                <a:gridCol w="558800">
                  <a:extLst>
                    <a:ext uri="{9D8B030D-6E8A-4147-A177-3AD203B41FA5}">
                      <a16:colId xmlns:a16="http://schemas.microsoft.com/office/drawing/2014/main" val="3157611124"/>
                    </a:ext>
                  </a:extLst>
                </a:gridCol>
                <a:gridCol w="558800">
                  <a:extLst>
                    <a:ext uri="{9D8B030D-6E8A-4147-A177-3AD203B41FA5}">
                      <a16:colId xmlns:a16="http://schemas.microsoft.com/office/drawing/2014/main" val="1293981814"/>
                    </a:ext>
                  </a:extLst>
                </a:gridCol>
                <a:gridCol w="558800">
                  <a:extLst>
                    <a:ext uri="{9D8B030D-6E8A-4147-A177-3AD203B41FA5}">
                      <a16:colId xmlns:a16="http://schemas.microsoft.com/office/drawing/2014/main" val="181117025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cxnSp>
        <p:nvCxnSpPr>
          <p:cNvPr id="6" name="Straight Connector 5">
            <a:extLst>
              <a:ext uri="{FF2B5EF4-FFF2-40B4-BE49-F238E27FC236}">
                <a16:creationId xmlns:a16="http://schemas.microsoft.com/office/drawing/2014/main" id="{DC375C47-E1CF-F271-8704-30ECB346B8A5}"/>
              </a:ext>
            </a:extLst>
          </p:cNvPr>
          <p:cNvCxnSpPr>
            <a:cxnSpLocks/>
          </p:cNvCxnSpPr>
          <p:nvPr/>
        </p:nvCxnSpPr>
        <p:spPr>
          <a:xfrm>
            <a:off x="1483360" y="3941418"/>
            <a:ext cx="0"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94F3ED6-D691-4369-38B5-E70F5CBF240A}"/>
              </a:ext>
            </a:extLst>
          </p:cNvPr>
          <p:cNvCxnSpPr>
            <a:cxnSpLocks/>
          </p:cNvCxnSpPr>
          <p:nvPr/>
        </p:nvCxnSpPr>
        <p:spPr>
          <a:xfrm>
            <a:off x="3179552" y="3941418"/>
            <a:ext cx="1656608"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F6993E2-B7AB-E46E-8A74-106A3CCD8AFA}"/>
              </a:ext>
            </a:extLst>
          </p:cNvPr>
          <p:cNvSpPr txBox="1"/>
          <p:nvPr/>
        </p:nvSpPr>
        <p:spPr>
          <a:xfrm>
            <a:off x="393847" y="5241834"/>
            <a:ext cx="896720" cy="369332"/>
          </a:xfrm>
          <a:prstGeom prst="rect">
            <a:avLst/>
          </a:prstGeom>
          <a:noFill/>
        </p:spPr>
        <p:txBody>
          <a:bodyPr wrap="none" rtlCol="0">
            <a:spAutoFit/>
          </a:bodyPr>
          <a:lstStyle/>
          <a:p>
            <a:r>
              <a:rPr lang="en-US" dirty="0"/>
              <a:t>Layer 3</a:t>
            </a:r>
          </a:p>
        </p:txBody>
      </p:sp>
      <p:graphicFrame>
        <p:nvGraphicFramePr>
          <p:cNvPr id="13" name="Table 12">
            <a:extLst>
              <a:ext uri="{FF2B5EF4-FFF2-40B4-BE49-F238E27FC236}">
                <a16:creationId xmlns:a16="http://schemas.microsoft.com/office/drawing/2014/main" id="{F1C90081-1CA7-7EB5-6F07-E8F6DC105A13}"/>
              </a:ext>
            </a:extLst>
          </p:cNvPr>
          <p:cNvGraphicFramePr>
            <a:graphicFrameLocks noGrp="1"/>
          </p:cNvGraphicFramePr>
          <p:nvPr/>
        </p:nvGraphicFramePr>
        <p:xfrm>
          <a:off x="1483360" y="5241834"/>
          <a:ext cx="6766560" cy="390939"/>
        </p:xfrm>
        <a:graphic>
          <a:graphicData uri="http://schemas.openxmlformats.org/drawingml/2006/table">
            <a:tbl>
              <a:tblPr firstRow="1" bandRow="1">
                <a:tableStyleId>{2D5ABB26-0587-4C30-8999-92F81FD0307C}</a:tableStyleId>
              </a:tblPr>
              <a:tblGrid>
                <a:gridCol w="563880">
                  <a:extLst>
                    <a:ext uri="{9D8B030D-6E8A-4147-A177-3AD203B41FA5}">
                      <a16:colId xmlns:a16="http://schemas.microsoft.com/office/drawing/2014/main" val="3498057363"/>
                    </a:ext>
                  </a:extLst>
                </a:gridCol>
                <a:gridCol w="563880">
                  <a:extLst>
                    <a:ext uri="{9D8B030D-6E8A-4147-A177-3AD203B41FA5}">
                      <a16:colId xmlns:a16="http://schemas.microsoft.com/office/drawing/2014/main" val="938540058"/>
                    </a:ext>
                  </a:extLst>
                </a:gridCol>
                <a:gridCol w="563880">
                  <a:extLst>
                    <a:ext uri="{9D8B030D-6E8A-4147-A177-3AD203B41FA5}">
                      <a16:colId xmlns:a16="http://schemas.microsoft.com/office/drawing/2014/main" val="3575566426"/>
                    </a:ext>
                  </a:extLst>
                </a:gridCol>
                <a:gridCol w="563880">
                  <a:extLst>
                    <a:ext uri="{9D8B030D-6E8A-4147-A177-3AD203B41FA5}">
                      <a16:colId xmlns:a16="http://schemas.microsoft.com/office/drawing/2014/main" val="3157611124"/>
                    </a:ext>
                  </a:extLst>
                </a:gridCol>
                <a:gridCol w="563880">
                  <a:extLst>
                    <a:ext uri="{9D8B030D-6E8A-4147-A177-3AD203B41FA5}">
                      <a16:colId xmlns:a16="http://schemas.microsoft.com/office/drawing/2014/main" val="1293981814"/>
                    </a:ext>
                  </a:extLst>
                </a:gridCol>
                <a:gridCol w="563880">
                  <a:extLst>
                    <a:ext uri="{9D8B030D-6E8A-4147-A177-3AD203B41FA5}">
                      <a16:colId xmlns:a16="http://schemas.microsoft.com/office/drawing/2014/main" val="1811170252"/>
                    </a:ext>
                  </a:extLst>
                </a:gridCol>
                <a:gridCol w="563880">
                  <a:extLst>
                    <a:ext uri="{9D8B030D-6E8A-4147-A177-3AD203B41FA5}">
                      <a16:colId xmlns:a16="http://schemas.microsoft.com/office/drawing/2014/main" val="151099578"/>
                    </a:ext>
                  </a:extLst>
                </a:gridCol>
                <a:gridCol w="563880">
                  <a:extLst>
                    <a:ext uri="{9D8B030D-6E8A-4147-A177-3AD203B41FA5}">
                      <a16:colId xmlns:a16="http://schemas.microsoft.com/office/drawing/2014/main" val="1520335240"/>
                    </a:ext>
                  </a:extLst>
                </a:gridCol>
                <a:gridCol w="563880">
                  <a:extLst>
                    <a:ext uri="{9D8B030D-6E8A-4147-A177-3AD203B41FA5}">
                      <a16:colId xmlns:a16="http://schemas.microsoft.com/office/drawing/2014/main" val="1151902471"/>
                    </a:ext>
                  </a:extLst>
                </a:gridCol>
                <a:gridCol w="563880">
                  <a:extLst>
                    <a:ext uri="{9D8B030D-6E8A-4147-A177-3AD203B41FA5}">
                      <a16:colId xmlns:a16="http://schemas.microsoft.com/office/drawing/2014/main" val="2345221154"/>
                    </a:ext>
                  </a:extLst>
                </a:gridCol>
                <a:gridCol w="563880">
                  <a:extLst>
                    <a:ext uri="{9D8B030D-6E8A-4147-A177-3AD203B41FA5}">
                      <a16:colId xmlns:a16="http://schemas.microsoft.com/office/drawing/2014/main" val="2528512205"/>
                    </a:ext>
                  </a:extLst>
                </a:gridCol>
                <a:gridCol w="563880">
                  <a:extLst>
                    <a:ext uri="{9D8B030D-6E8A-4147-A177-3AD203B41FA5}">
                      <a16:colId xmlns:a16="http://schemas.microsoft.com/office/drawing/2014/main" val="2620162607"/>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37465287"/>
                  </a:ext>
                </a:extLst>
              </a:tr>
            </a:tbl>
          </a:graphicData>
        </a:graphic>
      </p:graphicFrame>
      <p:sp>
        <p:nvSpPr>
          <p:cNvPr id="15" name="TextBox 14">
            <a:extLst>
              <a:ext uri="{FF2B5EF4-FFF2-40B4-BE49-F238E27FC236}">
                <a16:creationId xmlns:a16="http://schemas.microsoft.com/office/drawing/2014/main" id="{E54AAF8A-DDA5-357F-BFDE-C797A1BEF459}"/>
              </a:ext>
            </a:extLst>
          </p:cNvPr>
          <p:cNvSpPr txBox="1"/>
          <p:nvPr/>
        </p:nvSpPr>
        <p:spPr>
          <a:xfrm>
            <a:off x="8994956" y="5261915"/>
            <a:ext cx="2244397" cy="461665"/>
          </a:xfrm>
          <a:prstGeom prst="rect">
            <a:avLst/>
          </a:prstGeom>
          <a:noFill/>
        </p:spPr>
        <p:txBody>
          <a:bodyPr wrap="none" rtlCol="0">
            <a:spAutoFit/>
          </a:bodyPr>
          <a:lstStyle/>
          <a:p>
            <a:r>
              <a:rPr lang="en-US" sz="2400" dirty="0">
                <a:solidFill>
                  <a:srgbClr val="C00000"/>
                </a:solidFill>
              </a:rPr>
              <a:t>Out of Memory!</a:t>
            </a:r>
          </a:p>
        </p:txBody>
      </p:sp>
      <p:pic>
        <p:nvPicPr>
          <p:cNvPr id="21" name="Graphic 20" descr="Close with solid fill">
            <a:extLst>
              <a:ext uri="{FF2B5EF4-FFF2-40B4-BE49-F238E27FC236}">
                <a16:creationId xmlns:a16="http://schemas.microsoft.com/office/drawing/2014/main" id="{2AF06B37-E294-5888-86D1-4FCD3361A4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2713" y="5147703"/>
            <a:ext cx="690088" cy="690088"/>
          </a:xfrm>
          <a:prstGeom prst="rect">
            <a:avLst/>
          </a:prstGeom>
        </p:spPr>
      </p:pic>
      <p:pic>
        <p:nvPicPr>
          <p:cNvPr id="5" name="Picture 4">
            <a:extLst>
              <a:ext uri="{FF2B5EF4-FFF2-40B4-BE49-F238E27FC236}">
                <a16:creationId xmlns:a16="http://schemas.microsoft.com/office/drawing/2014/main" id="{426BDA62-9218-C60A-BC36-8E0B8F3788BA}"/>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36628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1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3CE2-FCA1-ECBA-1C77-49A63C08C0DD}"/>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58685F8B-186D-1313-61F4-99AE72C77904}"/>
              </a:ext>
            </a:extLst>
          </p:cNvPr>
          <p:cNvSpPr>
            <a:spLocks noGrp="1"/>
          </p:cNvSpPr>
          <p:nvPr>
            <p:ph idx="1"/>
          </p:nvPr>
        </p:nvSpPr>
        <p:spPr>
          <a:xfrm>
            <a:off x="838200" y="1825625"/>
            <a:ext cx="10515600" cy="649218"/>
          </a:xfrm>
        </p:spPr>
        <p:txBody>
          <a:bodyPr/>
          <a:lstStyle/>
          <a:p>
            <a:r>
              <a:rPr lang="en-US" dirty="0">
                <a:latin typeface="+mj-lt"/>
              </a:rPr>
              <a:t>Hybrid BFS-DFS matching on GPU</a:t>
            </a:r>
          </a:p>
        </p:txBody>
      </p:sp>
      <p:sp>
        <p:nvSpPr>
          <p:cNvPr id="4" name="Slide Number Placeholder 3">
            <a:extLst>
              <a:ext uri="{FF2B5EF4-FFF2-40B4-BE49-F238E27FC236}">
                <a16:creationId xmlns:a16="http://schemas.microsoft.com/office/drawing/2014/main" id="{949AFAEF-BE39-B067-B2DE-2E8E3FD783C0}"/>
              </a:ext>
            </a:extLst>
          </p:cNvPr>
          <p:cNvSpPr>
            <a:spLocks noGrp="1"/>
          </p:cNvSpPr>
          <p:nvPr>
            <p:ph type="sldNum" sz="quarter" idx="12"/>
          </p:nvPr>
        </p:nvSpPr>
        <p:spPr/>
        <p:txBody>
          <a:bodyPr/>
          <a:lstStyle/>
          <a:p>
            <a:fld id="{6F6053F2-432F-FB4F-AC79-1AD4FC0B2E9E}" type="slidenum">
              <a:rPr lang="en-US" smtClean="0"/>
              <a:t>101</a:t>
            </a:fld>
            <a:endParaRPr lang="en-US"/>
          </a:p>
        </p:txBody>
      </p:sp>
      <p:graphicFrame>
        <p:nvGraphicFramePr>
          <p:cNvPr id="16" name="Table 15">
            <a:extLst>
              <a:ext uri="{FF2B5EF4-FFF2-40B4-BE49-F238E27FC236}">
                <a16:creationId xmlns:a16="http://schemas.microsoft.com/office/drawing/2014/main" id="{30DF56B2-44A1-C4A0-A883-C006589897DB}"/>
              </a:ext>
            </a:extLst>
          </p:cNvPr>
          <p:cNvGraphicFramePr>
            <a:graphicFrameLocks noGrp="1"/>
          </p:cNvGraphicFramePr>
          <p:nvPr/>
        </p:nvGraphicFramePr>
        <p:xfrm>
          <a:off x="1483360" y="3550479"/>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7" name="TextBox 16">
            <a:extLst>
              <a:ext uri="{FF2B5EF4-FFF2-40B4-BE49-F238E27FC236}">
                <a16:creationId xmlns:a16="http://schemas.microsoft.com/office/drawing/2014/main" id="{CD1F98A4-A7E9-EBD1-B01B-21D29B0AFCAE}"/>
              </a:ext>
            </a:extLst>
          </p:cNvPr>
          <p:cNvSpPr txBox="1"/>
          <p:nvPr/>
        </p:nvSpPr>
        <p:spPr>
          <a:xfrm>
            <a:off x="393847" y="3572086"/>
            <a:ext cx="896720" cy="369332"/>
          </a:xfrm>
          <a:prstGeom prst="rect">
            <a:avLst/>
          </a:prstGeom>
          <a:noFill/>
        </p:spPr>
        <p:txBody>
          <a:bodyPr wrap="none" rtlCol="0">
            <a:spAutoFit/>
          </a:bodyPr>
          <a:lstStyle/>
          <a:p>
            <a:r>
              <a:rPr lang="en-US" dirty="0"/>
              <a:t>Layer 1</a:t>
            </a:r>
          </a:p>
        </p:txBody>
      </p:sp>
      <p:graphicFrame>
        <p:nvGraphicFramePr>
          <p:cNvPr id="18" name="Table 17">
            <a:extLst>
              <a:ext uri="{FF2B5EF4-FFF2-40B4-BE49-F238E27FC236}">
                <a16:creationId xmlns:a16="http://schemas.microsoft.com/office/drawing/2014/main" id="{6A44855D-52B1-570C-EC35-5302C33251FE}"/>
              </a:ext>
            </a:extLst>
          </p:cNvPr>
          <p:cNvGraphicFramePr>
            <a:graphicFrameLocks noGrp="1"/>
          </p:cNvGraphicFramePr>
          <p:nvPr/>
        </p:nvGraphicFramePr>
        <p:xfrm>
          <a:off x="1483360" y="2609780"/>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9" name="TextBox 18">
            <a:extLst>
              <a:ext uri="{FF2B5EF4-FFF2-40B4-BE49-F238E27FC236}">
                <a16:creationId xmlns:a16="http://schemas.microsoft.com/office/drawing/2014/main" id="{85F8A8CF-85BC-A9A7-9721-5AD0DC9A6C2C}"/>
              </a:ext>
            </a:extLst>
          </p:cNvPr>
          <p:cNvSpPr txBox="1"/>
          <p:nvPr/>
        </p:nvSpPr>
        <p:spPr>
          <a:xfrm>
            <a:off x="393846" y="2631387"/>
            <a:ext cx="888705" cy="369332"/>
          </a:xfrm>
          <a:prstGeom prst="rect">
            <a:avLst/>
          </a:prstGeom>
          <a:noFill/>
        </p:spPr>
        <p:txBody>
          <a:bodyPr wrap="none" rtlCol="0">
            <a:spAutoFit/>
          </a:bodyPr>
          <a:lstStyle/>
          <a:p>
            <a:r>
              <a:rPr lang="en-US" dirty="0"/>
              <a:t>Layer 0</a:t>
            </a:r>
          </a:p>
        </p:txBody>
      </p:sp>
      <p:sp>
        <p:nvSpPr>
          <p:cNvPr id="20" name="TextBox 19">
            <a:extLst>
              <a:ext uri="{FF2B5EF4-FFF2-40B4-BE49-F238E27FC236}">
                <a16:creationId xmlns:a16="http://schemas.microsoft.com/office/drawing/2014/main" id="{788726E1-E762-29B5-8E42-498A0E20C79A}"/>
              </a:ext>
            </a:extLst>
          </p:cNvPr>
          <p:cNvSpPr txBox="1"/>
          <p:nvPr/>
        </p:nvSpPr>
        <p:spPr>
          <a:xfrm>
            <a:off x="393847" y="4406960"/>
            <a:ext cx="896720" cy="369332"/>
          </a:xfrm>
          <a:prstGeom prst="rect">
            <a:avLst/>
          </a:prstGeom>
          <a:noFill/>
        </p:spPr>
        <p:txBody>
          <a:bodyPr wrap="none" rtlCol="0">
            <a:spAutoFit/>
          </a:bodyPr>
          <a:lstStyle/>
          <a:p>
            <a:r>
              <a:rPr lang="en-US" dirty="0"/>
              <a:t>Layer 2</a:t>
            </a:r>
          </a:p>
        </p:txBody>
      </p:sp>
      <p:graphicFrame>
        <p:nvGraphicFramePr>
          <p:cNvPr id="22" name="Table 21">
            <a:extLst>
              <a:ext uri="{FF2B5EF4-FFF2-40B4-BE49-F238E27FC236}">
                <a16:creationId xmlns:a16="http://schemas.microsoft.com/office/drawing/2014/main" id="{EE91300F-AA64-9E1A-C608-8392975EB138}"/>
              </a:ext>
            </a:extLst>
          </p:cNvPr>
          <p:cNvGraphicFramePr>
            <a:graphicFrameLocks noGrp="1"/>
          </p:cNvGraphicFramePr>
          <p:nvPr/>
        </p:nvGraphicFramePr>
        <p:xfrm>
          <a:off x="1483360" y="4406960"/>
          <a:ext cx="3352800" cy="390939"/>
        </p:xfrm>
        <a:graphic>
          <a:graphicData uri="http://schemas.openxmlformats.org/drawingml/2006/table">
            <a:tbl>
              <a:tblPr firstRow="1" bandRow="1">
                <a:tableStyleId>{2D5ABB26-0587-4C30-8999-92F81FD0307C}</a:tableStyleId>
              </a:tblPr>
              <a:tblGrid>
                <a:gridCol w="558800">
                  <a:extLst>
                    <a:ext uri="{9D8B030D-6E8A-4147-A177-3AD203B41FA5}">
                      <a16:colId xmlns:a16="http://schemas.microsoft.com/office/drawing/2014/main" val="3498057363"/>
                    </a:ext>
                  </a:extLst>
                </a:gridCol>
                <a:gridCol w="558800">
                  <a:extLst>
                    <a:ext uri="{9D8B030D-6E8A-4147-A177-3AD203B41FA5}">
                      <a16:colId xmlns:a16="http://schemas.microsoft.com/office/drawing/2014/main" val="938540058"/>
                    </a:ext>
                  </a:extLst>
                </a:gridCol>
                <a:gridCol w="558800">
                  <a:extLst>
                    <a:ext uri="{9D8B030D-6E8A-4147-A177-3AD203B41FA5}">
                      <a16:colId xmlns:a16="http://schemas.microsoft.com/office/drawing/2014/main" val="3575566426"/>
                    </a:ext>
                  </a:extLst>
                </a:gridCol>
                <a:gridCol w="558800">
                  <a:extLst>
                    <a:ext uri="{9D8B030D-6E8A-4147-A177-3AD203B41FA5}">
                      <a16:colId xmlns:a16="http://schemas.microsoft.com/office/drawing/2014/main" val="3157611124"/>
                    </a:ext>
                  </a:extLst>
                </a:gridCol>
                <a:gridCol w="558800">
                  <a:extLst>
                    <a:ext uri="{9D8B030D-6E8A-4147-A177-3AD203B41FA5}">
                      <a16:colId xmlns:a16="http://schemas.microsoft.com/office/drawing/2014/main" val="1293981814"/>
                    </a:ext>
                  </a:extLst>
                </a:gridCol>
                <a:gridCol w="558800">
                  <a:extLst>
                    <a:ext uri="{9D8B030D-6E8A-4147-A177-3AD203B41FA5}">
                      <a16:colId xmlns:a16="http://schemas.microsoft.com/office/drawing/2014/main" val="181117025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cxnSp>
        <p:nvCxnSpPr>
          <p:cNvPr id="6" name="Straight Connector 5">
            <a:extLst>
              <a:ext uri="{FF2B5EF4-FFF2-40B4-BE49-F238E27FC236}">
                <a16:creationId xmlns:a16="http://schemas.microsoft.com/office/drawing/2014/main" id="{DC375C47-E1CF-F271-8704-30ECB346B8A5}"/>
              </a:ext>
            </a:extLst>
          </p:cNvPr>
          <p:cNvCxnSpPr>
            <a:cxnSpLocks/>
          </p:cNvCxnSpPr>
          <p:nvPr/>
        </p:nvCxnSpPr>
        <p:spPr>
          <a:xfrm>
            <a:off x="1483360" y="3941418"/>
            <a:ext cx="0"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94F3ED6-D691-4369-38B5-E70F5CBF240A}"/>
              </a:ext>
            </a:extLst>
          </p:cNvPr>
          <p:cNvCxnSpPr>
            <a:cxnSpLocks/>
          </p:cNvCxnSpPr>
          <p:nvPr/>
        </p:nvCxnSpPr>
        <p:spPr>
          <a:xfrm>
            <a:off x="3179552" y="3941418"/>
            <a:ext cx="1656608"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F6993E2-B7AB-E46E-8A74-106A3CCD8AFA}"/>
              </a:ext>
            </a:extLst>
          </p:cNvPr>
          <p:cNvSpPr txBox="1"/>
          <p:nvPr/>
        </p:nvSpPr>
        <p:spPr>
          <a:xfrm>
            <a:off x="393847" y="5241834"/>
            <a:ext cx="896720" cy="369332"/>
          </a:xfrm>
          <a:prstGeom prst="rect">
            <a:avLst/>
          </a:prstGeom>
          <a:noFill/>
        </p:spPr>
        <p:txBody>
          <a:bodyPr wrap="none" rtlCol="0">
            <a:spAutoFit/>
          </a:bodyPr>
          <a:lstStyle/>
          <a:p>
            <a:r>
              <a:rPr lang="en-US" dirty="0"/>
              <a:t>Layer 3</a:t>
            </a:r>
          </a:p>
        </p:txBody>
      </p:sp>
      <p:graphicFrame>
        <p:nvGraphicFramePr>
          <p:cNvPr id="13" name="Table 12">
            <a:extLst>
              <a:ext uri="{FF2B5EF4-FFF2-40B4-BE49-F238E27FC236}">
                <a16:creationId xmlns:a16="http://schemas.microsoft.com/office/drawing/2014/main" id="{F1C90081-1CA7-7EB5-6F07-E8F6DC105A13}"/>
              </a:ext>
            </a:extLst>
          </p:cNvPr>
          <p:cNvGraphicFramePr>
            <a:graphicFrameLocks noGrp="1"/>
          </p:cNvGraphicFramePr>
          <p:nvPr/>
        </p:nvGraphicFramePr>
        <p:xfrm>
          <a:off x="1483362" y="5241834"/>
          <a:ext cx="5102631" cy="412546"/>
        </p:xfrm>
        <a:graphic>
          <a:graphicData uri="http://schemas.openxmlformats.org/drawingml/2006/table">
            <a:tbl>
              <a:tblPr firstRow="1" bandRow="1">
                <a:tableStyleId>{2D5ABB26-0587-4C30-8999-92F81FD0307C}</a:tableStyleId>
              </a:tblPr>
              <a:tblGrid>
                <a:gridCol w="566959">
                  <a:extLst>
                    <a:ext uri="{9D8B030D-6E8A-4147-A177-3AD203B41FA5}">
                      <a16:colId xmlns:a16="http://schemas.microsoft.com/office/drawing/2014/main" val="3498057363"/>
                    </a:ext>
                  </a:extLst>
                </a:gridCol>
                <a:gridCol w="566959">
                  <a:extLst>
                    <a:ext uri="{9D8B030D-6E8A-4147-A177-3AD203B41FA5}">
                      <a16:colId xmlns:a16="http://schemas.microsoft.com/office/drawing/2014/main" val="938540058"/>
                    </a:ext>
                  </a:extLst>
                </a:gridCol>
                <a:gridCol w="566959">
                  <a:extLst>
                    <a:ext uri="{9D8B030D-6E8A-4147-A177-3AD203B41FA5}">
                      <a16:colId xmlns:a16="http://schemas.microsoft.com/office/drawing/2014/main" val="3575566426"/>
                    </a:ext>
                  </a:extLst>
                </a:gridCol>
                <a:gridCol w="566959">
                  <a:extLst>
                    <a:ext uri="{9D8B030D-6E8A-4147-A177-3AD203B41FA5}">
                      <a16:colId xmlns:a16="http://schemas.microsoft.com/office/drawing/2014/main" val="3157611124"/>
                    </a:ext>
                  </a:extLst>
                </a:gridCol>
                <a:gridCol w="566959">
                  <a:extLst>
                    <a:ext uri="{9D8B030D-6E8A-4147-A177-3AD203B41FA5}">
                      <a16:colId xmlns:a16="http://schemas.microsoft.com/office/drawing/2014/main" val="1293981814"/>
                    </a:ext>
                  </a:extLst>
                </a:gridCol>
                <a:gridCol w="566959">
                  <a:extLst>
                    <a:ext uri="{9D8B030D-6E8A-4147-A177-3AD203B41FA5}">
                      <a16:colId xmlns:a16="http://schemas.microsoft.com/office/drawing/2014/main" val="1811170252"/>
                    </a:ext>
                  </a:extLst>
                </a:gridCol>
                <a:gridCol w="566959">
                  <a:extLst>
                    <a:ext uri="{9D8B030D-6E8A-4147-A177-3AD203B41FA5}">
                      <a16:colId xmlns:a16="http://schemas.microsoft.com/office/drawing/2014/main" val="151099578"/>
                    </a:ext>
                  </a:extLst>
                </a:gridCol>
                <a:gridCol w="566959">
                  <a:extLst>
                    <a:ext uri="{9D8B030D-6E8A-4147-A177-3AD203B41FA5}">
                      <a16:colId xmlns:a16="http://schemas.microsoft.com/office/drawing/2014/main" val="1520335240"/>
                    </a:ext>
                  </a:extLst>
                </a:gridCol>
                <a:gridCol w="566959">
                  <a:extLst>
                    <a:ext uri="{9D8B030D-6E8A-4147-A177-3AD203B41FA5}">
                      <a16:colId xmlns:a16="http://schemas.microsoft.com/office/drawing/2014/main" val="1151902471"/>
                    </a:ext>
                  </a:extLst>
                </a:gridCol>
              </a:tblGrid>
              <a:tr h="41254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37465287"/>
                  </a:ext>
                </a:extLst>
              </a:tr>
            </a:tbl>
          </a:graphicData>
        </a:graphic>
      </p:graphicFrame>
      <p:cxnSp>
        <p:nvCxnSpPr>
          <p:cNvPr id="5" name="Straight Connector 4">
            <a:extLst>
              <a:ext uri="{FF2B5EF4-FFF2-40B4-BE49-F238E27FC236}">
                <a16:creationId xmlns:a16="http://schemas.microsoft.com/office/drawing/2014/main" id="{FC6BF465-7997-C5F5-6C99-8EA5945C6948}"/>
              </a:ext>
            </a:extLst>
          </p:cNvPr>
          <p:cNvCxnSpPr>
            <a:cxnSpLocks/>
          </p:cNvCxnSpPr>
          <p:nvPr/>
        </p:nvCxnSpPr>
        <p:spPr>
          <a:xfrm>
            <a:off x="1483360" y="4797899"/>
            <a:ext cx="0"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88950BA-0E3F-788D-19C8-B275EB1F92E5}"/>
              </a:ext>
            </a:extLst>
          </p:cNvPr>
          <p:cNvCxnSpPr>
            <a:cxnSpLocks/>
          </p:cNvCxnSpPr>
          <p:nvPr/>
        </p:nvCxnSpPr>
        <p:spPr>
          <a:xfrm>
            <a:off x="3723640" y="4797899"/>
            <a:ext cx="2862353" cy="443935"/>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3" name="Graphic 22" descr="Smiling face outline with solid fill">
            <a:extLst>
              <a:ext uri="{FF2B5EF4-FFF2-40B4-BE49-F238E27FC236}">
                <a16:creationId xmlns:a16="http://schemas.microsoft.com/office/drawing/2014/main" id="{2C03CBB2-226D-E352-6635-0D1B94E1F9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115" y="5259784"/>
            <a:ext cx="483838" cy="483838"/>
          </a:xfrm>
          <a:prstGeom prst="rect">
            <a:avLst/>
          </a:prstGeom>
        </p:spPr>
      </p:pic>
      <p:sp>
        <p:nvSpPr>
          <p:cNvPr id="24" name="TextBox 23">
            <a:extLst>
              <a:ext uri="{FF2B5EF4-FFF2-40B4-BE49-F238E27FC236}">
                <a16:creationId xmlns:a16="http://schemas.microsoft.com/office/drawing/2014/main" id="{679710DD-4545-C95F-1FAD-E2D0E9264D58}"/>
              </a:ext>
            </a:extLst>
          </p:cNvPr>
          <p:cNvSpPr txBox="1"/>
          <p:nvPr/>
        </p:nvSpPr>
        <p:spPr>
          <a:xfrm>
            <a:off x="7983319" y="5281957"/>
            <a:ext cx="4073103" cy="461665"/>
          </a:xfrm>
          <a:prstGeom prst="rect">
            <a:avLst/>
          </a:prstGeom>
          <a:noFill/>
        </p:spPr>
        <p:txBody>
          <a:bodyPr wrap="none" rtlCol="0">
            <a:spAutoFit/>
          </a:bodyPr>
          <a:lstStyle/>
          <a:p>
            <a:r>
              <a:rPr lang="en-US" sz="2400" dirty="0">
                <a:solidFill>
                  <a:schemeClr val="accent6">
                    <a:lumMod val="75000"/>
                  </a:schemeClr>
                </a:solidFill>
                <a:latin typeface="+mj-lt"/>
              </a:rPr>
              <a:t>Avoid overflow in deeper levels!</a:t>
            </a:r>
          </a:p>
        </p:txBody>
      </p:sp>
      <p:pic>
        <p:nvPicPr>
          <p:cNvPr id="9" name="Picture 8">
            <a:extLst>
              <a:ext uri="{FF2B5EF4-FFF2-40B4-BE49-F238E27FC236}">
                <a16:creationId xmlns:a16="http://schemas.microsoft.com/office/drawing/2014/main" id="{EE80DC9D-FB6D-43C3-1DF1-D66863EEE367}"/>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29330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3CE2-FCA1-ECBA-1C77-49A63C08C0DD}"/>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58685F8B-186D-1313-61F4-99AE72C77904}"/>
              </a:ext>
            </a:extLst>
          </p:cNvPr>
          <p:cNvSpPr>
            <a:spLocks noGrp="1"/>
          </p:cNvSpPr>
          <p:nvPr>
            <p:ph idx="1"/>
          </p:nvPr>
        </p:nvSpPr>
        <p:spPr>
          <a:xfrm>
            <a:off x="838200" y="1825625"/>
            <a:ext cx="10515600" cy="649218"/>
          </a:xfrm>
        </p:spPr>
        <p:txBody>
          <a:bodyPr/>
          <a:lstStyle/>
          <a:p>
            <a:r>
              <a:rPr lang="en-US" dirty="0">
                <a:latin typeface="+mj-lt"/>
              </a:rPr>
              <a:t>Hybrid BFS-DFS matching on GPU</a:t>
            </a:r>
          </a:p>
        </p:txBody>
      </p:sp>
      <p:sp>
        <p:nvSpPr>
          <p:cNvPr id="4" name="Slide Number Placeholder 3">
            <a:extLst>
              <a:ext uri="{FF2B5EF4-FFF2-40B4-BE49-F238E27FC236}">
                <a16:creationId xmlns:a16="http://schemas.microsoft.com/office/drawing/2014/main" id="{949AFAEF-BE39-B067-B2DE-2E8E3FD783C0}"/>
              </a:ext>
            </a:extLst>
          </p:cNvPr>
          <p:cNvSpPr>
            <a:spLocks noGrp="1"/>
          </p:cNvSpPr>
          <p:nvPr>
            <p:ph type="sldNum" sz="quarter" idx="12"/>
          </p:nvPr>
        </p:nvSpPr>
        <p:spPr/>
        <p:txBody>
          <a:bodyPr/>
          <a:lstStyle/>
          <a:p>
            <a:fld id="{6F6053F2-432F-FB4F-AC79-1AD4FC0B2E9E}" type="slidenum">
              <a:rPr lang="en-US" smtClean="0"/>
              <a:t>102</a:t>
            </a:fld>
            <a:endParaRPr lang="en-US"/>
          </a:p>
        </p:txBody>
      </p:sp>
      <p:graphicFrame>
        <p:nvGraphicFramePr>
          <p:cNvPr id="16" name="Table 15">
            <a:extLst>
              <a:ext uri="{FF2B5EF4-FFF2-40B4-BE49-F238E27FC236}">
                <a16:creationId xmlns:a16="http://schemas.microsoft.com/office/drawing/2014/main" id="{30DF56B2-44A1-C4A0-A883-C006589897DB}"/>
              </a:ext>
            </a:extLst>
          </p:cNvPr>
          <p:cNvGraphicFramePr>
            <a:graphicFrameLocks noGrp="1"/>
          </p:cNvGraphicFramePr>
          <p:nvPr/>
        </p:nvGraphicFramePr>
        <p:xfrm>
          <a:off x="1483360" y="3550479"/>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7" name="TextBox 16">
            <a:extLst>
              <a:ext uri="{FF2B5EF4-FFF2-40B4-BE49-F238E27FC236}">
                <a16:creationId xmlns:a16="http://schemas.microsoft.com/office/drawing/2014/main" id="{CD1F98A4-A7E9-EBD1-B01B-21D29B0AFCAE}"/>
              </a:ext>
            </a:extLst>
          </p:cNvPr>
          <p:cNvSpPr txBox="1"/>
          <p:nvPr/>
        </p:nvSpPr>
        <p:spPr>
          <a:xfrm>
            <a:off x="393847" y="3572086"/>
            <a:ext cx="896720" cy="369332"/>
          </a:xfrm>
          <a:prstGeom prst="rect">
            <a:avLst/>
          </a:prstGeom>
          <a:noFill/>
        </p:spPr>
        <p:txBody>
          <a:bodyPr wrap="none" rtlCol="0">
            <a:spAutoFit/>
          </a:bodyPr>
          <a:lstStyle/>
          <a:p>
            <a:r>
              <a:rPr lang="en-US" dirty="0"/>
              <a:t>Layer 1</a:t>
            </a:r>
          </a:p>
        </p:txBody>
      </p:sp>
      <p:graphicFrame>
        <p:nvGraphicFramePr>
          <p:cNvPr id="18" name="Table 17">
            <a:extLst>
              <a:ext uri="{FF2B5EF4-FFF2-40B4-BE49-F238E27FC236}">
                <a16:creationId xmlns:a16="http://schemas.microsoft.com/office/drawing/2014/main" id="{6A44855D-52B1-570C-EC35-5302C33251FE}"/>
              </a:ext>
            </a:extLst>
          </p:cNvPr>
          <p:cNvGraphicFramePr>
            <a:graphicFrameLocks noGrp="1"/>
          </p:cNvGraphicFramePr>
          <p:nvPr/>
        </p:nvGraphicFramePr>
        <p:xfrm>
          <a:off x="1483360" y="2609780"/>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9" name="TextBox 18">
            <a:extLst>
              <a:ext uri="{FF2B5EF4-FFF2-40B4-BE49-F238E27FC236}">
                <a16:creationId xmlns:a16="http://schemas.microsoft.com/office/drawing/2014/main" id="{85F8A8CF-85BC-A9A7-9721-5AD0DC9A6C2C}"/>
              </a:ext>
            </a:extLst>
          </p:cNvPr>
          <p:cNvSpPr txBox="1"/>
          <p:nvPr/>
        </p:nvSpPr>
        <p:spPr>
          <a:xfrm>
            <a:off x="393846" y="2631387"/>
            <a:ext cx="888705" cy="369332"/>
          </a:xfrm>
          <a:prstGeom prst="rect">
            <a:avLst/>
          </a:prstGeom>
          <a:noFill/>
        </p:spPr>
        <p:txBody>
          <a:bodyPr wrap="none" rtlCol="0">
            <a:spAutoFit/>
          </a:bodyPr>
          <a:lstStyle/>
          <a:p>
            <a:r>
              <a:rPr lang="en-US" dirty="0"/>
              <a:t>Layer 0</a:t>
            </a:r>
          </a:p>
        </p:txBody>
      </p:sp>
      <p:sp>
        <p:nvSpPr>
          <p:cNvPr id="20" name="TextBox 19">
            <a:extLst>
              <a:ext uri="{FF2B5EF4-FFF2-40B4-BE49-F238E27FC236}">
                <a16:creationId xmlns:a16="http://schemas.microsoft.com/office/drawing/2014/main" id="{788726E1-E762-29B5-8E42-498A0E20C79A}"/>
              </a:ext>
            </a:extLst>
          </p:cNvPr>
          <p:cNvSpPr txBox="1"/>
          <p:nvPr/>
        </p:nvSpPr>
        <p:spPr>
          <a:xfrm>
            <a:off x="393847" y="4406960"/>
            <a:ext cx="896720" cy="369332"/>
          </a:xfrm>
          <a:prstGeom prst="rect">
            <a:avLst/>
          </a:prstGeom>
          <a:noFill/>
        </p:spPr>
        <p:txBody>
          <a:bodyPr wrap="none" rtlCol="0">
            <a:spAutoFit/>
          </a:bodyPr>
          <a:lstStyle/>
          <a:p>
            <a:r>
              <a:rPr lang="en-US" dirty="0"/>
              <a:t>Layer 2</a:t>
            </a:r>
          </a:p>
        </p:txBody>
      </p:sp>
      <p:graphicFrame>
        <p:nvGraphicFramePr>
          <p:cNvPr id="22" name="Table 21">
            <a:extLst>
              <a:ext uri="{FF2B5EF4-FFF2-40B4-BE49-F238E27FC236}">
                <a16:creationId xmlns:a16="http://schemas.microsoft.com/office/drawing/2014/main" id="{EE91300F-AA64-9E1A-C608-8392975EB138}"/>
              </a:ext>
            </a:extLst>
          </p:cNvPr>
          <p:cNvGraphicFramePr>
            <a:graphicFrameLocks noGrp="1"/>
          </p:cNvGraphicFramePr>
          <p:nvPr/>
        </p:nvGraphicFramePr>
        <p:xfrm>
          <a:off x="1483360" y="4406960"/>
          <a:ext cx="3352800" cy="390939"/>
        </p:xfrm>
        <a:graphic>
          <a:graphicData uri="http://schemas.openxmlformats.org/drawingml/2006/table">
            <a:tbl>
              <a:tblPr firstRow="1" bandRow="1">
                <a:tableStyleId>{2D5ABB26-0587-4C30-8999-92F81FD0307C}</a:tableStyleId>
              </a:tblPr>
              <a:tblGrid>
                <a:gridCol w="558800">
                  <a:extLst>
                    <a:ext uri="{9D8B030D-6E8A-4147-A177-3AD203B41FA5}">
                      <a16:colId xmlns:a16="http://schemas.microsoft.com/office/drawing/2014/main" val="3498057363"/>
                    </a:ext>
                  </a:extLst>
                </a:gridCol>
                <a:gridCol w="558800">
                  <a:extLst>
                    <a:ext uri="{9D8B030D-6E8A-4147-A177-3AD203B41FA5}">
                      <a16:colId xmlns:a16="http://schemas.microsoft.com/office/drawing/2014/main" val="938540058"/>
                    </a:ext>
                  </a:extLst>
                </a:gridCol>
                <a:gridCol w="558800">
                  <a:extLst>
                    <a:ext uri="{9D8B030D-6E8A-4147-A177-3AD203B41FA5}">
                      <a16:colId xmlns:a16="http://schemas.microsoft.com/office/drawing/2014/main" val="3575566426"/>
                    </a:ext>
                  </a:extLst>
                </a:gridCol>
                <a:gridCol w="558800">
                  <a:extLst>
                    <a:ext uri="{9D8B030D-6E8A-4147-A177-3AD203B41FA5}">
                      <a16:colId xmlns:a16="http://schemas.microsoft.com/office/drawing/2014/main" val="3157611124"/>
                    </a:ext>
                  </a:extLst>
                </a:gridCol>
                <a:gridCol w="558800">
                  <a:extLst>
                    <a:ext uri="{9D8B030D-6E8A-4147-A177-3AD203B41FA5}">
                      <a16:colId xmlns:a16="http://schemas.microsoft.com/office/drawing/2014/main" val="1293981814"/>
                    </a:ext>
                  </a:extLst>
                </a:gridCol>
                <a:gridCol w="558800">
                  <a:extLst>
                    <a:ext uri="{9D8B030D-6E8A-4147-A177-3AD203B41FA5}">
                      <a16:colId xmlns:a16="http://schemas.microsoft.com/office/drawing/2014/main" val="181117025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cxnSp>
        <p:nvCxnSpPr>
          <p:cNvPr id="6" name="Straight Connector 5">
            <a:extLst>
              <a:ext uri="{FF2B5EF4-FFF2-40B4-BE49-F238E27FC236}">
                <a16:creationId xmlns:a16="http://schemas.microsoft.com/office/drawing/2014/main" id="{DC375C47-E1CF-F271-8704-30ECB346B8A5}"/>
              </a:ext>
            </a:extLst>
          </p:cNvPr>
          <p:cNvCxnSpPr>
            <a:cxnSpLocks/>
          </p:cNvCxnSpPr>
          <p:nvPr/>
        </p:nvCxnSpPr>
        <p:spPr>
          <a:xfrm>
            <a:off x="1483360" y="3941418"/>
            <a:ext cx="0"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94F3ED6-D691-4369-38B5-E70F5CBF240A}"/>
              </a:ext>
            </a:extLst>
          </p:cNvPr>
          <p:cNvCxnSpPr>
            <a:cxnSpLocks/>
          </p:cNvCxnSpPr>
          <p:nvPr/>
        </p:nvCxnSpPr>
        <p:spPr>
          <a:xfrm>
            <a:off x="3179552" y="3941418"/>
            <a:ext cx="1656608"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F6993E2-B7AB-E46E-8A74-106A3CCD8AFA}"/>
              </a:ext>
            </a:extLst>
          </p:cNvPr>
          <p:cNvSpPr txBox="1"/>
          <p:nvPr/>
        </p:nvSpPr>
        <p:spPr>
          <a:xfrm>
            <a:off x="393847" y="5241834"/>
            <a:ext cx="896720" cy="369332"/>
          </a:xfrm>
          <a:prstGeom prst="rect">
            <a:avLst/>
          </a:prstGeom>
          <a:noFill/>
        </p:spPr>
        <p:txBody>
          <a:bodyPr wrap="none" rtlCol="0">
            <a:spAutoFit/>
          </a:bodyPr>
          <a:lstStyle/>
          <a:p>
            <a:r>
              <a:rPr lang="en-US" dirty="0"/>
              <a:t>Layer 3</a:t>
            </a:r>
          </a:p>
        </p:txBody>
      </p:sp>
      <p:graphicFrame>
        <p:nvGraphicFramePr>
          <p:cNvPr id="13" name="Table 12">
            <a:extLst>
              <a:ext uri="{FF2B5EF4-FFF2-40B4-BE49-F238E27FC236}">
                <a16:creationId xmlns:a16="http://schemas.microsoft.com/office/drawing/2014/main" id="{F1C90081-1CA7-7EB5-6F07-E8F6DC105A13}"/>
              </a:ext>
            </a:extLst>
          </p:cNvPr>
          <p:cNvGraphicFramePr>
            <a:graphicFrameLocks noGrp="1"/>
          </p:cNvGraphicFramePr>
          <p:nvPr/>
        </p:nvGraphicFramePr>
        <p:xfrm>
          <a:off x="3723640" y="5263441"/>
          <a:ext cx="1700877" cy="412546"/>
        </p:xfrm>
        <a:graphic>
          <a:graphicData uri="http://schemas.openxmlformats.org/drawingml/2006/table">
            <a:tbl>
              <a:tblPr firstRow="1" bandRow="1">
                <a:tableStyleId>{2D5ABB26-0587-4C30-8999-92F81FD0307C}</a:tableStyleId>
              </a:tblPr>
              <a:tblGrid>
                <a:gridCol w="566959">
                  <a:extLst>
                    <a:ext uri="{9D8B030D-6E8A-4147-A177-3AD203B41FA5}">
                      <a16:colId xmlns:a16="http://schemas.microsoft.com/office/drawing/2014/main" val="3498057363"/>
                    </a:ext>
                  </a:extLst>
                </a:gridCol>
                <a:gridCol w="566959">
                  <a:extLst>
                    <a:ext uri="{9D8B030D-6E8A-4147-A177-3AD203B41FA5}">
                      <a16:colId xmlns:a16="http://schemas.microsoft.com/office/drawing/2014/main" val="938540058"/>
                    </a:ext>
                  </a:extLst>
                </a:gridCol>
                <a:gridCol w="566959">
                  <a:extLst>
                    <a:ext uri="{9D8B030D-6E8A-4147-A177-3AD203B41FA5}">
                      <a16:colId xmlns:a16="http://schemas.microsoft.com/office/drawing/2014/main" val="3575566426"/>
                    </a:ext>
                  </a:extLst>
                </a:gridCol>
              </a:tblGrid>
              <a:tr h="41254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37465287"/>
                  </a:ext>
                </a:extLst>
              </a:tr>
            </a:tbl>
          </a:graphicData>
        </a:graphic>
      </p:graphicFrame>
      <p:cxnSp>
        <p:nvCxnSpPr>
          <p:cNvPr id="5" name="Straight Connector 4">
            <a:extLst>
              <a:ext uri="{FF2B5EF4-FFF2-40B4-BE49-F238E27FC236}">
                <a16:creationId xmlns:a16="http://schemas.microsoft.com/office/drawing/2014/main" id="{FC6BF465-7997-C5F5-6C99-8EA5945C6948}"/>
              </a:ext>
            </a:extLst>
          </p:cNvPr>
          <p:cNvCxnSpPr>
            <a:cxnSpLocks/>
          </p:cNvCxnSpPr>
          <p:nvPr/>
        </p:nvCxnSpPr>
        <p:spPr>
          <a:xfrm>
            <a:off x="3718960" y="4797899"/>
            <a:ext cx="0"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88950BA-0E3F-788D-19C8-B275EB1F92E5}"/>
              </a:ext>
            </a:extLst>
          </p:cNvPr>
          <p:cNvCxnSpPr>
            <a:cxnSpLocks/>
          </p:cNvCxnSpPr>
          <p:nvPr/>
        </p:nvCxnSpPr>
        <p:spPr>
          <a:xfrm>
            <a:off x="4836160" y="4797899"/>
            <a:ext cx="588357"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47546182-1A62-DF20-38F2-BAC2556AB1A6}"/>
              </a:ext>
            </a:extLst>
          </p:cNvPr>
          <p:cNvPicPr>
            <a:picLocks noChangeAspect="1"/>
          </p:cNvPicPr>
          <p:nvPr/>
        </p:nvPicPr>
        <p:blipFill>
          <a:blip r:embed="rId2"/>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27661550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3CE2-FCA1-ECBA-1C77-49A63C08C0DD}"/>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58685F8B-186D-1313-61F4-99AE72C77904}"/>
              </a:ext>
            </a:extLst>
          </p:cNvPr>
          <p:cNvSpPr>
            <a:spLocks noGrp="1"/>
          </p:cNvSpPr>
          <p:nvPr>
            <p:ph idx="1"/>
          </p:nvPr>
        </p:nvSpPr>
        <p:spPr>
          <a:xfrm>
            <a:off x="838200" y="1825625"/>
            <a:ext cx="10515600" cy="649218"/>
          </a:xfrm>
        </p:spPr>
        <p:txBody>
          <a:bodyPr/>
          <a:lstStyle/>
          <a:p>
            <a:r>
              <a:rPr lang="en-US" dirty="0">
                <a:latin typeface="+mj-lt"/>
              </a:rPr>
              <a:t>Hybrid BFS-DFS matching on GPU</a:t>
            </a:r>
          </a:p>
        </p:txBody>
      </p:sp>
      <p:sp>
        <p:nvSpPr>
          <p:cNvPr id="4" name="Slide Number Placeholder 3">
            <a:extLst>
              <a:ext uri="{FF2B5EF4-FFF2-40B4-BE49-F238E27FC236}">
                <a16:creationId xmlns:a16="http://schemas.microsoft.com/office/drawing/2014/main" id="{949AFAEF-BE39-B067-B2DE-2E8E3FD783C0}"/>
              </a:ext>
            </a:extLst>
          </p:cNvPr>
          <p:cNvSpPr>
            <a:spLocks noGrp="1"/>
          </p:cNvSpPr>
          <p:nvPr>
            <p:ph type="sldNum" sz="quarter" idx="12"/>
          </p:nvPr>
        </p:nvSpPr>
        <p:spPr/>
        <p:txBody>
          <a:bodyPr/>
          <a:lstStyle/>
          <a:p>
            <a:fld id="{6F6053F2-432F-FB4F-AC79-1AD4FC0B2E9E}" type="slidenum">
              <a:rPr lang="en-US" smtClean="0"/>
              <a:t>103</a:t>
            </a:fld>
            <a:endParaRPr lang="en-US"/>
          </a:p>
        </p:txBody>
      </p:sp>
      <p:graphicFrame>
        <p:nvGraphicFramePr>
          <p:cNvPr id="16" name="Table 15">
            <a:extLst>
              <a:ext uri="{FF2B5EF4-FFF2-40B4-BE49-F238E27FC236}">
                <a16:creationId xmlns:a16="http://schemas.microsoft.com/office/drawing/2014/main" id="{30DF56B2-44A1-C4A0-A883-C006589897DB}"/>
              </a:ext>
            </a:extLst>
          </p:cNvPr>
          <p:cNvGraphicFramePr>
            <a:graphicFrameLocks noGrp="1"/>
          </p:cNvGraphicFramePr>
          <p:nvPr/>
        </p:nvGraphicFramePr>
        <p:xfrm>
          <a:off x="1483360" y="3550479"/>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7" name="TextBox 16">
            <a:extLst>
              <a:ext uri="{FF2B5EF4-FFF2-40B4-BE49-F238E27FC236}">
                <a16:creationId xmlns:a16="http://schemas.microsoft.com/office/drawing/2014/main" id="{CD1F98A4-A7E9-EBD1-B01B-21D29B0AFCAE}"/>
              </a:ext>
            </a:extLst>
          </p:cNvPr>
          <p:cNvSpPr txBox="1"/>
          <p:nvPr/>
        </p:nvSpPr>
        <p:spPr>
          <a:xfrm>
            <a:off x="393847" y="3572086"/>
            <a:ext cx="896720" cy="369332"/>
          </a:xfrm>
          <a:prstGeom prst="rect">
            <a:avLst/>
          </a:prstGeom>
          <a:noFill/>
        </p:spPr>
        <p:txBody>
          <a:bodyPr wrap="none" rtlCol="0">
            <a:spAutoFit/>
          </a:bodyPr>
          <a:lstStyle/>
          <a:p>
            <a:r>
              <a:rPr lang="en-US" dirty="0"/>
              <a:t>Layer 1</a:t>
            </a:r>
          </a:p>
        </p:txBody>
      </p:sp>
      <p:graphicFrame>
        <p:nvGraphicFramePr>
          <p:cNvPr id="18" name="Table 17">
            <a:extLst>
              <a:ext uri="{FF2B5EF4-FFF2-40B4-BE49-F238E27FC236}">
                <a16:creationId xmlns:a16="http://schemas.microsoft.com/office/drawing/2014/main" id="{6A44855D-52B1-570C-EC35-5302C33251FE}"/>
              </a:ext>
            </a:extLst>
          </p:cNvPr>
          <p:cNvGraphicFramePr>
            <a:graphicFrameLocks noGrp="1"/>
          </p:cNvGraphicFramePr>
          <p:nvPr/>
        </p:nvGraphicFramePr>
        <p:xfrm>
          <a:off x="1483360" y="2609780"/>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9" name="TextBox 18">
            <a:extLst>
              <a:ext uri="{FF2B5EF4-FFF2-40B4-BE49-F238E27FC236}">
                <a16:creationId xmlns:a16="http://schemas.microsoft.com/office/drawing/2014/main" id="{85F8A8CF-85BC-A9A7-9721-5AD0DC9A6C2C}"/>
              </a:ext>
            </a:extLst>
          </p:cNvPr>
          <p:cNvSpPr txBox="1"/>
          <p:nvPr/>
        </p:nvSpPr>
        <p:spPr>
          <a:xfrm>
            <a:off x="393846" y="2631387"/>
            <a:ext cx="888705" cy="369332"/>
          </a:xfrm>
          <a:prstGeom prst="rect">
            <a:avLst/>
          </a:prstGeom>
          <a:noFill/>
        </p:spPr>
        <p:txBody>
          <a:bodyPr wrap="none" rtlCol="0">
            <a:spAutoFit/>
          </a:bodyPr>
          <a:lstStyle/>
          <a:p>
            <a:r>
              <a:rPr lang="en-US" dirty="0"/>
              <a:t>Layer 0</a:t>
            </a:r>
          </a:p>
        </p:txBody>
      </p:sp>
      <p:sp>
        <p:nvSpPr>
          <p:cNvPr id="20" name="TextBox 19">
            <a:extLst>
              <a:ext uri="{FF2B5EF4-FFF2-40B4-BE49-F238E27FC236}">
                <a16:creationId xmlns:a16="http://schemas.microsoft.com/office/drawing/2014/main" id="{788726E1-E762-29B5-8E42-498A0E20C79A}"/>
              </a:ext>
            </a:extLst>
          </p:cNvPr>
          <p:cNvSpPr txBox="1"/>
          <p:nvPr/>
        </p:nvSpPr>
        <p:spPr>
          <a:xfrm>
            <a:off x="393847" y="4451630"/>
            <a:ext cx="896720" cy="369332"/>
          </a:xfrm>
          <a:prstGeom prst="rect">
            <a:avLst/>
          </a:prstGeom>
          <a:noFill/>
        </p:spPr>
        <p:txBody>
          <a:bodyPr wrap="none" rtlCol="0">
            <a:spAutoFit/>
          </a:bodyPr>
          <a:lstStyle/>
          <a:p>
            <a:r>
              <a:rPr lang="en-US" dirty="0"/>
              <a:t>Layer 2</a:t>
            </a:r>
          </a:p>
        </p:txBody>
      </p:sp>
      <p:graphicFrame>
        <p:nvGraphicFramePr>
          <p:cNvPr id="22" name="Table 21">
            <a:extLst>
              <a:ext uri="{FF2B5EF4-FFF2-40B4-BE49-F238E27FC236}">
                <a16:creationId xmlns:a16="http://schemas.microsoft.com/office/drawing/2014/main" id="{EE91300F-AA64-9E1A-C608-8392975EB138}"/>
              </a:ext>
            </a:extLst>
          </p:cNvPr>
          <p:cNvGraphicFramePr>
            <a:graphicFrameLocks noGrp="1"/>
          </p:cNvGraphicFramePr>
          <p:nvPr/>
        </p:nvGraphicFramePr>
        <p:xfrm>
          <a:off x="3159760" y="4451630"/>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2464376029"/>
                    </a:ext>
                  </a:extLst>
                </a:gridCol>
                <a:gridCol w="560070">
                  <a:extLst>
                    <a:ext uri="{9D8B030D-6E8A-4147-A177-3AD203B41FA5}">
                      <a16:colId xmlns:a16="http://schemas.microsoft.com/office/drawing/2014/main" val="184683819"/>
                    </a:ext>
                  </a:extLst>
                </a:gridCol>
                <a:gridCol w="560070">
                  <a:extLst>
                    <a:ext uri="{9D8B030D-6E8A-4147-A177-3AD203B41FA5}">
                      <a16:colId xmlns:a16="http://schemas.microsoft.com/office/drawing/2014/main" val="181117025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cxnSp>
        <p:nvCxnSpPr>
          <p:cNvPr id="6" name="Straight Connector 5">
            <a:extLst>
              <a:ext uri="{FF2B5EF4-FFF2-40B4-BE49-F238E27FC236}">
                <a16:creationId xmlns:a16="http://schemas.microsoft.com/office/drawing/2014/main" id="{DC375C47-E1CF-F271-8704-30ECB346B8A5}"/>
              </a:ext>
            </a:extLst>
          </p:cNvPr>
          <p:cNvCxnSpPr>
            <a:cxnSpLocks/>
          </p:cNvCxnSpPr>
          <p:nvPr/>
        </p:nvCxnSpPr>
        <p:spPr>
          <a:xfrm>
            <a:off x="3159760" y="3941418"/>
            <a:ext cx="0" cy="51021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94F3ED6-D691-4369-38B5-E70F5CBF240A}"/>
              </a:ext>
            </a:extLst>
          </p:cNvPr>
          <p:cNvCxnSpPr>
            <a:cxnSpLocks/>
          </p:cNvCxnSpPr>
          <p:nvPr/>
        </p:nvCxnSpPr>
        <p:spPr>
          <a:xfrm>
            <a:off x="4836160" y="3941418"/>
            <a:ext cx="2804160" cy="51021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B0F86573-2C52-9597-2ED4-7977AF383AB2}"/>
              </a:ext>
            </a:extLst>
          </p:cNvPr>
          <p:cNvPicPr>
            <a:picLocks noChangeAspect="1"/>
          </p:cNvPicPr>
          <p:nvPr/>
        </p:nvPicPr>
        <p:blipFill>
          <a:blip r:embed="rId2"/>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317708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20E2-B480-132F-AB61-E3D9D72E0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AE972-DBFA-2CF9-197E-9812186E4217}"/>
              </a:ext>
            </a:extLst>
          </p:cNvPr>
          <p:cNvSpPr>
            <a:spLocks noGrp="1"/>
          </p:cNvSpPr>
          <p:nvPr>
            <p:ph type="title"/>
          </p:nvPr>
        </p:nvSpPr>
        <p:spPr/>
        <p:txBody>
          <a:bodyPr>
            <a:normAutofit/>
          </a:bodyPr>
          <a:lstStyle/>
          <a:p>
            <a:r>
              <a:rPr lang="en-US" sz="4800" dirty="0"/>
              <a:t>Hybrid BFS-DFS</a:t>
            </a:r>
          </a:p>
        </p:txBody>
      </p:sp>
      <p:sp>
        <p:nvSpPr>
          <p:cNvPr id="4" name="Slide Number Placeholder 3">
            <a:extLst>
              <a:ext uri="{FF2B5EF4-FFF2-40B4-BE49-F238E27FC236}">
                <a16:creationId xmlns:a16="http://schemas.microsoft.com/office/drawing/2014/main" id="{8B0B07D5-F702-CE18-9E17-40336305308C}"/>
              </a:ext>
            </a:extLst>
          </p:cNvPr>
          <p:cNvSpPr>
            <a:spLocks noGrp="1"/>
          </p:cNvSpPr>
          <p:nvPr>
            <p:ph type="sldNum" sz="quarter" idx="12"/>
          </p:nvPr>
        </p:nvSpPr>
        <p:spPr/>
        <p:txBody>
          <a:bodyPr/>
          <a:lstStyle/>
          <a:p>
            <a:fld id="{6F6053F2-432F-FB4F-AC79-1AD4FC0B2E9E}" type="slidenum">
              <a:rPr lang="en-US" smtClean="0"/>
              <a:t>104</a:t>
            </a:fld>
            <a:endParaRPr lang="en-US"/>
          </a:p>
        </p:txBody>
      </p:sp>
      <p:pic>
        <p:nvPicPr>
          <p:cNvPr id="11" name="Picture 10">
            <a:extLst>
              <a:ext uri="{FF2B5EF4-FFF2-40B4-BE49-F238E27FC236}">
                <a16:creationId xmlns:a16="http://schemas.microsoft.com/office/drawing/2014/main" id="{CA5B2814-CC02-A80B-4BFE-BC67DAAC0E6B}"/>
              </a:ext>
            </a:extLst>
          </p:cNvPr>
          <p:cNvPicPr>
            <a:picLocks noChangeAspect="1"/>
          </p:cNvPicPr>
          <p:nvPr/>
        </p:nvPicPr>
        <p:blipFill>
          <a:blip r:embed="rId2"/>
          <a:stretch>
            <a:fillRect/>
          </a:stretch>
        </p:blipFill>
        <p:spPr>
          <a:xfrm>
            <a:off x="473571" y="2517847"/>
            <a:ext cx="11244858" cy="2493086"/>
          </a:xfrm>
          <a:prstGeom prst="rect">
            <a:avLst/>
          </a:prstGeom>
        </p:spPr>
      </p:pic>
      <p:pic>
        <p:nvPicPr>
          <p:cNvPr id="13" name="Picture 12">
            <a:extLst>
              <a:ext uri="{FF2B5EF4-FFF2-40B4-BE49-F238E27FC236}">
                <a16:creationId xmlns:a16="http://schemas.microsoft.com/office/drawing/2014/main" id="{8454EEF3-A853-4FA7-F3E2-A467CF5E553D}"/>
              </a:ext>
            </a:extLst>
          </p:cNvPr>
          <p:cNvPicPr>
            <a:picLocks noChangeAspect="1"/>
          </p:cNvPicPr>
          <p:nvPr/>
        </p:nvPicPr>
        <p:blipFill>
          <a:blip r:embed="rId3"/>
          <a:stretch>
            <a:fillRect/>
          </a:stretch>
        </p:blipFill>
        <p:spPr>
          <a:xfrm>
            <a:off x="473571" y="5503653"/>
            <a:ext cx="9866936" cy="852697"/>
          </a:xfrm>
          <a:prstGeom prst="rect">
            <a:avLst/>
          </a:prstGeom>
        </p:spPr>
      </p:pic>
    </p:spTree>
    <p:extLst>
      <p:ext uri="{BB962C8B-B14F-4D97-AF65-F5344CB8AC3E}">
        <p14:creationId xmlns:p14="http://schemas.microsoft.com/office/powerpoint/2010/main" val="6825926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rPr>
              <a:t>G</a:t>
            </a:r>
            <a:r>
              <a:rPr lang="en-US" altLang="zh-CN" sz="6600" b="1" baseline="30000" dirty="0">
                <a:solidFill>
                  <a:srgbClr val="C00000"/>
                </a:solidFill>
              </a:rPr>
              <a:t>2</a:t>
            </a:r>
            <a:r>
              <a:rPr lang="en-US" altLang="zh-CN" sz="6600" b="1" dirty="0">
                <a:solidFill>
                  <a:srgbClr val="C00000"/>
                </a:solidFill>
              </a:rPr>
              <a:t>-AIMD</a:t>
            </a: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105</a:t>
            </a:fld>
            <a:endParaRPr lang="en-US" sz="2000" dirty="0">
              <a:solidFill>
                <a:schemeClr val="tx1"/>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1D077607-1CE7-1031-56B0-7D2CC1D011CE}"/>
              </a:ext>
            </a:extLst>
          </p:cNvPr>
          <p:cNvSpPr/>
          <p:nvPr/>
        </p:nvSpPr>
        <p:spPr>
          <a:xfrm>
            <a:off x="3262788" y="3648526"/>
            <a:ext cx="1325879" cy="481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rapezoid 3">
            <a:extLst>
              <a:ext uri="{FF2B5EF4-FFF2-40B4-BE49-F238E27FC236}">
                <a16:creationId xmlns:a16="http://schemas.microsoft.com/office/drawing/2014/main" id="{FEB0725A-E986-E575-7224-B387073D2410}"/>
              </a:ext>
            </a:extLst>
          </p:cNvPr>
          <p:cNvSpPr/>
          <p:nvPr/>
        </p:nvSpPr>
        <p:spPr>
          <a:xfrm>
            <a:off x="2990919" y="4129790"/>
            <a:ext cx="1933263" cy="1610627"/>
          </a:xfrm>
          <a:prstGeom prst="trapezoid">
            <a:avLst>
              <a:gd name="adj" fmla="val 3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1CDC08-F084-D32C-3BBC-EFA845A2A055}"/>
              </a:ext>
            </a:extLst>
          </p:cNvPr>
          <p:cNvSpPr txBox="1"/>
          <p:nvPr/>
        </p:nvSpPr>
        <p:spPr>
          <a:xfrm>
            <a:off x="3387183" y="3704492"/>
            <a:ext cx="1077087" cy="369332"/>
          </a:xfrm>
          <a:prstGeom prst="rect">
            <a:avLst/>
          </a:prstGeom>
          <a:noFill/>
        </p:spPr>
        <p:txBody>
          <a:bodyPr wrap="square" rtlCol="0">
            <a:spAutoFit/>
          </a:bodyPr>
          <a:lstStyle/>
          <a:p>
            <a:r>
              <a:rPr lang="en-US" dirty="0">
                <a:solidFill>
                  <a:schemeClr val="bg1"/>
                </a:solidFill>
              </a:rPr>
              <a:t>Chunk 1</a:t>
            </a:r>
          </a:p>
        </p:txBody>
      </p:sp>
      <p:sp>
        <p:nvSpPr>
          <p:cNvPr id="7" name="Rectangle 6">
            <a:extLst>
              <a:ext uri="{FF2B5EF4-FFF2-40B4-BE49-F238E27FC236}">
                <a16:creationId xmlns:a16="http://schemas.microsoft.com/office/drawing/2014/main" id="{F8C9631C-D0A4-0772-A252-39D501CCE821}"/>
              </a:ext>
            </a:extLst>
          </p:cNvPr>
          <p:cNvSpPr/>
          <p:nvPr/>
        </p:nvSpPr>
        <p:spPr>
          <a:xfrm>
            <a:off x="4593748" y="3648526"/>
            <a:ext cx="1325879" cy="4812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89BCFCC3-B835-DEBD-F816-BC1A5B892EA8}"/>
              </a:ext>
            </a:extLst>
          </p:cNvPr>
          <p:cNvSpPr/>
          <p:nvPr/>
        </p:nvSpPr>
        <p:spPr>
          <a:xfrm>
            <a:off x="4321879" y="4129790"/>
            <a:ext cx="1933263" cy="1610627"/>
          </a:xfrm>
          <a:prstGeom prst="trapezoid">
            <a:avLst>
              <a:gd name="adj" fmla="val 3442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B1EF462-78CA-D9BA-E20B-D5F1E96249FE}"/>
              </a:ext>
            </a:extLst>
          </p:cNvPr>
          <p:cNvSpPr txBox="1"/>
          <p:nvPr/>
        </p:nvSpPr>
        <p:spPr>
          <a:xfrm>
            <a:off x="4718143" y="3704492"/>
            <a:ext cx="1077087" cy="369332"/>
          </a:xfrm>
          <a:prstGeom prst="rect">
            <a:avLst/>
          </a:prstGeom>
          <a:noFill/>
        </p:spPr>
        <p:txBody>
          <a:bodyPr wrap="square" rtlCol="0">
            <a:spAutoFit/>
          </a:bodyPr>
          <a:lstStyle/>
          <a:p>
            <a:r>
              <a:rPr lang="en-US" dirty="0">
                <a:solidFill>
                  <a:schemeClr val="bg1"/>
                </a:solidFill>
              </a:rPr>
              <a:t>Chunk 2</a:t>
            </a:r>
          </a:p>
        </p:txBody>
      </p:sp>
      <p:sp>
        <p:nvSpPr>
          <p:cNvPr id="10" name="Rectangle 9">
            <a:extLst>
              <a:ext uri="{FF2B5EF4-FFF2-40B4-BE49-F238E27FC236}">
                <a16:creationId xmlns:a16="http://schemas.microsoft.com/office/drawing/2014/main" id="{F8BB7115-0E5E-CF80-44F2-EB1F4A4A2D25}"/>
              </a:ext>
            </a:extLst>
          </p:cNvPr>
          <p:cNvSpPr/>
          <p:nvPr/>
        </p:nvSpPr>
        <p:spPr>
          <a:xfrm>
            <a:off x="5924708" y="3648526"/>
            <a:ext cx="1325879" cy="481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rapezoid 10">
            <a:extLst>
              <a:ext uri="{FF2B5EF4-FFF2-40B4-BE49-F238E27FC236}">
                <a16:creationId xmlns:a16="http://schemas.microsoft.com/office/drawing/2014/main" id="{431F8FC7-A523-94B8-2E87-482A36903440}"/>
              </a:ext>
            </a:extLst>
          </p:cNvPr>
          <p:cNvSpPr/>
          <p:nvPr/>
        </p:nvSpPr>
        <p:spPr>
          <a:xfrm>
            <a:off x="5652839" y="4129790"/>
            <a:ext cx="1933263" cy="1610627"/>
          </a:xfrm>
          <a:prstGeom prst="trapezoid">
            <a:avLst>
              <a:gd name="adj" fmla="val 3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603A80-F4B1-69BA-B0EC-01212AC2BB89}"/>
              </a:ext>
            </a:extLst>
          </p:cNvPr>
          <p:cNvSpPr txBox="1"/>
          <p:nvPr/>
        </p:nvSpPr>
        <p:spPr>
          <a:xfrm>
            <a:off x="6410416" y="3648526"/>
            <a:ext cx="354461" cy="369332"/>
          </a:xfrm>
          <a:prstGeom prst="rect">
            <a:avLst/>
          </a:prstGeom>
          <a:noFill/>
        </p:spPr>
        <p:txBody>
          <a:bodyPr wrap="square" rtlCol="0">
            <a:spAutoFit/>
          </a:bodyPr>
          <a:lstStyle/>
          <a:p>
            <a:r>
              <a:rPr lang="en-US" dirty="0">
                <a:solidFill>
                  <a:schemeClr val="bg1"/>
                </a:solidFill>
              </a:rPr>
              <a:t>… </a:t>
            </a:r>
          </a:p>
        </p:txBody>
      </p:sp>
      <p:sp>
        <p:nvSpPr>
          <p:cNvPr id="13" name="Rectangle 12">
            <a:extLst>
              <a:ext uri="{FF2B5EF4-FFF2-40B4-BE49-F238E27FC236}">
                <a16:creationId xmlns:a16="http://schemas.microsoft.com/office/drawing/2014/main" id="{D781C10C-DDCF-CDD7-96F5-D3B2B4242E48}"/>
              </a:ext>
            </a:extLst>
          </p:cNvPr>
          <p:cNvSpPr/>
          <p:nvPr/>
        </p:nvSpPr>
        <p:spPr>
          <a:xfrm>
            <a:off x="7255668" y="3648526"/>
            <a:ext cx="1325879" cy="4812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apezoid 14">
            <a:extLst>
              <a:ext uri="{FF2B5EF4-FFF2-40B4-BE49-F238E27FC236}">
                <a16:creationId xmlns:a16="http://schemas.microsoft.com/office/drawing/2014/main" id="{9113E7B2-D4D5-077E-AE10-5DD16ED38D90}"/>
              </a:ext>
            </a:extLst>
          </p:cNvPr>
          <p:cNvSpPr/>
          <p:nvPr/>
        </p:nvSpPr>
        <p:spPr>
          <a:xfrm>
            <a:off x="6983799" y="4129790"/>
            <a:ext cx="1933263" cy="1610627"/>
          </a:xfrm>
          <a:prstGeom prst="trapezoid">
            <a:avLst>
              <a:gd name="adj" fmla="val 3442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F1EFE01-893F-6362-0F82-121FA9CC2534}"/>
              </a:ext>
            </a:extLst>
          </p:cNvPr>
          <p:cNvSpPr txBox="1"/>
          <p:nvPr/>
        </p:nvSpPr>
        <p:spPr>
          <a:xfrm>
            <a:off x="7380063" y="3704492"/>
            <a:ext cx="1077087" cy="369332"/>
          </a:xfrm>
          <a:prstGeom prst="rect">
            <a:avLst/>
          </a:prstGeom>
          <a:noFill/>
        </p:spPr>
        <p:txBody>
          <a:bodyPr wrap="square" rtlCol="0">
            <a:spAutoFit/>
          </a:bodyPr>
          <a:lstStyle/>
          <a:p>
            <a:r>
              <a:rPr lang="en-US" dirty="0">
                <a:solidFill>
                  <a:schemeClr val="bg1"/>
                </a:solidFill>
              </a:rPr>
              <a:t>Chunk </a:t>
            </a:r>
            <a:r>
              <a:rPr lang="en-US" i="1" dirty="0">
                <a:solidFill>
                  <a:schemeClr val="bg1"/>
                </a:solidFill>
              </a:rPr>
              <a:t>n</a:t>
            </a:r>
          </a:p>
        </p:txBody>
      </p:sp>
      <p:sp>
        <p:nvSpPr>
          <p:cNvPr id="17" name="Content Placeholder 2">
            <a:extLst>
              <a:ext uri="{FF2B5EF4-FFF2-40B4-BE49-F238E27FC236}">
                <a16:creationId xmlns:a16="http://schemas.microsoft.com/office/drawing/2014/main" id="{D7F71DD0-7308-494B-5FD5-757CC481A530}"/>
              </a:ext>
            </a:extLst>
          </p:cNvPr>
          <p:cNvSpPr txBox="1">
            <a:spLocks/>
          </p:cNvSpPr>
          <p:nvPr/>
        </p:nvSpPr>
        <p:spPr>
          <a:xfrm>
            <a:off x="2538483" y="5748264"/>
            <a:ext cx="7162800" cy="6413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3600" b="1" dirty="0">
                <a:solidFill>
                  <a:srgbClr val="C00000"/>
                </a:solidFill>
              </a:rPr>
              <a:t>A chunk can still explode memory!!</a:t>
            </a:r>
          </a:p>
          <a:p>
            <a:endParaRPr lang="en-US" sz="3600" b="1" dirty="0">
              <a:solidFill>
                <a:srgbClr val="C00000"/>
              </a:solidFill>
            </a:endParaRPr>
          </a:p>
        </p:txBody>
      </p:sp>
      <p:cxnSp>
        <p:nvCxnSpPr>
          <p:cNvPr id="19" name="Straight Arrow Connector 18">
            <a:extLst>
              <a:ext uri="{FF2B5EF4-FFF2-40B4-BE49-F238E27FC236}">
                <a16:creationId xmlns:a16="http://schemas.microsoft.com/office/drawing/2014/main" id="{08E471F2-35D2-D0E1-8623-FA040D35A096}"/>
              </a:ext>
            </a:extLst>
          </p:cNvPr>
          <p:cNvCxnSpPr/>
          <p:nvPr/>
        </p:nvCxnSpPr>
        <p:spPr>
          <a:xfrm>
            <a:off x="4313013" y="3428987"/>
            <a:ext cx="3490352" cy="0"/>
          </a:xfrm>
          <a:prstGeom prst="straightConnector1">
            <a:avLst/>
          </a:prstGeom>
          <a:ln w="38100">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BBD0D93-4129-722D-CA90-3151DE57CB64}"/>
              </a:ext>
            </a:extLst>
          </p:cNvPr>
          <p:cNvSpPr txBox="1"/>
          <p:nvPr/>
        </p:nvSpPr>
        <p:spPr>
          <a:xfrm>
            <a:off x="4395460" y="2911356"/>
            <a:ext cx="3190642" cy="461665"/>
          </a:xfrm>
          <a:prstGeom prst="rect">
            <a:avLst/>
          </a:prstGeom>
          <a:noFill/>
        </p:spPr>
        <p:txBody>
          <a:bodyPr wrap="square">
            <a:spAutoFit/>
          </a:bodyPr>
          <a:lstStyle/>
          <a:p>
            <a:r>
              <a:rPr lang="en-US" sz="2400" b="1" dirty="0">
                <a:solidFill>
                  <a:srgbClr val="0070C0"/>
                </a:solidFill>
                <a:ea typeface="Hack Nerd Font" panose="020B0609030202020204" pitchFamily="49" charset="0"/>
                <a:cs typeface="Arial" panose="020B0604020202020204" pitchFamily="34" charset="0"/>
              </a:rPr>
              <a:t>Degeneracy Ordering</a:t>
            </a:r>
            <a:endParaRPr lang="en-US" sz="2400" dirty="0"/>
          </a:p>
        </p:txBody>
      </p:sp>
      <p:pic>
        <p:nvPicPr>
          <p:cNvPr id="18" name="Picture 17" descr="A close up of a text&#10;&#10;Description automatically generated">
            <a:extLst>
              <a:ext uri="{FF2B5EF4-FFF2-40B4-BE49-F238E27FC236}">
                <a16:creationId xmlns:a16="http://schemas.microsoft.com/office/drawing/2014/main" id="{AFC628FD-A424-6FA4-D9CA-06BC48106627}"/>
              </a:ext>
            </a:extLst>
          </p:cNvPr>
          <p:cNvPicPr>
            <a:picLocks noChangeAspect="1"/>
          </p:cNvPicPr>
          <p:nvPr/>
        </p:nvPicPr>
        <p:blipFill>
          <a:blip r:embed="rId3"/>
          <a:srcRect t="45263"/>
          <a:stretch/>
        </p:blipFill>
        <p:spPr>
          <a:xfrm>
            <a:off x="703421" y="1700844"/>
            <a:ext cx="11400087" cy="1006713"/>
          </a:xfrm>
          <a:prstGeom prst="rect">
            <a:avLst/>
          </a:prstGeom>
        </p:spPr>
      </p:pic>
    </p:spTree>
    <p:extLst>
      <p:ext uri="{BB962C8B-B14F-4D97-AF65-F5344CB8AC3E}">
        <p14:creationId xmlns:p14="http://schemas.microsoft.com/office/powerpoint/2010/main" val="1454582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rPr>
              <a:t>G</a:t>
            </a:r>
            <a:r>
              <a:rPr lang="en-US" altLang="zh-CN" sz="6600" b="1" baseline="30000" dirty="0">
                <a:solidFill>
                  <a:srgbClr val="C00000"/>
                </a:solidFill>
              </a:rPr>
              <a:t>2</a:t>
            </a:r>
            <a:r>
              <a:rPr lang="en-US" altLang="zh-CN" sz="6600" b="1" dirty="0">
                <a:solidFill>
                  <a:srgbClr val="C00000"/>
                </a:solidFill>
              </a:rPr>
              <a:t>-AIMD</a:t>
            </a: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106</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160231"/>
            <a:ext cx="10974228" cy="1815882"/>
          </a:xfrm>
          <a:prstGeom prst="rect">
            <a:avLst/>
          </a:prstGeom>
          <a:noFill/>
        </p:spPr>
        <p:txBody>
          <a:bodyPr wrap="square">
            <a:spAutoFit/>
          </a:bodyPr>
          <a:lstStyle/>
          <a:p>
            <a:r>
              <a:rPr lang="en-US" sz="4000" b="1" dirty="0">
                <a:solidFill>
                  <a:srgbClr val="C00000"/>
                </a:solidFill>
              </a:rPr>
              <a:t>Adaptive Chunk Size</a:t>
            </a:r>
          </a:p>
          <a:p>
            <a:r>
              <a:rPr lang="en-US" sz="3600" dirty="0"/>
              <a:t>Inspired by additive-increase/multiplicative-decrease of TCP congestion control</a:t>
            </a:r>
          </a:p>
        </p:txBody>
      </p:sp>
      <p:pic>
        <p:nvPicPr>
          <p:cNvPr id="18" name="Picture 17">
            <a:extLst>
              <a:ext uri="{FF2B5EF4-FFF2-40B4-BE49-F238E27FC236}">
                <a16:creationId xmlns:a16="http://schemas.microsoft.com/office/drawing/2014/main" id="{CF80E7F1-19D0-D9D0-E36A-9D6B0E993876}"/>
              </a:ext>
            </a:extLst>
          </p:cNvPr>
          <p:cNvPicPr>
            <a:picLocks noChangeAspect="1"/>
          </p:cNvPicPr>
          <p:nvPr/>
        </p:nvPicPr>
        <p:blipFill>
          <a:blip r:embed="rId3"/>
          <a:stretch>
            <a:fillRect/>
          </a:stretch>
        </p:blipFill>
        <p:spPr>
          <a:xfrm>
            <a:off x="3213616" y="2746248"/>
            <a:ext cx="5764767" cy="4226052"/>
          </a:xfrm>
          <a:prstGeom prst="rect">
            <a:avLst/>
          </a:prstGeom>
        </p:spPr>
      </p:pic>
    </p:spTree>
    <p:extLst>
      <p:ext uri="{BB962C8B-B14F-4D97-AF65-F5344CB8AC3E}">
        <p14:creationId xmlns:p14="http://schemas.microsoft.com/office/powerpoint/2010/main" val="244931128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D4A2B-4EB8-0C4C-52C5-4B11135EB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5FB5EA-E874-892E-9560-3D8D4D6F398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rPr>
              <a:t>G</a:t>
            </a:r>
            <a:r>
              <a:rPr lang="en-US" altLang="zh-CN" sz="6600" b="1" baseline="30000" dirty="0">
                <a:solidFill>
                  <a:srgbClr val="C00000"/>
                </a:solidFill>
              </a:rPr>
              <a:t>2</a:t>
            </a:r>
            <a:r>
              <a:rPr lang="en-US" altLang="zh-CN" sz="6600" b="1" dirty="0">
                <a:solidFill>
                  <a:srgbClr val="C00000"/>
                </a:solidFill>
              </a:rPr>
              <a:t>-AIMD</a:t>
            </a:r>
          </a:p>
        </p:txBody>
      </p:sp>
      <p:sp>
        <p:nvSpPr>
          <p:cNvPr id="6" name="灯片编号占位符 5">
            <a:extLst>
              <a:ext uri="{FF2B5EF4-FFF2-40B4-BE49-F238E27FC236}">
                <a16:creationId xmlns:a16="http://schemas.microsoft.com/office/drawing/2014/main" id="{77F523FD-3964-55C3-6280-88EDDC4ED49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107</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8F019DDA-A934-1898-60C6-729BF629F525}"/>
              </a:ext>
            </a:extLst>
          </p:cNvPr>
          <p:cNvSpPr txBox="1"/>
          <p:nvPr/>
        </p:nvSpPr>
        <p:spPr>
          <a:xfrm>
            <a:off x="690170" y="1133727"/>
            <a:ext cx="10974228" cy="1938992"/>
          </a:xfrm>
          <a:prstGeom prst="rect">
            <a:avLst/>
          </a:prstGeom>
          <a:noFill/>
        </p:spPr>
        <p:txBody>
          <a:bodyPr wrap="square">
            <a:spAutoFit/>
          </a:bodyPr>
          <a:lstStyle/>
          <a:p>
            <a:r>
              <a:rPr lang="en-US" sz="4000" b="1" dirty="0">
                <a:solidFill>
                  <a:srgbClr val="C00000"/>
                </a:solidFill>
              </a:rPr>
              <a:t>Subgraph-centric API</a:t>
            </a:r>
          </a:p>
          <a:p>
            <a:pPr marL="571500" indent="-571500">
              <a:buFont typeface="Arial" panose="020B0604020202020204" pitchFamily="34" charset="0"/>
              <a:buChar char="•"/>
            </a:pPr>
            <a:r>
              <a:rPr lang="en-US" sz="4000" dirty="0" err="1"/>
              <a:t>subgraph_generate</a:t>
            </a:r>
            <a:endParaRPr lang="en-US" sz="4000" dirty="0"/>
          </a:p>
          <a:p>
            <a:pPr marL="571500" indent="-571500">
              <a:buFont typeface="Arial" panose="020B0604020202020204" pitchFamily="34" charset="0"/>
              <a:buChar char="•"/>
            </a:pPr>
            <a:r>
              <a:rPr lang="en-US" sz="4000" dirty="0" err="1"/>
              <a:t>subgraph_extend</a:t>
            </a:r>
            <a:endParaRPr lang="en-US" sz="4000" dirty="0"/>
          </a:p>
        </p:txBody>
      </p:sp>
      <p:pic>
        <p:nvPicPr>
          <p:cNvPr id="4" name="Picture 3">
            <a:extLst>
              <a:ext uri="{FF2B5EF4-FFF2-40B4-BE49-F238E27FC236}">
                <a16:creationId xmlns:a16="http://schemas.microsoft.com/office/drawing/2014/main" id="{57D3FC8A-936C-A3ED-F58D-ECD0BA54D1C7}"/>
              </a:ext>
            </a:extLst>
          </p:cNvPr>
          <p:cNvPicPr>
            <a:picLocks noChangeAspect="1"/>
          </p:cNvPicPr>
          <p:nvPr/>
        </p:nvPicPr>
        <p:blipFill>
          <a:blip r:embed="rId3"/>
          <a:stretch>
            <a:fillRect/>
          </a:stretch>
        </p:blipFill>
        <p:spPr>
          <a:xfrm>
            <a:off x="6498638" y="339613"/>
            <a:ext cx="5042176" cy="4738178"/>
          </a:xfrm>
          <a:prstGeom prst="rect">
            <a:avLst/>
          </a:prstGeom>
        </p:spPr>
      </p:pic>
      <p:grpSp>
        <p:nvGrpSpPr>
          <p:cNvPr id="5" name="Group 4">
            <a:extLst>
              <a:ext uri="{FF2B5EF4-FFF2-40B4-BE49-F238E27FC236}">
                <a16:creationId xmlns:a16="http://schemas.microsoft.com/office/drawing/2014/main" id="{6CA681B3-5C1E-879C-0EAF-B4725BF681CD}"/>
              </a:ext>
            </a:extLst>
          </p:cNvPr>
          <p:cNvGrpSpPr/>
          <p:nvPr/>
        </p:nvGrpSpPr>
        <p:grpSpPr>
          <a:xfrm>
            <a:off x="3915792" y="5338849"/>
            <a:ext cx="7863524" cy="1276683"/>
            <a:chOff x="250533" y="2638967"/>
            <a:chExt cx="7863524" cy="1276683"/>
          </a:xfrm>
        </p:grpSpPr>
        <p:sp>
          <p:nvSpPr>
            <p:cNvPr id="7" name="TextBox 6">
              <a:extLst>
                <a:ext uri="{FF2B5EF4-FFF2-40B4-BE49-F238E27FC236}">
                  <a16:creationId xmlns:a16="http://schemas.microsoft.com/office/drawing/2014/main" id="{8DCF62DC-92AF-EF70-DC26-88851B70874D}"/>
                </a:ext>
              </a:extLst>
            </p:cNvPr>
            <p:cNvSpPr txBox="1"/>
            <p:nvPr/>
          </p:nvSpPr>
          <p:spPr>
            <a:xfrm>
              <a:off x="459661" y="2978506"/>
              <a:ext cx="874135" cy="369332"/>
            </a:xfrm>
            <a:prstGeom prst="rect">
              <a:avLst/>
            </a:prstGeom>
            <a:noFill/>
          </p:spPr>
          <p:txBody>
            <a:bodyPr wrap="square" rtlCol="0">
              <a:spAutoFit/>
            </a:bodyPr>
            <a:lstStyle/>
            <a:p>
              <a:r>
                <a:rPr lang="en-US" altLang="zh-CN" i="1" dirty="0"/>
                <a:t>B</a:t>
              </a:r>
              <a:r>
                <a:rPr lang="en-US" altLang="zh-CN" baseline="-25000" dirty="0"/>
                <a:t>read</a:t>
              </a:r>
              <a:endParaRPr lang="en-US" baseline="-25000" dirty="0"/>
            </a:p>
          </p:txBody>
        </p:sp>
        <p:sp>
          <p:nvSpPr>
            <p:cNvPr id="8" name="Rectangle 7">
              <a:extLst>
                <a:ext uri="{FF2B5EF4-FFF2-40B4-BE49-F238E27FC236}">
                  <a16:creationId xmlns:a16="http://schemas.microsoft.com/office/drawing/2014/main" id="{129EBCDD-979B-7482-707A-45D878B1EABB}"/>
                </a:ext>
              </a:extLst>
            </p:cNvPr>
            <p:cNvSpPr/>
            <p:nvPr/>
          </p:nvSpPr>
          <p:spPr>
            <a:xfrm>
              <a:off x="1076997" y="3057145"/>
              <a:ext cx="2368479" cy="259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BA871BA-43C6-2335-0CD3-48B7747D652F}"/>
                </a:ext>
              </a:extLst>
            </p:cNvPr>
            <p:cNvSpPr/>
            <p:nvPr/>
          </p:nvSpPr>
          <p:spPr>
            <a:xfrm>
              <a:off x="1102875" y="3101332"/>
              <a:ext cx="286686"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BA4A593-DD41-0968-015A-44970B5F13B0}"/>
                </a:ext>
              </a:extLst>
            </p:cNvPr>
            <p:cNvSpPr/>
            <p:nvPr/>
          </p:nvSpPr>
          <p:spPr>
            <a:xfrm>
              <a:off x="1428780" y="3103027"/>
              <a:ext cx="286686" cy="157300"/>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FE2BCF-8410-B96B-AAB5-EB5C7E59B02F}"/>
                </a:ext>
              </a:extLst>
            </p:cNvPr>
            <p:cNvSpPr/>
            <p:nvPr/>
          </p:nvSpPr>
          <p:spPr>
            <a:xfrm>
              <a:off x="1769103" y="3103027"/>
              <a:ext cx="285027" cy="157300"/>
            </a:xfrm>
            <a:prstGeom prst="rect">
              <a:avLst/>
            </a:prstGeom>
            <a:solidFill>
              <a:schemeClr val="accent2"/>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8B70E27-CCC3-ACF8-98E8-C056948820ED}"/>
                </a:ext>
              </a:extLst>
            </p:cNvPr>
            <p:cNvSpPr txBox="1"/>
            <p:nvPr/>
          </p:nvSpPr>
          <p:spPr>
            <a:xfrm>
              <a:off x="1749997" y="3047884"/>
              <a:ext cx="357790" cy="238987"/>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13" name="TextBox 12">
              <a:extLst>
                <a:ext uri="{FF2B5EF4-FFF2-40B4-BE49-F238E27FC236}">
                  <a16:creationId xmlns:a16="http://schemas.microsoft.com/office/drawing/2014/main" id="{84D9B125-4898-1504-66D9-8803EBFAE125}"/>
                </a:ext>
              </a:extLst>
            </p:cNvPr>
            <p:cNvSpPr txBox="1"/>
            <p:nvPr/>
          </p:nvSpPr>
          <p:spPr>
            <a:xfrm>
              <a:off x="1394628" y="3045363"/>
              <a:ext cx="35779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{b}</a:t>
              </a:r>
              <a:endParaRPr lang="en-US" sz="1000" b="1" dirty="0">
                <a:solidFill>
                  <a:schemeClr val="bg1"/>
                </a:solidFill>
                <a:latin typeface="Times New Roman" charset="0"/>
                <a:ea typeface="Times New Roman" charset="0"/>
                <a:cs typeface="Times New Roman" charset="0"/>
              </a:endParaRPr>
            </a:p>
          </p:txBody>
        </p:sp>
        <p:sp>
          <p:nvSpPr>
            <p:cNvPr id="15" name="TextBox 14">
              <a:extLst>
                <a:ext uri="{FF2B5EF4-FFF2-40B4-BE49-F238E27FC236}">
                  <a16:creationId xmlns:a16="http://schemas.microsoft.com/office/drawing/2014/main" id="{D1D2129E-C7DD-106C-1EE9-5FABA510912E}"/>
                </a:ext>
              </a:extLst>
            </p:cNvPr>
            <p:cNvSpPr txBox="1"/>
            <p:nvPr/>
          </p:nvSpPr>
          <p:spPr>
            <a:xfrm>
              <a:off x="1076581" y="3043278"/>
              <a:ext cx="35779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endParaRPr lang="en-US" sz="1000" b="1" dirty="0">
                <a:solidFill>
                  <a:schemeClr val="bg1"/>
                </a:solidFill>
                <a:latin typeface="Times New Roman" charset="0"/>
                <a:ea typeface="Times New Roman" charset="0"/>
                <a:cs typeface="Times New Roman" charset="0"/>
              </a:endParaRPr>
            </a:p>
          </p:txBody>
        </p:sp>
        <p:sp>
          <p:nvSpPr>
            <p:cNvPr id="16" name="Down Arrow 15">
              <a:extLst>
                <a:ext uri="{FF2B5EF4-FFF2-40B4-BE49-F238E27FC236}">
                  <a16:creationId xmlns:a16="http://schemas.microsoft.com/office/drawing/2014/main" id="{8E38091B-A45F-914A-F54A-5DE01CB3C0C1}"/>
                </a:ext>
              </a:extLst>
            </p:cNvPr>
            <p:cNvSpPr/>
            <p:nvPr/>
          </p:nvSpPr>
          <p:spPr>
            <a:xfrm>
              <a:off x="2189540" y="3364768"/>
              <a:ext cx="258904" cy="1880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88D7B0A-5550-5CCD-63BD-538D6BACF0AD}"/>
                </a:ext>
              </a:extLst>
            </p:cNvPr>
            <p:cNvSpPr txBox="1"/>
            <p:nvPr/>
          </p:nvSpPr>
          <p:spPr>
            <a:xfrm>
              <a:off x="459661" y="3546318"/>
              <a:ext cx="874135" cy="369332"/>
            </a:xfrm>
            <a:prstGeom prst="rect">
              <a:avLst/>
            </a:prstGeom>
            <a:noFill/>
          </p:spPr>
          <p:txBody>
            <a:bodyPr wrap="square" rtlCol="0">
              <a:spAutoFit/>
            </a:bodyPr>
            <a:lstStyle/>
            <a:p>
              <a:r>
                <a:rPr lang="en-US" altLang="zh-CN" i="1" dirty="0" err="1"/>
                <a:t>B</a:t>
              </a:r>
              <a:r>
                <a:rPr lang="en-US" altLang="zh-CN" baseline="-25000" dirty="0" err="1"/>
                <a:t>write</a:t>
              </a:r>
              <a:endParaRPr lang="en-US" baseline="-25000" dirty="0"/>
            </a:p>
          </p:txBody>
        </p:sp>
        <p:sp>
          <p:nvSpPr>
            <p:cNvPr id="19" name="Rectangle 18">
              <a:extLst>
                <a:ext uri="{FF2B5EF4-FFF2-40B4-BE49-F238E27FC236}">
                  <a16:creationId xmlns:a16="http://schemas.microsoft.com/office/drawing/2014/main" id="{843A45F0-08DD-3799-3F8D-FCC0BF7514BD}"/>
                </a:ext>
              </a:extLst>
            </p:cNvPr>
            <p:cNvSpPr/>
            <p:nvPr/>
          </p:nvSpPr>
          <p:spPr>
            <a:xfrm>
              <a:off x="1076997" y="3624957"/>
              <a:ext cx="2368479" cy="259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983814DC-77BE-9719-EFCF-51D622CC7BB1}"/>
                </a:ext>
              </a:extLst>
            </p:cNvPr>
            <p:cNvSpPr/>
            <p:nvPr/>
          </p:nvSpPr>
          <p:spPr>
            <a:xfrm>
              <a:off x="1102875" y="3669144"/>
              <a:ext cx="376798"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FA9F393-30CF-AEAE-02B9-24C39BD56627}"/>
                </a:ext>
              </a:extLst>
            </p:cNvPr>
            <p:cNvSpPr/>
            <p:nvPr/>
          </p:nvSpPr>
          <p:spPr>
            <a:xfrm>
              <a:off x="2253760" y="3670839"/>
              <a:ext cx="335432" cy="157300"/>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95CE0B-F345-D5A8-E929-C543CB5308C6}"/>
                </a:ext>
              </a:extLst>
            </p:cNvPr>
            <p:cNvSpPr/>
            <p:nvPr/>
          </p:nvSpPr>
          <p:spPr>
            <a:xfrm>
              <a:off x="3007096" y="3670839"/>
              <a:ext cx="316382" cy="157300"/>
            </a:xfrm>
            <a:prstGeom prst="rect">
              <a:avLst/>
            </a:prstGeom>
            <a:solidFill>
              <a:schemeClr val="accent2"/>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79CE3C9-24E0-5326-3AD5-4565A211E36A}"/>
                </a:ext>
              </a:extLst>
            </p:cNvPr>
            <p:cNvSpPr txBox="1"/>
            <p:nvPr/>
          </p:nvSpPr>
          <p:spPr>
            <a:xfrm>
              <a:off x="2929721" y="3612068"/>
              <a:ext cx="479618"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{c,</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sp>
          <p:nvSpPr>
            <p:cNvPr id="24" name="TextBox 23">
              <a:extLst>
                <a:ext uri="{FF2B5EF4-FFF2-40B4-BE49-F238E27FC236}">
                  <a16:creationId xmlns:a16="http://schemas.microsoft.com/office/drawing/2014/main" id="{CADC3320-6866-D5F2-E9A3-6D5DDF7CA572}"/>
                </a:ext>
              </a:extLst>
            </p:cNvPr>
            <p:cNvSpPr txBox="1"/>
            <p:nvPr/>
          </p:nvSpPr>
          <p:spPr>
            <a:xfrm>
              <a:off x="2189540" y="3614550"/>
              <a:ext cx="479618"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{b,</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25" name="TextBox 24">
              <a:extLst>
                <a:ext uri="{FF2B5EF4-FFF2-40B4-BE49-F238E27FC236}">
                  <a16:creationId xmlns:a16="http://schemas.microsoft.com/office/drawing/2014/main" id="{C2663549-8005-1621-EFC1-7F0E3CBE137B}"/>
                </a:ext>
              </a:extLst>
            </p:cNvPr>
            <p:cNvSpPr txBox="1"/>
            <p:nvPr/>
          </p:nvSpPr>
          <p:spPr>
            <a:xfrm>
              <a:off x="1054791" y="3615572"/>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b}</a:t>
              </a:r>
              <a:endParaRPr lang="en-US" sz="1000" b="1" dirty="0">
                <a:solidFill>
                  <a:schemeClr val="bg1"/>
                </a:solidFill>
                <a:latin typeface="Times New Roman" charset="0"/>
                <a:ea typeface="Times New Roman" charset="0"/>
                <a:cs typeface="Times New Roman" charset="0"/>
              </a:endParaRPr>
            </a:p>
          </p:txBody>
        </p:sp>
        <p:sp>
          <p:nvSpPr>
            <p:cNvPr id="26" name="Rectangle 25">
              <a:extLst>
                <a:ext uri="{FF2B5EF4-FFF2-40B4-BE49-F238E27FC236}">
                  <a16:creationId xmlns:a16="http://schemas.microsoft.com/office/drawing/2014/main" id="{AD21BEA8-CD99-483A-FC97-3DDBEF2B65B8}"/>
                </a:ext>
              </a:extLst>
            </p:cNvPr>
            <p:cNvSpPr/>
            <p:nvPr/>
          </p:nvSpPr>
          <p:spPr>
            <a:xfrm>
              <a:off x="1488352" y="3670424"/>
              <a:ext cx="306934"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DCF1A75-F1AA-54B1-C1AB-3F2DBFDE2E71}"/>
                </a:ext>
              </a:extLst>
            </p:cNvPr>
            <p:cNvSpPr txBox="1"/>
            <p:nvPr/>
          </p:nvSpPr>
          <p:spPr>
            <a:xfrm>
              <a:off x="1413892" y="3617037"/>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28" name="Rectangle 27">
              <a:extLst>
                <a:ext uri="{FF2B5EF4-FFF2-40B4-BE49-F238E27FC236}">
                  <a16:creationId xmlns:a16="http://schemas.microsoft.com/office/drawing/2014/main" id="{02231AB9-DC17-04A8-F13C-1606F441C293}"/>
                </a:ext>
              </a:extLst>
            </p:cNvPr>
            <p:cNvSpPr/>
            <p:nvPr/>
          </p:nvSpPr>
          <p:spPr>
            <a:xfrm>
              <a:off x="1801431" y="3668959"/>
              <a:ext cx="445334"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1361290D-C7F9-FE13-51DD-A28A8F74756E}"/>
                </a:ext>
              </a:extLst>
            </p:cNvPr>
            <p:cNvSpPr txBox="1"/>
            <p:nvPr/>
          </p:nvSpPr>
          <p:spPr>
            <a:xfrm>
              <a:off x="1783476" y="3615572"/>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sp>
          <p:nvSpPr>
            <p:cNvPr id="30" name="Rectangle 29">
              <a:extLst>
                <a:ext uri="{FF2B5EF4-FFF2-40B4-BE49-F238E27FC236}">
                  <a16:creationId xmlns:a16="http://schemas.microsoft.com/office/drawing/2014/main" id="{B625125A-F405-686D-0DEF-26A5B2E0D6D9}"/>
                </a:ext>
              </a:extLst>
            </p:cNvPr>
            <p:cNvSpPr/>
            <p:nvPr/>
          </p:nvSpPr>
          <p:spPr>
            <a:xfrm>
              <a:off x="2594312" y="3668700"/>
              <a:ext cx="405664" cy="157300"/>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C1FF082-FB6A-5F28-249D-700677EF6E4A}"/>
                </a:ext>
              </a:extLst>
            </p:cNvPr>
            <p:cNvSpPr txBox="1"/>
            <p:nvPr/>
          </p:nvSpPr>
          <p:spPr>
            <a:xfrm>
              <a:off x="2557928" y="3614550"/>
              <a:ext cx="492443"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{b,</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sp>
          <p:nvSpPr>
            <p:cNvPr id="32" name="TextBox 31">
              <a:extLst>
                <a:ext uri="{FF2B5EF4-FFF2-40B4-BE49-F238E27FC236}">
                  <a16:creationId xmlns:a16="http://schemas.microsoft.com/office/drawing/2014/main" id="{2D3D529A-A066-1B66-745E-00C83664B92E}"/>
                </a:ext>
              </a:extLst>
            </p:cNvPr>
            <p:cNvSpPr txBox="1"/>
            <p:nvPr/>
          </p:nvSpPr>
          <p:spPr>
            <a:xfrm>
              <a:off x="250533" y="3311158"/>
              <a:ext cx="2003565" cy="307777"/>
            </a:xfrm>
            <a:prstGeom prst="rect">
              <a:avLst/>
            </a:prstGeom>
            <a:noFill/>
          </p:spPr>
          <p:txBody>
            <a:bodyPr wrap="square">
              <a:spAutoFit/>
            </a:bodyPr>
            <a:lstStyle/>
            <a:p>
              <a:r>
                <a:rPr lang="en-US" altLang="zh-CN" sz="1400" b="1" dirty="0">
                  <a:solidFill>
                    <a:srgbClr val="0070C0"/>
                  </a:solidFill>
                  <a:latin typeface="Times New Roman" charset="0"/>
                  <a:ea typeface="Times New Roman" charset="0"/>
                  <a:cs typeface="Times New Roman" charset="0"/>
                </a:rPr>
                <a:t>Extending Subgraphs</a:t>
              </a:r>
              <a:endParaRPr lang="en-US" sz="1400" dirty="0">
                <a:solidFill>
                  <a:srgbClr val="0070C0"/>
                </a:solidFill>
              </a:endParaRPr>
            </a:p>
          </p:txBody>
        </p:sp>
        <p:sp>
          <p:nvSpPr>
            <p:cNvPr id="33" name="TextBox 32">
              <a:extLst>
                <a:ext uri="{FF2B5EF4-FFF2-40B4-BE49-F238E27FC236}">
                  <a16:creationId xmlns:a16="http://schemas.microsoft.com/office/drawing/2014/main" id="{7E537305-7664-1056-F563-D81516CBE1CA}"/>
                </a:ext>
              </a:extLst>
            </p:cNvPr>
            <p:cNvSpPr txBox="1"/>
            <p:nvPr/>
          </p:nvSpPr>
          <p:spPr>
            <a:xfrm>
              <a:off x="4334455" y="2980794"/>
              <a:ext cx="874135" cy="369332"/>
            </a:xfrm>
            <a:prstGeom prst="rect">
              <a:avLst/>
            </a:prstGeom>
            <a:noFill/>
          </p:spPr>
          <p:txBody>
            <a:bodyPr wrap="square" rtlCol="0">
              <a:spAutoFit/>
            </a:bodyPr>
            <a:lstStyle/>
            <a:p>
              <a:r>
                <a:rPr lang="en-US" altLang="zh-CN" i="1" dirty="0"/>
                <a:t>B</a:t>
              </a:r>
              <a:r>
                <a:rPr lang="en-US" altLang="zh-CN" baseline="-25000" dirty="0"/>
                <a:t>read</a:t>
              </a:r>
              <a:endParaRPr lang="en-US" baseline="-25000" dirty="0"/>
            </a:p>
          </p:txBody>
        </p:sp>
        <p:sp>
          <p:nvSpPr>
            <p:cNvPr id="34" name="Rectangle 33">
              <a:extLst>
                <a:ext uri="{FF2B5EF4-FFF2-40B4-BE49-F238E27FC236}">
                  <a16:creationId xmlns:a16="http://schemas.microsoft.com/office/drawing/2014/main" id="{837F5BCA-6E33-0789-8720-1802B8E75207}"/>
                </a:ext>
              </a:extLst>
            </p:cNvPr>
            <p:cNvSpPr/>
            <p:nvPr/>
          </p:nvSpPr>
          <p:spPr>
            <a:xfrm>
              <a:off x="4951791" y="3059433"/>
              <a:ext cx="2368479" cy="259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BC511F30-804D-F38A-EFF1-35638A7EE3B2}"/>
                </a:ext>
              </a:extLst>
            </p:cNvPr>
            <p:cNvSpPr/>
            <p:nvPr/>
          </p:nvSpPr>
          <p:spPr>
            <a:xfrm>
              <a:off x="4977669" y="3103620"/>
              <a:ext cx="376798"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060D22BF-0E0A-5D0D-73C3-EC96E7A34763}"/>
                </a:ext>
              </a:extLst>
            </p:cNvPr>
            <p:cNvSpPr txBox="1"/>
            <p:nvPr/>
          </p:nvSpPr>
          <p:spPr>
            <a:xfrm>
              <a:off x="4929585" y="3048301"/>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b}</a:t>
              </a:r>
              <a:endParaRPr lang="en-US" sz="1000" b="1" dirty="0">
                <a:solidFill>
                  <a:schemeClr val="bg1"/>
                </a:solidFill>
                <a:latin typeface="Times New Roman" charset="0"/>
                <a:ea typeface="Times New Roman" charset="0"/>
                <a:cs typeface="Times New Roman" charset="0"/>
              </a:endParaRPr>
            </a:p>
          </p:txBody>
        </p:sp>
        <p:sp>
          <p:nvSpPr>
            <p:cNvPr id="37" name="Rectangle 36">
              <a:extLst>
                <a:ext uri="{FF2B5EF4-FFF2-40B4-BE49-F238E27FC236}">
                  <a16:creationId xmlns:a16="http://schemas.microsoft.com/office/drawing/2014/main" id="{A094A645-D6F0-4C7A-644E-174F1D6A849E}"/>
                </a:ext>
              </a:extLst>
            </p:cNvPr>
            <p:cNvSpPr/>
            <p:nvPr/>
          </p:nvSpPr>
          <p:spPr>
            <a:xfrm>
              <a:off x="5363146" y="3104900"/>
              <a:ext cx="306934"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A939BFE0-4C6F-CAC9-CFCD-86E5FECA20C4}"/>
                </a:ext>
              </a:extLst>
            </p:cNvPr>
            <p:cNvSpPr txBox="1"/>
            <p:nvPr/>
          </p:nvSpPr>
          <p:spPr>
            <a:xfrm>
              <a:off x="5288686" y="3049766"/>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39" name="TextBox 38">
              <a:extLst>
                <a:ext uri="{FF2B5EF4-FFF2-40B4-BE49-F238E27FC236}">
                  <a16:creationId xmlns:a16="http://schemas.microsoft.com/office/drawing/2014/main" id="{C4C57B12-E4FE-4F83-B5A7-1CA05E798423}"/>
                </a:ext>
              </a:extLst>
            </p:cNvPr>
            <p:cNvSpPr txBox="1"/>
            <p:nvPr/>
          </p:nvSpPr>
          <p:spPr>
            <a:xfrm>
              <a:off x="4334455" y="3536685"/>
              <a:ext cx="874135" cy="369332"/>
            </a:xfrm>
            <a:prstGeom prst="rect">
              <a:avLst/>
            </a:prstGeom>
            <a:noFill/>
          </p:spPr>
          <p:txBody>
            <a:bodyPr wrap="square" rtlCol="0">
              <a:spAutoFit/>
            </a:bodyPr>
            <a:lstStyle/>
            <a:p>
              <a:r>
                <a:rPr lang="en-US" altLang="zh-CN" i="1" dirty="0" err="1"/>
                <a:t>B</a:t>
              </a:r>
              <a:r>
                <a:rPr lang="en-US" altLang="zh-CN" baseline="-25000" dirty="0" err="1"/>
                <a:t>write</a:t>
              </a:r>
              <a:endParaRPr lang="en-US" baseline="-25000" dirty="0"/>
            </a:p>
          </p:txBody>
        </p:sp>
        <p:sp>
          <p:nvSpPr>
            <p:cNvPr id="40" name="Rectangle 39">
              <a:extLst>
                <a:ext uri="{FF2B5EF4-FFF2-40B4-BE49-F238E27FC236}">
                  <a16:creationId xmlns:a16="http://schemas.microsoft.com/office/drawing/2014/main" id="{6E1C6BE2-286B-62B7-6506-3A0ECE9590BA}"/>
                </a:ext>
              </a:extLst>
            </p:cNvPr>
            <p:cNvSpPr/>
            <p:nvPr/>
          </p:nvSpPr>
          <p:spPr>
            <a:xfrm>
              <a:off x="4951791" y="3615324"/>
              <a:ext cx="2368479" cy="259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233B2E36-CAEC-4A69-B2EE-5E19D989FDF4}"/>
                </a:ext>
              </a:extLst>
            </p:cNvPr>
            <p:cNvSpPr/>
            <p:nvPr/>
          </p:nvSpPr>
          <p:spPr>
            <a:xfrm>
              <a:off x="4977669" y="3659511"/>
              <a:ext cx="460152"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62DE9808-0ABA-D762-8616-F203E7BF771E}"/>
                </a:ext>
              </a:extLst>
            </p:cNvPr>
            <p:cNvSpPr txBox="1"/>
            <p:nvPr/>
          </p:nvSpPr>
          <p:spPr>
            <a:xfrm>
              <a:off x="4912405" y="3604672"/>
              <a:ext cx="607859"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b,</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43" name="Rectangle 42">
              <a:extLst>
                <a:ext uri="{FF2B5EF4-FFF2-40B4-BE49-F238E27FC236}">
                  <a16:creationId xmlns:a16="http://schemas.microsoft.com/office/drawing/2014/main" id="{6BA06ECF-3322-FA7C-2C67-B161AC2A61FC}"/>
                </a:ext>
              </a:extLst>
            </p:cNvPr>
            <p:cNvSpPr/>
            <p:nvPr/>
          </p:nvSpPr>
          <p:spPr>
            <a:xfrm>
              <a:off x="5451293" y="3655897"/>
              <a:ext cx="460152"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1D8CB3B8-BF3F-E7E1-0D4E-40C3805A6C8E}"/>
                </a:ext>
              </a:extLst>
            </p:cNvPr>
            <p:cNvSpPr txBox="1"/>
            <p:nvPr/>
          </p:nvSpPr>
          <p:spPr>
            <a:xfrm>
              <a:off x="5382416" y="3601058"/>
              <a:ext cx="607860" cy="246221"/>
            </a:xfrm>
            <a:prstGeom prst="rect">
              <a:avLst/>
            </a:prstGeom>
            <a:noFill/>
          </p:spPr>
          <p:txBody>
            <a:bodyPr wrap="squar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b,</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sp>
          <p:nvSpPr>
            <p:cNvPr id="45" name="Rectangle 44">
              <a:extLst>
                <a:ext uri="{FF2B5EF4-FFF2-40B4-BE49-F238E27FC236}">
                  <a16:creationId xmlns:a16="http://schemas.microsoft.com/office/drawing/2014/main" id="{907BCF28-55F4-69B3-66B2-B64C5029E286}"/>
                </a:ext>
              </a:extLst>
            </p:cNvPr>
            <p:cNvSpPr/>
            <p:nvPr/>
          </p:nvSpPr>
          <p:spPr>
            <a:xfrm>
              <a:off x="5924917" y="3656421"/>
              <a:ext cx="460152"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44325719-257B-2861-148E-913B7E72058E}"/>
                </a:ext>
              </a:extLst>
            </p:cNvPr>
            <p:cNvSpPr txBox="1"/>
            <p:nvPr/>
          </p:nvSpPr>
          <p:spPr>
            <a:xfrm>
              <a:off x="5856040" y="3601582"/>
              <a:ext cx="607860" cy="246221"/>
            </a:xfrm>
            <a:prstGeom prst="rect">
              <a:avLst/>
            </a:prstGeom>
            <a:noFill/>
          </p:spPr>
          <p:txBody>
            <a:bodyPr wrap="squar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cxnSp>
          <p:nvCxnSpPr>
            <p:cNvPr id="47" name="Straight Arrow Connector 46">
              <a:extLst>
                <a:ext uri="{FF2B5EF4-FFF2-40B4-BE49-F238E27FC236}">
                  <a16:creationId xmlns:a16="http://schemas.microsoft.com/office/drawing/2014/main" id="{B0E42DB0-7DB9-D3D4-24A7-162993689E7F}"/>
                </a:ext>
              </a:extLst>
            </p:cNvPr>
            <p:cNvCxnSpPr>
              <a:cxnSpLocks/>
              <a:endCxn id="42" idx="0"/>
            </p:cNvCxnSpPr>
            <p:nvPr/>
          </p:nvCxnSpPr>
          <p:spPr>
            <a:xfrm>
              <a:off x="5160919" y="3283383"/>
              <a:ext cx="55416" cy="32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AE567F-C74A-2A9F-AB2D-E0036D1FF24F}"/>
                </a:ext>
              </a:extLst>
            </p:cNvPr>
            <p:cNvCxnSpPr>
              <a:cxnSpLocks/>
              <a:endCxn id="44" idx="0"/>
            </p:cNvCxnSpPr>
            <p:nvPr/>
          </p:nvCxnSpPr>
          <p:spPr>
            <a:xfrm>
              <a:off x="5230302" y="3282237"/>
              <a:ext cx="456044" cy="318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C23CAFB-9F06-270B-4DCC-D13A3631A4B2}"/>
                </a:ext>
              </a:extLst>
            </p:cNvPr>
            <p:cNvCxnSpPr>
              <a:cxnSpLocks/>
              <a:endCxn id="46" idx="0"/>
            </p:cNvCxnSpPr>
            <p:nvPr/>
          </p:nvCxnSpPr>
          <p:spPr>
            <a:xfrm>
              <a:off x="5548680" y="3270339"/>
              <a:ext cx="611290" cy="33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B4B288A-2B4D-DD3F-1605-D77632D50DB4}"/>
                </a:ext>
              </a:extLst>
            </p:cNvPr>
            <p:cNvSpPr/>
            <p:nvPr/>
          </p:nvSpPr>
          <p:spPr>
            <a:xfrm>
              <a:off x="6140534" y="3107553"/>
              <a:ext cx="335432" cy="157300"/>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35CFFD4-A268-A096-2289-FAE9C92CB2C6}"/>
                </a:ext>
              </a:extLst>
            </p:cNvPr>
            <p:cNvSpPr txBox="1"/>
            <p:nvPr/>
          </p:nvSpPr>
          <p:spPr>
            <a:xfrm>
              <a:off x="6076314" y="3049517"/>
              <a:ext cx="479618"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{b,</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52" name="Rectangle 51">
              <a:extLst>
                <a:ext uri="{FF2B5EF4-FFF2-40B4-BE49-F238E27FC236}">
                  <a16:creationId xmlns:a16="http://schemas.microsoft.com/office/drawing/2014/main" id="{93A1FA5C-9584-7864-B484-053038DA372E}"/>
                </a:ext>
              </a:extLst>
            </p:cNvPr>
            <p:cNvSpPr/>
            <p:nvPr/>
          </p:nvSpPr>
          <p:spPr>
            <a:xfrm>
              <a:off x="5688205" y="3105673"/>
              <a:ext cx="445334"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2F4C1BF3-3152-4429-32DA-50251D8F660E}"/>
                </a:ext>
              </a:extLst>
            </p:cNvPr>
            <p:cNvSpPr txBox="1"/>
            <p:nvPr/>
          </p:nvSpPr>
          <p:spPr>
            <a:xfrm>
              <a:off x="5670250" y="3050539"/>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sp>
          <p:nvSpPr>
            <p:cNvPr id="54" name="TextBox 53">
              <a:extLst>
                <a:ext uri="{FF2B5EF4-FFF2-40B4-BE49-F238E27FC236}">
                  <a16:creationId xmlns:a16="http://schemas.microsoft.com/office/drawing/2014/main" id="{8992366E-A8C9-273D-5AC9-1C9D102192CF}"/>
                </a:ext>
              </a:extLst>
            </p:cNvPr>
            <p:cNvSpPr txBox="1"/>
            <p:nvPr/>
          </p:nvSpPr>
          <p:spPr>
            <a:xfrm>
              <a:off x="6363259" y="3502225"/>
              <a:ext cx="528826" cy="369332"/>
            </a:xfrm>
            <a:prstGeom prst="rect">
              <a:avLst/>
            </a:prstGeom>
            <a:noFill/>
          </p:spPr>
          <p:txBody>
            <a:bodyPr wrap="square">
              <a:spAutoFit/>
            </a:bodyPr>
            <a:lstStyle/>
            <a:p>
              <a:r>
                <a:rPr lang="en-US" altLang="zh-CN" sz="1800" b="1" dirty="0">
                  <a:latin typeface="Times New Roman" charset="0"/>
                  <a:ea typeface="Times New Roman" charset="0"/>
                  <a:cs typeface="Times New Roman" charset="0"/>
                </a:rPr>
                <a:t>…</a:t>
              </a:r>
              <a:endParaRPr lang="en-US" dirty="0"/>
            </a:p>
          </p:txBody>
        </p:sp>
        <p:sp>
          <p:nvSpPr>
            <p:cNvPr id="55" name="TextBox 54">
              <a:extLst>
                <a:ext uri="{FF2B5EF4-FFF2-40B4-BE49-F238E27FC236}">
                  <a16:creationId xmlns:a16="http://schemas.microsoft.com/office/drawing/2014/main" id="{69E30227-D5FF-6023-780D-AE02960EFD9B}"/>
                </a:ext>
              </a:extLst>
            </p:cNvPr>
            <p:cNvSpPr txBox="1"/>
            <p:nvPr/>
          </p:nvSpPr>
          <p:spPr>
            <a:xfrm>
              <a:off x="6433021" y="2951907"/>
              <a:ext cx="528826" cy="369332"/>
            </a:xfrm>
            <a:prstGeom prst="rect">
              <a:avLst/>
            </a:prstGeom>
            <a:noFill/>
          </p:spPr>
          <p:txBody>
            <a:bodyPr wrap="square">
              <a:spAutoFit/>
            </a:bodyPr>
            <a:lstStyle/>
            <a:p>
              <a:r>
                <a:rPr lang="en-US" altLang="zh-CN" sz="1800" b="1" dirty="0">
                  <a:latin typeface="Times New Roman" charset="0"/>
                  <a:ea typeface="Times New Roman" charset="0"/>
                  <a:cs typeface="Times New Roman" charset="0"/>
                </a:rPr>
                <a:t>…</a:t>
              </a:r>
              <a:endParaRPr lang="en-US" dirty="0"/>
            </a:p>
          </p:txBody>
        </p:sp>
        <p:sp>
          <p:nvSpPr>
            <p:cNvPr id="56" name="TextBox 55">
              <a:extLst>
                <a:ext uri="{FF2B5EF4-FFF2-40B4-BE49-F238E27FC236}">
                  <a16:creationId xmlns:a16="http://schemas.microsoft.com/office/drawing/2014/main" id="{63F497FF-A0F0-98E9-83D4-C2BD55B5B4EA}"/>
                </a:ext>
              </a:extLst>
            </p:cNvPr>
            <p:cNvSpPr txBox="1"/>
            <p:nvPr/>
          </p:nvSpPr>
          <p:spPr>
            <a:xfrm>
              <a:off x="3387116" y="2638967"/>
              <a:ext cx="1173059" cy="523220"/>
            </a:xfrm>
            <a:prstGeom prst="rect">
              <a:avLst/>
            </a:prstGeom>
            <a:noFill/>
          </p:spPr>
          <p:txBody>
            <a:bodyPr wrap="square">
              <a:spAutoFit/>
            </a:bodyPr>
            <a:lstStyle/>
            <a:p>
              <a:pPr algn="ctr"/>
              <a:r>
                <a:rPr lang="en-US" altLang="zh-CN" sz="1400" b="1" dirty="0">
                  <a:solidFill>
                    <a:srgbClr val="0070C0"/>
                  </a:solidFill>
                  <a:latin typeface="Times New Roman" charset="0"/>
                  <a:ea typeface="Times New Roman" charset="0"/>
                  <a:cs typeface="Times New Roman" charset="0"/>
                </a:rPr>
                <a:t>Swapping Buffers</a:t>
              </a:r>
              <a:endParaRPr lang="en-US" sz="1400" dirty="0">
                <a:solidFill>
                  <a:srgbClr val="0070C0"/>
                </a:solidFill>
              </a:endParaRPr>
            </a:p>
          </p:txBody>
        </p:sp>
        <p:cxnSp>
          <p:nvCxnSpPr>
            <p:cNvPr id="57" name="Straight Arrow Connector 56">
              <a:extLst>
                <a:ext uri="{FF2B5EF4-FFF2-40B4-BE49-F238E27FC236}">
                  <a16:creationId xmlns:a16="http://schemas.microsoft.com/office/drawing/2014/main" id="{90B37F36-54AF-51E9-65AA-0CA9A6A8CFDF}"/>
                </a:ext>
              </a:extLst>
            </p:cNvPr>
            <p:cNvCxnSpPr>
              <a:cxnSpLocks/>
              <a:endCxn id="39" idx="1"/>
            </p:cNvCxnSpPr>
            <p:nvPr/>
          </p:nvCxnSpPr>
          <p:spPr>
            <a:xfrm>
              <a:off x="3598529" y="3174216"/>
              <a:ext cx="735926" cy="54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5A5CB78-CC67-1269-EE16-29D5E0F3ACBC}"/>
                </a:ext>
              </a:extLst>
            </p:cNvPr>
            <p:cNvCxnSpPr>
              <a:cxnSpLocks/>
              <a:endCxn id="33" idx="1"/>
            </p:cNvCxnSpPr>
            <p:nvPr/>
          </p:nvCxnSpPr>
          <p:spPr>
            <a:xfrm flipV="1">
              <a:off x="3583165" y="3165460"/>
              <a:ext cx="751290" cy="579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4A220F1-646B-CA4A-361D-0C95588D327E}"/>
                </a:ext>
              </a:extLst>
            </p:cNvPr>
            <p:cNvSpPr txBox="1"/>
            <p:nvPr/>
          </p:nvSpPr>
          <p:spPr>
            <a:xfrm>
              <a:off x="6110492" y="3311158"/>
              <a:ext cx="2003565" cy="307777"/>
            </a:xfrm>
            <a:prstGeom prst="rect">
              <a:avLst/>
            </a:prstGeom>
            <a:noFill/>
          </p:spPr>
          <p:txBody>
            <a:bodyPr wrap="square">
              <a:spAutoFit/>
            </a:bodyPr>
            <a:lstStyle/>
            <a:p>
              <a:r>
                <a:rPr lang="en-US" altLang="zh-CN" sz="1400" b="1" dirty="0">
                  <a:solidFill>
                    <a:srgbClr val="0070C0"/>
                  </a:solidFill>
                  <a:latin typeface="Times New Roman" charset="0"/>
                  <a:ea typeface="Times New Roman" charset="0"/>
                  <a:cs typeface="Times New Roman" charset="0"/>
                </a:rPr>
                <a:t>Extending Subgraphs</a:t>
              </a:r>
              <a:endParaRPr lang="en-US" sz="1400" dirty="0">
                <a:solidFill>
                  <a:srgbClr val="0070C0"/>
                </a:solidFill>
              </a:endParaRPr>
            </a:p>
          </p:txBody>
        </p:sp>
      </p:grpSp>
      <p:pic>
        <p:nvPicPr>
          <p:cNvPr id="60" name="Picture 59">
            <a:extLst>
              <a:ext uri="{FF2B5EF4-FFF2-40B4-BE49-F238E27FC236}">
                <a16:creationId xmlns:a16="http://schemas.microsoft.com/office/drawing/2014/main" id="{0A64D592-2F97-6835-561F-038B8BE6BD2C}"/>
              </a:ext>
            </a:extLst>
          </p:cNvPr>
          <p:cNvPicPr>
            <a:picLocks noChangeAspect="1"/>
          </p:cNvPicPr>
          <p:nvPr/>
        </p:nvPicPr>
        <p:blipFill>
          <a:blip r:embed="rId4"/>
          <a:stretch>
            <a:fillRect/>
          </a:stretch>
        </p:blipFill>
        <p:spPr>
          <a:xfrm>
            <a:off x="936219" y="3118797"/>
            <a:ext cx="3703598" cy="2484576"/>
          </a:xfrm>
          <a:prstGeom prst="rect">
            <a:avLst/>
          </a:prstGeom>
        </p:spPr>
      </p:pic>
    </p:spTree>
    <p:extLst>
      <p:ext uri="{BB962C8B-B14F-4D97-AF65-F5344CB8AC3E}">
        <p14:creationId xmlns:p14="http://schemas.microsoft.com/office/powerpoint/2010/main" val="49534630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7E0DC-7187-4A08-F026-474864F7C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5877BE-7ED9-FA9F-9ED0-947C9B80073B}"/>
              </a:ext>
            </a:extLst>
          </p:cNvPr>
          <p:cNvSpPr>
            <a:spLocks noGrp="1"/>
          </p:cNvSpPr>
          <p:nvPr>
            <p:ph type="title"/>
          </p:nvPr>
        </p:nvSpPr>
        <p:spPr/>
        <p:txBody>
          <a:bodyPr>
            <a:normAutofit/>
          </a:bodyPr>
          <a:lstStyle/>
          <a:p>
            <a:r>
              <a:rPr lang="en-US" sz="4800" dirty="0"/>
              <a:t>Recent GPU Solutions</a:t>
            </a:r>
          </a:p>
        </p:txBody>
      </p:sp>
      <p:sp>
        <p:nvSpPr>
          <p:cNvPr id="3" name="Content Placeholder 2">
            <a:extLst>
              <a:ext uri="{FF2B5EF4-FFF2-40B4-BE49-F238E27FC236}">
                <a16:creationId xmlns:a16="http://schemas.microsoft.com/office/drawing/2014/main" id="{7B5F62ED-AA53-CDF3-97F5-D235129B1235}"/>
              </a:ext>
            </a:extLst>
          </p:cNvPr>
          <p:cNvSpPr>
            <a:spLocks noGrp="1"/>
          </p:cNvSpPr>
          <p:nvPr>
            <p:ph idx="1"/>
          </p:nvPr>
        </p:nvSpPr>
        <p:spPr/>
        <p:txBody>
          <a:bodyPr/>
          <a:lstStyle/>
          <a:p>
            <a:pPr marL="0" indent="0">
              <a:buNone/>
            </a:pPr>
            <a:r>
              <a:rPr lang="en-US" sz="3200" dirty="0">
                <a:solidFill>
                  <a:schemeClr val="bg1">
                    <a:lumMod val="85000"/>
                  </a:schemeClr>
                </a:solidFill>
              </a:rPr>
              <a:t>BFS-style</a:t>
            </a:r>
          </a:p>
          <a:p>
            <a:pPr lvl="1">
              <a:buFont typeface="Wingdings" pitchFamily="2" charset="2"/>
              <a:buChar char="§"/>
            </a:pPr>
            <a:r>
              <a:rPr lang="en-US" dirty="0" err="1">
                <a:solidFill>
                  <a:schemeClr val="bg1">
                    <a:lumMod val="85000"/>
                  </a:schemeClr>
                </a:solidFill>
              </a:rPr>
              <a:t>CuTS</a:t>
            </a:r>
            <a:r>
              <a:rPr lang="en-US" dirty="0">
                <a:solidFill>
                  <a:schemeClr val="bg1">
                    <a:lumMod val="85000"/>
                  </a:schemeClr>
                </a:solidFill>
              </a:rPr>
              <a:t> [SC’21]</a:t>
            </a:r>
          </a:p>
          <a:p>
            <a:pPr lvl="1">
              <a:buFont typeface="Wingdings" pitchFamily="2" charset="2"/>
              <a:buChar char="§"/>
            </a:pPr>
            <a:r>
              <a:rPr lang="en-US" dirty="0">
                <a:solidFill>
                  <a:schemeClr val="bg1">
                    <a:lumMod val="85000"/>
                  </a:schemeClr>
                </a:solidFill>
              </a:rPr>
              <a:t>VSGM [SC’22]</a:t>
            </a:r>
          </a:p>
          <a:p>
            <a:pPr marL="457200" lvl="1" indent="0">
              <a:buNone/>
            </a:pPr>
            <a:endParaRPr lang="en-US" dirty="0"/>
          </a:p>
          <a:p>
            <a:pPr marL="0" indent="0">
              <a:buNone/>
            </a:pPr>
            <a:r>
              <a:rPr lang="en-US" sz="3200" dirty="0"/>
              <a:t>DFS-style</a:t>
            </a:r>
            <a:endParaRPr lang="en-US" dirty="0"/>
          </a:p>
          <a:p>
            <a:pPr lvl="1">
              <a:buFont typeface="Wingdings" pitchFamily="2" charset="2"/>
              <a:buChar char="§"/>
            </a:pPr>
            <a:r>
              <a:rPr lang="en-US" dirty="0" err="1"/>
              <a:t>STMatch</a:t>
            </a:r>
            <a:r>
              <a:rPr lang="en-US" dirty="0"/>
              <a:t> [</a:t>
            </a:r>
            <a:r>
              <a:rPr lang="en-US" dirty="0">
                <a:solidFill>
                  <a:schemeClr val="accent2"/>
                </a:solidFill>
              </a:rPr>
              <a:t>SC’22</a:t>
            </a:r>
            <a:r>
              <a:rPr lang="en-US" dirty="0"/>
              <a:t>]</a:t>
            </a:r>
          </a:p>
          <a:p>
            <a:pPr lvl="1">
              <a:buFont typeface="Wingdings" pitchFamily="2" charset="2"/>
              <a:buChar char="§"/>
            </a:pPr>
            <a:r>
              <a:rPr lang="en-US" dirty="0"/>
              <a:t>EGSM [</a:t>
            </a:r>
            <a:r>
              <a:rPr lang="en-US" dirty="0">
                <a:solidFill>
                  <a:schemeClr val="accent2"/>
                </a:solidFill>
              </a:rPr>
              <a:t>SIGMOD’23</a:t>
            </a:r>
            <a:r>
              <a:rPr lang="en-US" dirty="0"/>
              <a:t>]</a:t>
            </a:r>
          </a:p>
          <a:p>
            <a:pPr lvl="1">
              <a:buFont typeface="Wingdings" pitchFamily="2" charset="2"/>
              <a:buChar char="§"/>
            </a:pPr>
            <a:r>
              <a:rPr lang="en-US" dirty="0" err="1"/>
              <a:t>GraphSet</a:t>
            </a:r>
            <a:r>
              <a:rPr lang="en-US" dirty="0"/>
              <a:t> [</a:t>
            </a:r>
            <a:r>
              <a:rPr lang="en-US" dirty="0">
                <a:solidFill>
                  <a:schemeClr val="accent2"/>
                </a:solidFill>
              </a:rPr>
              <a:t>SC’23</a:t>
            </a:r>
            <a:r>
              <a:rPr lang="en-US" dirty="0"/>
              <a:t>]</a:t>
            </a:r>
          </a:p>
          <a:p>
            <a:pPr lvl="1">
              <a:buFont typeface="Wingdings" pitchFamily="2" charset="2"/>
              <a:buChar char="§"/>
            </a:pPr>
            <a:r>
              <a:rPr lang="en-US" dirty="0"/>
              <a:t>T-DFS [</a:t>
            </a:r>
            <a:r>
              <a:rPr lang="en-US" dirty="0">
                <a:solidFill>
                  <a:schemeClr val="accent2"/>
                </a:solidFill>
              </a:rPr>
              <a:t>ICDE’24</a:t>
            </a:r>
            <a:r>
              <a:rPr lang="en-US" dirty="0"/>
              <a:t>]</a:t>
            </a:r>
          </a:p>
        </p:txBody>
      </p:sp>
      <p:sp>
        <p:nvSpPr>
          <p:cNvPr id="4" name="灯片编号占位符 5">
            <a:extLst>
              <a:ext uri="{FF2B5EF4-FFF2-40B4-BE49-F238E27FC236}">
                <a16:creationId xmlns:a16="http://schemas.microsoft.com/office/drawing/2014/main" id="{6EC0E731-5C71-DC07-325C-D5C2F83FC81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108</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3417575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8DED-60CF-7299-9E16-3A36208AC87C}"/>
              </a:ext>
            </a:extLst>
          </p:cNvPr>
          <p:cNvSpPr>
            <a:spLocks noGrp="1"/>
          </p:cNvSpPr>
          <p:nvPr>
            <p:ph type="title"/>
          </p:nvPr>
        </p:nvSpPr>
        <p:spPr/>
        <p:txBody>
          <a:bodyPr>
            <a:normAutofit/>
          </a:bodyPr>
          <a:lstStyle/>
          <a:p>
            <a:r>
              <a:rPr lang="en-US" sz="4800" dirty="0"/>
              <a:t>DFS-style</a:t>
            </a:r>
            <a:endParaRPr lang="en-US" sz="7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D8D2CBB-7509-4FC7-9DB8-3F46107176B6}"/>
              </a:ext>
            </a:extLst>
          </p:cNvPr>
          <p:cNvPicPr>
            <a:picLocks noChangeAspect="1"/>
          </p:cNvPicPr>
          <p:nvPr/>
        </p:nvPicPr>
        <p:blipFill>
          <a:blip r:embed="rId3"/>
          <a:stretch>
            <a:fillRect/>
          </a:stretch>
        </p:blipFill>
        <p:spPr>
          <a:xfrm>
            <a:off x="1590867" y="2171598"/>
            <a:ext cx="8517007" cy="4397670"/>
          </a:xfrm>
          <a:prstGeom prst="rect">
            <a:avLst/>
          </a:prstGeom>
        </p:spPr>
      </p:pic>
      <p:sp>
        <p:nvSpPr>
          <p:cNvPr id="5" name="Rectangle 4">
            <a:extLst>
              <a:ext uri="{FF2B5EF4-FFF2-40B4-BE49-F238E27FC236}">
                <a16:creationId xmlns:a16="http://schemas.microsoft.com/office/drawing/2014/main" id="{57D3BC85-8E60-1B5E-45A5-B6F1477D3A55}"/>
              </a:ext>
            </a:extLst>
          </p:cNvPr>
          <p:cNvSpPr/>
          <p:nvPr/>
        </p:nvSpPr>
        <p:spPr>
          <a:xfrm>
            <a:off x="3545840" y="3856284"/>
            <a:ext cx="1490133" cy="383823"/>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891F73DA-8027-4E6A-0AB6-3EC3DFF102C7}"/>
              </a:ext>
            </a:extLst>
          </p:cNvPr>
          <p:cNvSpPr/>
          <p:nvPr/>
        </p:nvSpPr>
        <p:spPr>
          <a:xfrm>
            <a:off x="2495973" y="6080196"/>
            <a:ext cx="406400" cy="40640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a:extLst>
              <a:ext uri="{FF2B5EF4-FFF2-40B4-BE49-F238E27FC236}">
                <a16:creationId xmlns:a16="http://schemas.microsoft.com/office/drawing/2014/main" id="{25B3751F-BC0F-6A93-D580-A96F2FACFBD0}"/>
              </a:ext>
            </a:extLst>
          </p:cNvPr>
          <p:cNvSpPr/>
          <p:nvPr/>
        </p:nvSpPr>
        <p:spPr>
          <a:xfrm>
            <a:off x="4781972" y="6097128"/>
            <a:ext cx="406400" cy="40640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097BE75-1148-78DB-2E49-A3D8002EDD3F}"/>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Creating Stacks on GPU</a:t>
            </a:r>
          </a:p>
        </p:txBody>
      </p:sp>
      <p:sp>
        <p:nvSpPr>
          <p:cNvPr id="7" name="灯片编号占位符 5">
            <a:extLst>
              <a:ext uri="{FF2B5EF4-FFF2-40B4-BE49-F238E27FC236}">
                <a16:creationId xmlns:a16="http://schemas.microsoft.com/office/drawing/2014/main" id="{DCB50544-CE4F-65E0-4049-684F14A72EC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109</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62446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64E58-E659-274C-1F04-D3A83C248B22}"/>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4E7513AE-8CDA-943E-9611-7D60AF84AC64}"/>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9D0FDE6F-4198-D470-E654-2F903B2CEB68}"/>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91D904D9-C4E1-BC64-11E2-7DE5DE4C7CBA}"/>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89" name="TextBox 88">
            <a:extLst>
              <a:ext uri="{FF2B5EF4-FFF2-40B4-BE49-F238E27FC236}">
                <a16:creationId xmlns:a16="http://schemas.microsoft.com/office/drawing/2014/main" id="{F3AC5DDF-D792-3364-8C62-E8C56D3E878A}"/>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graphicFrame>
        <p:nvGraphicFramePr>
          <p:cNvPr id="7" name="Table 6">
            <a:extLst>
              <a:ext uri="{FF2B5EF4-FFF2-40B4-BE49-F238E27FC236}">
                <a16:creationId xmlns:a16="http://schemas.microsoft.com/office/drawing/2014/main" id="{0A18D621-354D-B705-80D8-9B0E83F9072C}"/>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6" name="TextBox 15">
            <a:extLst>
              <a:ext uri="{FF2B5EF4-FFF2-40B4-BE49-F238E27FC236}">
                <a16:creationId xmlns:a16="http://schemas.microsoft.com/office/drawing/2014/main" id="{19D6D831-B8A2-FA3F-C52D-D4D76144D478}"/>
              </a:ext>
            </a:extLst>
          </p:cNvPr>
          <p:cNvSpPr txBox="1"/>
          <p:nvPr/>
        </p:nvSpPr>
        <p:spPr>
          <a:xfrm>
            <a:off x="9717741" y="1583368"/>
            <a:ext cx="340059"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50" name="Rectangle 49">
            <a:extLst>
              <a:ext uri="{FF2B5EF4-FFF2-40B4-BE49-F238E27FC236}">
                <a16:creationId xmlns:a16="http://schemas.microsoft.com/office/drawing/2014/main" id="{C6F826C5-0A9A-DF90-A3A0-D67BD751EF8F}"/>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FFAA977-4E75-DC21-11EA-39160D9D313A}"/>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642553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07E4-924D-A3E8-67AD-7B414F9F3920}"/>
              </a:ext>
            </a:extLst>
          </p:cNvPr>
          <p:cNvSpPr>
            <a:spLocks noGrp="1"/>
          </p:cNvSpPr>
          <p:nvPr>
            <p:ph type="title"/>
          </p:nvPr>
        </p:nvSpPr>
        <p:spPr/>
        <p:txBody>
          <a:bodyPr>
            <a:noAutofit/>
          </a:bodyPr>
          <a:lstStyle/>
          <a:p>
            <a:r>
              <a:rPr lang="en-US" sz="4800" dirty="0"/>
              <a:t>DFS-style</a:t>
            </a:r>
            <a:endParaRPr lang="en-US" sz="7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3E94181-4590-CDD9-FD22-EB5E2816A4E5}"/>
              </a:ext>
            </a:extLst>
          </p:cNvPr>
          <p:cNvSpPr>
            <a:spLocks noGrp="1"/>
          </p:cNvSpPr>
          <p:nvPr>
            <p:ph idx="1"/>
          </p:nvPr>
        </p:nvSpPr>
        <p:spPr>
          <a:xfrm>
            <a:off x="838200" y="1571624"/>
            <a:ext cx="10515600" cy="5286376"/>
          </a:xfrm>
        </p:spPr>
        <p:txBody>
          <a:bodyPr>
            <a:normAutofit/>
          </a:bodyPr>
          <a:lstStyle/>
          <a:p>
            <a:pPr marL="0" indent="0">
              <a:buNone/>
            </a:pPr>
            <a:r>
              <a:rPr lang="en-US" sz="3600" b="1" dirty="0">
                <a:solidFill>
                  <a:srgbClr val="C00000"/>
                </a:solidFill>
                <a:latin typeface="+mj-lt"/>
                <a:cs typeface="Arial" panose="020B0604020202020204" pitchFamily="34" charset="0"/>
              </a:rPr>
              <a:t>Challenges of Load Balancing</a:t>
            </a:r>
            <a:endParaRPr lang="en-US" sz="1200" dirty="0">
              <a:latin typeface="+mj-lt"/>
              <a:cs typeface="Arial" panose="020B0604020202020204" pitchFamily="34" charset="0"/>
            </a:endParaRPr>
          </a:p>
          <a:p>
            <a:pPr marL="1028700" lvl="1" indent="-342900"/>
            <a:r>
              <a:rPr lang="en-US" sz="2800" dirty="0">
                <a:latin typeface="+mj-lt"/>
                <a:cs typeface="Arial" panose="020B0604020202020204" pitchFamily="34" charset="0"/>
              </a:rPr>
              <a:t>Each task (vertex) may have drastically different size of subtree</a:t>
            </a:r>
          </a:p>
          <a:p>
            <a:pPr marL="1028700" lvl="1" indent="-342900"/>
            <a:r>
              <a:rPr lang="en-US" sz="2800" dirty="0">
                <a:latin typeface="+mj-lt"/>
                <a:cs typeface="Arial" panose="020B0604020202020204" pitchFamily="34" charset="0"/>
              </a:rPr>
              <a:t>How to avoid such stragglers?</a:t>
            </a:r>
          </a:p>
          <a:p>
            <a:pPr marL="1028700" lvl="1" indent="-342900"/>
            <a:r>
              <a:rPr lang="en-US" sz="2800" dirty="0">
                <a:latin typeface="+mj-lt"/>
                <a:cs typeface="Arial" panose="020B0604020202020204" pitchFamily="34" charset="0"/>
              </a:rPr>
              <a:t>Decompose computation to idle warps</a:t>
            </a:r>
          </a:p>
          <a:p>
            <a:pPr marL="1028700" lvl="1" indent="-342900"/>
            <a:r>
              <a:rPr lang="en-US" sz="2800" dirty="0">
                <a:latin typeface="+mj-lt"/>
                <a:cs typeface="Arial" panose="020B0604020202020204" pitchFamily="34" charset="0"/>
              </a:rPr>
              <a:t>Different strategies adopted by existing works</a:t>
            </a:r>
          </a:p>
          <a:p>
            <a:pPr marL="1485900" lvl="2" indent="-342900">
              <a:buFont typeface="Wingdings" pitchFamily="2" charset="2"/>
              <a:buChar char="Ø"/>
            </a:pPr>
            <a:r>
              <a:rPr lang="en-US" sz="2800" dirty="0" err="1">
                <a:latin typeface="+mj-lt"/>
                <a:cs typeface="Arial" panose="020B0604020202020204" pitchFamily="34" charset="0"/>
              </a:rPr>
              <a:t>STMatch</a:t>
            </a:r>
            <a:r>
              <a:rPr lang="en-US" sz="2800" dirty="0">
                <a:latin typeface="+mj-lt"/>
                <a:cs typeface="Arial" panose="020B0604020202020204" pitchFamily="34" charset="0"/>
              </a:rPr>
              <a:t> [</a:t>
            </a:r>
            <a:r>
              <a:rPr lang="en-US" sz="2800" dirty="0">
                <a:solidFill>
                  <a:schemeClr val="accent2"/>
                </a:solidFill>
                <a:latin typeface="+mj-lt"/>
                <a:cs typeface="Arial" panose="020B0604020202020204" pitchFamily="34" charset="0"/>
              </a:rPr>
              <a:t>SC’22</a:t>
            </a:r>
            <a:r>
              <a:rPr lang="en-US" sz="2800" dirty="0">
                <a:latin typeface="+mj-lt"/>
                <a:cs typeface="Arial" panose="020B0604020202020204" pitchFamily="34" charset="0"/>
              </a:rPr>
              <a:t>]</a:t>
            </a:r>
          </a:p>
          <a:p>
            <a:pPr marL="1485900" lvl="2" indent="-342900">
              <a:buFont typeface="Wingdings" pitchFamily="2" charset="2"/>
              <a:buChar char="Ø"/>
            </a:pPr>
            <a:r>
              <a:rPr lang="en-US" sz="2800" dirty="0">
                <a:latin typeface="+mj-lt"/>
                <a:cs typeface="Arial" panose="020B0604020202020204" pitchFamily="34" charset="0"/>
              </a:rPr>
              <a:t>EGSM [</a:t>
            </a:r>
            <a:r>
              <a:rPr lang="en-US" sz="2800" dirty="0">
                <a:solidFill>
                  <a:schemeClr val="accent2"/>
                </a:solidFill>
                <a:latin typeface="+mj-lt"/>
                <a:cs typeface="Arial" panose="020B0604020202020204" pitchFamily="34" charset="0"/>
              </a:rPr>
              <a:t>SIGMOD’23</a:t>
            </a:r>
            <a:r>
              <a:rPr lang="en-US" sz="2800" dirty="0">
                <a:latin typeface="+mj-lt"/>
                <a:cs typeface="Arial" panose="020B0604020202020204" pitchFamily="34" charset="0"/>
              </a:rPr>
              <a:t>]</a:t>
            </a:r>
          </a:p>
          <a:p>
            <a:pPr marL="1485900" lvl="2" indent="-342900">
              <a:buFont typeface="Wingdings" pitchFamily="2" charset="2"/>
              <a:buChar char="Ø"/>
            </a:pPr>
            <a:r>
              <a:rPr lang="en-US" sz="2800" dirty="0">
                <a:latin typeface="+mj-lt"/>
                <a:cs typeface="Arial" panose="020B0604020202020204" pitchFamily="34" charset="0"/>
              </a:rPr>
              <a:t>T-DFS [</a:t>
            </a:r>
            <a:r>
              <a:rPr lang="en-US" sz="2800" dirty="0">
                <a:solidFill>
                  <a:schemeClr val="accent2"/>
                </a:solidFill>
                <a:latin typeface="+mj-lt"/>
                <a:cs typeface="Arial" panose="020B0604020202020204" pitchFamily="34" charset="0"/>
              </a:rPr>
              <a:t>ICDE’24</a:t>
            </a:r>
            <a:r>
              <a:rPr lang="en-US" sz="2800" dirty="0">
                <a:latin typeface="+mj-lt"/>
                <a:cs typeface="Arial" panose="020B0604020202020204" pitchFamily="34" charset="0"/>
              </a:rPr>
              <a:t>]</a:t>
            </a:r>
          </a:p>
          <a:p>
            <a:endParaRPr lang="en-US" dirty="0">
              <a:latin typeface="+mj-lt"/>
              <a:cs typeface="Arial" panose="020B0604020202020204" pitchFamily="34" charset="0"/>
            </a:endParaRPr>
          </a:p>
        </p:txBody>
      </p:sp>
      <p:pic>
        <p:nvPicPr>
          <p:cNvPr id="4" name="Picture 3">
            <a:extLst>
              <a:ext uri="{FF2B5EF4-FFF2-40B4-BE49-F238E27FC236}">
                <a16:creationId xmlns:a16="http://schemas.microsoft.com/office/drawing/2014/main" id="{F6F3167B-E7EB-2C0C-A161-E95C02CD6B31}"/>
              </a:ext>
            </a:extLst>
          </p:cNvPr>
          <p:cNvPicPr>
            <a:picLocks noChangeAspect="1"/>
          </p:cNvPicPr>
          <p:nvPr/>
        </p:nvPicPr>
        <p:blipFill>
          <a:blip r:embed="rId3"/>
          <a:stretch>
            <a:fillRect/>
          </a:stretch>
        </p:blipFill>
        <p:spPr>
          <a:xfrm>
            <a:off x="7275443" y="4070964"/>
            <a:ext cx="3835229" cy="2577111"/>
          </a:xfrm>
          <a:prstGeom prst="rect">
            <a:avLst/>
          </a:prstGeom>
        </p:spPr>
      </p:pic>
      <p:sp>
        <p:nvSpPr>
          <p:cNvPr id="5" name="灯片编号占位符 5">
            <a:extLst>
              <a:ext uri="{FF2B5EF4-FFF2-40B4-BE49-F238E27FC236}">
                <a16:creationId xmlns:a16="http://schemas.microsoft.com/office/drawing/2014/main" id="{BD6B684E-4A33-5D59-666A-0AC0F0CFE4C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110</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6196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E9D6E-CE06-B61A-928D-A31B19C40E12}"/>
              </a:ext>
            </a:extLst>
          </p:cNvPr>
          <p:cNvPicPr>
            <a:picLocks noChangeAspect="1"/>
          </p:cNvPicPr>
          <p:nvPr/>
        </p:nvPicPr>
        <p:blipFill>
          <a:blip r:embed="rId3"/>
          <a:stretch>
            <a:fillRect/>
          </a:stretch>
        </p:blipFill>
        <p:spPr>
          <a:xfrm>
            <a:off x="872511" y="5844209"/>
            <a:ext cx="9878007" cy="877735"/>
          </a:xfrm>
          <a:prstGeom prst="rect">
            <a:avLst/>
          </a:prstGeom>
        </p:spPr>
      </p:pic>
      <p:sp>
        <p:nvSpPr>
          <p:cNvPr id="2" name="Title 1">
            <a:extLst>
              <a:ext uri="{FF2B5EF4-FFF2-40B4-BE49-F238E27FC236}">
                <a16:creationId xmlns:a16="http://schemas.microsoft.com/office/drawing/2014/main" id="{AD801636-FC4B-84F7-EB2F-0C77BA40DAEF}"/>
              </a:ext>
            </a:extLst>
          </p:cNvPr>
          <p:cNvSpPr>
            <a:spLocks noGrp="1"/>
          </p:cNvSpPr>
          <p:nvPr>
            <p:ph type="title"/>
          </p:nvPr>
        </p:nvSpPr>
        <p:spPr/>
        <p:txBody>
          <a:bodyPr>
            <a:noAutofit/>
          </a:bodyPr>
          <a:lstStyle/>
          <a:p>
            <a:r>
              <a:rPr lang="en-US" sz="4800" dirty="0" err="1">
                <a:latin typeface="Arial" panose="020B0604020202020204" pitchFamily="34" charset="0"/>
                <a:ea typeface="Hack Nerd Font" panose="020B0609030202020204" pitchFamily="49" charset="0"/>
                <a:cs typeface="Arial" panose="020B0604020202020204" pitchFamily="34" charset="0"/>
              </a:rPr>
              <a:t>STMatch’s</a:t>
            </a:r>
            <a:r>
              <a:rPr lang="en-US" sz="4800" dirty="0">
                <a:latin typeface="Arial" panose="020B0604020202020204" pitchFamily="34" charset="0"/>
                <a:ea typeface="Hack Nerd Font" panose="020B0609030202020204" pitchFamily="49" charset="0"/>
                <a:cs typeface="Arial" panose="020B0604020202020204" pitchFamily="34" charset="0"/>
              </a:rPr>
              <a:t> Strategy (Half Steal)</a:t>
            </a:r>
          </a:p>
        </p:txBody>
      </p:sp>
      <p:sp>
        <p:nvSpPr>
          <p:cNvPr id="3" name="Content Placeholder 2">
            <a:extLst>
              <a:ext uri="{FF2B5EF4-FFF2-40B4-BE49-F238E27FC236}">
                <a16:creationId xmlns:a16="http://schemas.microsoft.com/office/drawing/2014/main" id="{38960B7B-D7C7-E06A-0664-0F99EE67BF08}"/>
              </a:ext>
            </a:extLst>
          </p:cNvPr>
          <p:cNvSpPr>
            <a:spLocks noGrp="1"/>
          </p:cNvSpPr>
          <p:nvPr>
            <p:ph idx="1"/>
          </p:nvPr>
        </p:nvSpPr>
        <p:spPr/>
        <p:txBody>
          <a:bodyPr/>
          <a:lstStyle/>
          <a:p>
            <a:pPr marL="0" indent="0">
              <a:buNone/>
            </a:pPr>
            <a:r>
              <a:rPr lang="en-US" sz="3200" dirty="0">
                <a:latin typeface="+mj-lt"/>
                <a:cs typeface="Arial" panose="020B0604020202020204" pitchFamily="34" charset="0"/>
              </a:rPr>
              <a:t>Find the highest level with unprocessed vertices in </a:t>
            </a:r>
            <a:r>
              <a:rPr lang="en-US" sz="3200" dirty="0">
                <a:cs typeface="Arial" panose="020B0604020202020204" pitchFamily="34" charset="0"/>
              </a:rPr>
              <a:t>Warp </a:t>
            </a:r>
            <a:r>
              <a:rPr lang="en-US" sz="3200" i="1" dirty="0" err="1">
                <a:cs typeface="Arial" panose="020B0604020202020204" pitchFamily="34" charset="0"/>
              </a:rPr>
              <a:t>i</a:t>
            </a:r>
            <a:r>
              <a:rPr lang="en-US" sz="3200" i="1" dirty="0">
                <a:cs typeface="Arial" panose="020B0604020202020204" pitchFamily="34" charset="0"/>
              </a:rPr>
              <a:t> </a:t>
            </a:r>
            <a:r>
              <a:rPr lang="en-US" sz="3200" dirty="0">
                <a:cs typeface="Arial" panose="020B0604020202020204" pitchFamily="34" charset="0"/>
              </a:rPr>
              <a:t>’s stack</a:t>
            </a:r>
            <a:endParaRPr lang="en-US" sz="3200" dirty="0">
              <a:latin typeface="+mj-lt"/>
              <a:cs typeface="Arial" panose="020B0604020202020204" pitchFamily="34" charset="0"/>
            </a:endParaRPr>
          </a:p>
          <a:p>
            <a:pPr marL="0" indent="0">
              <a:buNone/>
            </a:pPr>
            <a:endParaRPr lang="en-US" sz="800" dirty="0">
              <a:latin typeface="+mj-lt"/>
              <a:cs typeface="Arial" panose="020B0604020202020204" pitchFamily="34" charset="0"/>
            </a:endParaRPr>
          </a:p>
          <a:p>
            <a:pPr marL="0" indent="0">
              <a:buNone/>
            </a:pPr>
            <a:r>
              <a:rPr lang="en-US" sz="3200" dirty="0">
                <a:latin typeface="+mj-lt"/>
                <a:cs typeface="Arial" panose="020B0604020202020204" pitchFamily="34" charset="0"/>
              </a:rPr>
              <a:t>Take half</a:t>
            </a:r>
          </a:p>
          <a:p>
            <a:pPr marL="0" indent="0">
              <a:buNone/>
            </a:pPr>
            <a:endParaRPr lang="en-US" sz="800" dirty="0">
              <a:latin typeface="+mj-lt"/>
              <a:cs typeface="Arial" panose="020B0604020202020204" pitchFamily="34" charset="0"/>
            </a:endParaRPr>
          </a:p>
          <a:p>
            <a:pPr marL="0" indent="0">
              <a:buNone/>
            </a:pPr>
            <a:r>
              <a:rPr lang="en-US" sz="3200" dirty="0">
                <a:latin typeface="+mj-lt"/>
                <a:cs typeface="Arial" panose="020B0604020202020204" pitchFamily="34" charset="0"/>
              </a:rPr>
              <a:t>Need locking to protect stack</a:t>
            </a:r>
          </a:p>
          <a:p>
            <a:pPr marL="0" indent="0">
              <a:buNone/>
            </a:pPr>
            <a:endParaRPr lang="en-US" sz="800" dirty="0">
              <a:latin typeface="+mj-lt"/>
              <a:cs typeface="Arial" panose="020B0604020202020204" pitchFamily="34" charset="0"/>
            </a:endParaRPr>
          </a:p>
          <a:p>
            <a:pPr marL="0" indent="0">
              <a:buNone/>
            </a:pPr>
            <a:endParaRPr lang="en-US" sz="800" dirty="0">
              <a:latin typeface="+mj-lt"/>
              <a:cs typeface="Arial" panose="020B0604020202020204" pitchFamily="34" charset="0"/>
            </a:endParaRPr>
          </a:p>
          <a:p>
            <a:pPr marL="0" indent="0">
              <a:buNone/>
            </a:pPr>
            <a:r>
              <a:rPr lang="en-US" dirty="0">
                <a:solidFill>
                  <a:srgbClr val="C00000"/>
                </a:solidFill>
                <a:latin typeface="+mj-lt"/>
                <a:cs typeface="Arial" panose="020B0604020202020204" pitchFamily="34" charset="0"/>
              </a:rPr>
              <a:t>         Imposing</a:t>
            </a:r>
            <a:r>
              <a:rPr lang="en-US" dirty="0">
                <a:latin typeface="+mj-lt"/>
                <a:cs typeface="Arial" panose="020B0604020202020204" pitchFamily="34" charset="0"/>
              </a:rPr>
              <a:t> </a:t>
            </a:r>
            <a:r>
              <a:rPr lang="en-US" dirty="0">
                <a:solidFill>
                  <a:srgbClr val="C00000"/>
                </a:solidFill>
                <a:latin typeface="+mj-lt"/>
                <a:cs typeface="Arial" panose="020B0604020202020204" pitchFamily="34" charset="0"/>
              </a:rPr>
              <a:t>busy-waiting locks</a:t>
            </a:r>
          </a:p>
          <a:p>
            <a:pPr marL="0" indent="0">
              <a:buNone/>
            </a:pPr>
            <a:endParaRPr lang="en-US" dirty="0">
              <a:latin typeface="+mj-lt"/>
              <a:cs typeface="Arial" panose="020B0604020202020204" pitchFamily="34" charset="0"/>
            </a:endParaRPr>
          </a:p>
        </p:txBody>
      </p:sp>
      <p:pic>
        <p:nvPicPr>
          <p:cNvPr id="4" name="Picture 3">
            <a:extLst>
              <a:ext uri="{FF2B5EF4-FFF2-40B4-BE49-F238E27FC236}">
                <a16:creationId xmlns:a16="http://schemas.microsoft.com/office/drawing/2014/main" id="{9443DA05-4743-58F7-29E0-CF0709E52114}"/>
              </a:ext>
            </a:extLst>
          </p:cNvPr>
          <p:cNvPicPr>
            <a:picLocks noChangeAspect="1"/>
          </p:cNvPicPr>
          <p:nvPr/>
        </p:nvPicPr>
        <p:blipFill>
          <a:blip r:embed="rId4"/>
          <a:stretch>
            <a:fillRect/>
          </a:stretch>
        </p:blipFill>
        <p:spPr>
          <a:xfrm>
            <a:off x="7289566" y="2793219"/>
            <a:ext cx="4593535" cy="3219401"/>
          </a:xfrm>
          <a:prstGeom prst="rect">
            <a:avLst/>
          </a:prstGeom>
        </p:spPr>
      </p:pic>
      <p:pic>
        <p:nvPicPr>
          <p:cNvPr id="5" name="Graphic 4" descr="Warning outline">
            <a:extLst>
              <a:ext uri="{FF2B5EF4-FFF2-40B4-BE49-F238E27FC236}">
                <a16:creationId xmlns:a16="http://schemas.microsoft.com/office/drawing/2014/main" id="{85B7F7C5-9002-16D9-0835-CF3A0AC387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240" y="4885418"/>
            <a:ext cx="484886" cy="484886"/>
          </a:xfrm>
          <a:prstGeom prst="rect">
            <a:avLst/>
          </a:prstGeom>
        </p:spPr>
      </p:pic>
      <p:sp>
        <p:nvSpPr>
          <p:cNvPr id="6" name="灯片编号占位符 5">
            <a:extLst>
              <a:ext uri="{FF2B5EF4-FFF2-40B4-BE49-F238E27FC236}">
                <a16:creationId xmlns:a16="http://schemas.microsoft.com/office/drawing/2014/main" id="{001B31CF-6D5E-98C6-5FA8-30C512551E9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111</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38638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dissolve">
                                      <p:cBhvr>
                                        <p:cTn id="10" dur="500"/>
                                        <p:tgtEl>
                                          <p:spTgt spid="3">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B05E-43B8-F304-346B-2C8ED0C7B036}"/>
              </a:ext>
            </a:extLst>
          </p:cNvPr>
          <p:cNvSpPr>
            <a:spLocks noGrp="1"/>
          </p:cNvSpPr>
          <p:nvPr>
            <p:ph type="title"/>
          </p:nvPr>
        </p:nvSpPr>
        <p:spPr/>
        <p:txBody>
          <a:bodyPr>
            <a:noAutofit/>
          </a:bodyPr>
          <a:lstStyle/>
          <a:p>
            <a:r>
              <a:rPr lang="en-US" sz="4800" dirty="0">
                <a:latin typeface="Arial" panose="020B0604020202020204" pitchFamily="34" charset="0"/>
                <a:cs typeface="Arial" panose="020B0604020202020204" pitchFamily="34" charset="0"/>
              </a:rPr>
              <a:t>EGSM’s Strategy (New Kernel)</a:t>
            </a:r>
          </a:p>
        </p:txBody>
      </p:sp>
      <p:sp>
        <p:nvSpPr>
          <p:cNvPr id="3" name="Content Placeholder 2">
            <a:extLst>
              <a:ext uri="{FF2B5EF4-FFF2-40B4-BE49-F238E27FC236}">
                <a16:creationId xmlns:a16="http://schemas.microsoft.com/office/drawing/2014/main" id="{F79D854F-FAEF-CA08-4D2C-AE2111F7878D}"/>
              </a:ext>
            </a:extLst>
          </p:cNvPr>
          <p:cNvSpPr>
            <a:spLocks noGrp="1"/>
          </p:cNvSpPr>
          <p:nvPr>
            <p:ph idx="1"/>
          </p:nvPr>
        </p:nvSpPr>
        <p:spPr/>
        <p:txBody>
          <a:bodyPr>
            <a:normAutofit/>
          </a:bodyPr>
          <a:lstStyle/>
          <a:p>
            <a:pPr marL="0" indent="0">
              <a:buNone/>
            </a:pPr>
            <a:r>
              <a:rPr lang="en-US" sz="3200" dirty="0">
                <a:latin typeface="+mj-lt"/>
                <a:cs typeface="Arial" panose="020B0604020202020204" pitchFamily="34" charset="0"/>
              </a:rPr>
              <a:t>If fanout </a:t>
            </a:r>
            <a:r>
              <a:rPr lang="en-US" sz="3200" i="1" dirty="0">
                <a:latin typeface="+mj-lt"/>
                <a:cs typeface="Arial" panose="020B0604020202020204" pitchFamily="34" charset="0"/>
              </a:rPr>
              <a:t>F</a:t>
            </a:r>
            <a:r>
              <a:rPr lang="en-US" sz="3200" dirty="0">
                <a:latin typeface="+mj-lt"/>
                <a:cs typeface="Arial" panose="020B0604020202020204" pitchFamily="34" charset="0"/>
              </a:rPr>
              <a:t> &gt; 1024, create new kernel with </a:t>
            </a:r>
            <a:r>
              <a:rPr lang="en-US" sz="3200" i="1" dirty="0">
                <a:latin typeface="+mj-lt"/>
                <a:cs typeface="Arial" panose="020B0604020202020204" pitchFamily="34" charset="0"/>
              </a:rPr>
              <a:t>F</a:t>
            </a:r>
            <a:r>
              <a:rPr lang="en-US" sz="3200" dirty="0">
                <a:latin typeface="+mj-lt"/>
                <a:cs typeface="Arial" panose="020B0604020202020204" pitchFamily="34" charset="0"/>
              </a:rPr>
              <a:t>/32 warps, each warp will process 32 vertices</a:t>
            </a:r>
          </a:p>
          <a:p>
            <a:pPr marL="0" indent="0">
              <a:buNone/>
            </a:pPr>
            <a:r>
              <a:rPr lang="en-US" sz="3200" dirty="0">
                <a:latin typeface="+mj-lt"/>
                <a:cs typeface="Arial" panose="020B0604020202020204" pitchFamily="34" charset="0"/>
              </a:rPr>
              <a:t>Create new stack spaces while launching a new kernel</a:t>
            </a:r>
          </a:p>
          <a:p>
            <a:pPr marL="0" indent="0">
              <a:buNone/>
            </a:pPr>
            <a:endParaRPr lang="en-US" sz="800" dirty="0">
              <a:solidFill>
                <a:srgbClr val="C00000"/>
              </a:solidFill>
              <a:latin typeface="+mj-lt"/>
              <a:cs typeface="Arial" panose="020B0604020202020204" pitchFamily="34" charset="0"/>
            </a:endParaRPr>
          </a:p>
          <a:p>
            <a:pPr marL="0" indent="0">
              <a:buNone/>
            </a:pPr>
            <a:r>
              <a:rPr lang="en-US" dirty="0">
                <a:solidFill>
                  <a:srgbClr val="C00000"/>
                </a:solidFill>
                <a:latin typeface="+mj-lt"/>
                <a:cs typeface="Arial" panose="020B0604020202020204" pitchFamily="34" charset="0"/>
              </a:rPr>
              <a:t>           Lack of space</a:t>
            </a:r>
          </a:p>
          <a:p>
            <a:endParaRPr lang="en-US" sz="800" dirty="0">
              <a:latin typeface="+mj-lt"/>
              <a:cs typeface="Arial" panose="020B0604020202020204" pitchFamily="34" charset="0"/>
            </a:endParaRPr>
          </a:p>
          <a:p>
            <a:pPr marL="0" indent="0">
              <a:buNone/>
            </a:pPr>
            <a:r>
              <a:rPr lang="en-US" dirty="0">
                <a:latin typeface="+mj-lt"/>
                <a:cs typeface="Arial" panose="020B0604020202020204" pitchFamily="34" charset="0"/>
              </a:rPr>
              <a:t>           </a:t>
            </a:r>
            <a:r>
              <a:rPr lang="en-US" dirty="0">
                <a:solidFill>
                  <a:srgbClr val="C00000"/>
                </a:solidFill>
                <a:latin typeface="+mj-lt"/>
                <a:cs typeface="Arial" panose="020B0604020202020204" pitchFamily="34" charset="0"/>
              </a:rPr>
              <a:t>Hard to tune the threshold F</a:t>
            </a:r>
          </a:p>
          <a:p>
            <a:endParaRPr lang="en-US" sz="800" dirty="0">
              <a:latin typeface="+mj-lt"/>
              <a:cs typeface="Arial" panose="020B0604020202020204" pitchFamily="34" charset="0"/>
            </a:endParaRPr>
          </a:p>
          <a:p>
            <a:pPr marL="0" indent="0">
              <a:buNone/>
            </a:pPr>
            <a:r>
              <a:rPr lang="en-US" dirty="0">
                <a:latin typeface="+mj-lt"/>
                <a:cs typeface="Arial" panose="020B0604020202020204" pitchFamily="34" charset="0"/>
              </a:rPr>
              <a:t>           </a:t>
            </a:r>
            <a:r>
              <a:rPr lang="en-US" dirty="0">
                <a:solidFill>
                  <a:srgbClr val="C00000"/>
                </a:solidFill>
                <a:latin typeface="+mj-lt"/>
                <a:cs typeface="Arial" panose="020B0604020202020204" pitchFamily="34" charset="0"/>
              </a:rPr>
              <a:t>Unexpected program failures</a:t>
            </a:r>
          </a:p>
          <a:p>
            <a:endParaRPr lang="en-US" dirty="0">
              <a:latin typeface="+mj-lt"/>
              <a:cs typeface="Arial" panose="020B0604020202020204" pitchFamily="34" charset="0"/>
            </a:endParaRPr>
          </a:p>
        </p:txBody>
      </p:sp>
      <p:pic>
        <p:nvPicPr>
          <p:cNvPr id="4" name="Graphic 3" descr="Warning outline">
            <a:extLst>
              <a:ext uri="{FF2B5EF4-FFF2-40B4-BE49-F238E27FC236}">
                <a16:creationId xmlns:a16="http://schemas.microsoft.com/office/drawing/2014/main" id="{59BBD82D-D719-9880-4E4A-51C0B3D862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224" y="3593614"/>
            <a:ext cx="484886" cy="484886"/>
          </a:xfrm>
          <a:prstGeom prst="rect">
            <a:avLst/>
          </a:prstGeom>
        </p:spPr>
      </p:pic>
      <p:pic>
        <p:nvPicPr>
          <p:cNvPr id="5" name="Graphic 4" descr="Warning outline">
            <a:extLst>
              <a:ext uri="{FF2B5EF4-FFF2-40B4-BE49-F238E27FC236}">
                <a16:creationId xmlns:a16="http://schemas.microsoft.com/office/drawing/2014/main" id="{13F63C64-E8E1-35AA-6F6D-AB13D64B48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224" y="4349302"/>
            <a:ext cx="484886" cy="484886"/>
          </a:xfrm>
          <a:prstGeom prst="rect">
            <a:avLst/>
          </a:prstGeom>
        </p:spPr>
      </p:pic>
      <p:pic>
        <p:nvPicPr>
          <p:cNvPr id="6" name="Graphic 5" descr="Warning outline">
            <a:extLst>
              <a:ext uri="{FF2B5EF4-FFF2-40B4-BE49-F238E27FC236}">
                <a16:creationId xmlns:a16="http://schemas.microsoft.com/office/drawing/2014/main" id="{E4547522-87E3-2B94-340D-43E2C456CB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224" y="5091737"/>
            <a:ext cx="484886" cy="484886"/>
          </a:xfrm>
          <a:prstGeom prst="rect">
            <a:avLst/>
          </a:prstGeom>
        </p:spPr>
      </p:pic>
      <p:pic>
        <p:nvPicPr>
          <p:cNvPr id="7" name="Picture 6">
            <a:extLst>
              <a:ext uri="{FF2B5EF4-FFF2-40B4-BE49-F238E27FC236}">
                <a16:creationId xmlns:a16="http://schemas.microsoft.com/office/drawing/2014/main" id="{E8909E35-E85D-3CBE-44DD-2CB20177BB6E}"/>
              </a:ext>
            </a:extLst>
          </p:cNvPr>
          <p:cNvPicPr>
            <a:picLocks noChangeAspect="1"/>
          </p:cNvPicPr>
          <p:nvPr/>
        </p:nvPicPr>
        <p:blipFill>
          <a:blip r:embed="rId5"/>
          <a:stretch>
            <a:fillRect/>
          </a:stretch>
        </p:blipFill>
        <p:spPr>
          <a:xfrm>
            <a:off x="917712" y="5823598"/>
            <a:ext cx="9712122" cy="675625"/>
          </a:xfrm>
          <a:prstGeom prst="rect">
            <a:avLst/>
          </a:prstGeom>
        </p:spPr>
      </p:pic>
      <p:sp>
        <p:nvSpPr>
          <p:cNvPr id="8" name="灯片编号占位符 5">
            <a:extLst>
              <a:ext uri="{FF2B5EF4-FFF2-40B4-BE49-F238E27FC236}">
                <a16:creationId xmlns:a16="http://schemas.microsoft.com/office/drawing/2014/main" id="{D5702CF0-5603-B9E1-726E-A69414C6B7D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112</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3497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4A0F-674D-7BD8-3E70-BA26E3715C0B}"/>
              </a:ext>
            </a:extLst>
          </p:cNvPr>
          <p:cNvSpPr>
            <a:spLocks noGrp="1"/>
          </p:cNvSpPr>
          <p:nvPr>
            <p:ph type="title"/>
          </p:nvPr>
        </p:nvSpPr>
        <p:spPr/>
        <p:txBody>
          <a:bodyPr>
            <a:normAutofit/>
          </a:bodyPr>
          <a:lstStyle/>
          <a:p>
            <a:r>
              <a:rPr lang="en-US" sz="4800" dirty="0">
                <a:latin typeface="Arial" panose="020B0604020202020204" pitchFamily="34" charset="0"/>
                <a:cs typeface="Arial" panose="020B0604020202020204" pitchFamily="34" charset="0"/>
              </a:rPr>
              <a:t>T-DFS’s Strategy (Timeout)</a:t>
            </a:r>
            <a:endParaRPr lang="en-US" sz="4800" dirty="0">
              <a:latin typeface="Arial" panose="020B0604020202020204" pitchFamily="34" charset="0"/>
              <a:ea typeface="Hack Nerd Font" panose="020B0609030202020204" pitchFamily="49" charset="0"/>
              <a:cs typeface="Arial" panose="020B0604020202020204" pitchFamily="34" charset="0"/>
            </a:endParaRPr>
          </a:p>
        </p:txBody>
      </p:sp>
      <p:sp>
        <p:nvSpPr>
          <p:cNvPr id="3" name="Content Placeholder 2">
            <a:extLst>
              <a:ext uri="{FF2B5EF4-FFF2-40B4-BE49-F238E27FC236}">
                <a16:creationId xmlns:a16="http://schemas.microsoft.com/office/drawing/2014/main" id="{716E1EB3-DF1C-88D5-D2A5-687543B1232B}"/>
              </a:ext>
            </a:extLst>
          </p:cNvPr>
          <p:cNvSpPr>
            <a:spLocks noGrp="1"/>
          </p:cNvSpPr>
          <p:nvPr>
            <p:ph idx="1"/>
          </p:nvPr>
        </p:nvSpPr>
        <p:spPr/>
        <p:txBody>
          <a:bodyPr>
            <a:normAutofit/>
          </a:bodyPr>
          <a:lstStyle/>
          <a:p>
            <a:pPr marL="0" indent="0">
              <a:buNone/>
            </a:pPr>
            <a:r>
              <a:rPr lang="en-US" sz="3200" dirty="0">
                <a:solidFill>
                  <a:schemeClr val="accent6"/>
                </a:solidFill>
                <a:latin typeface="+mj-lt"/>
                <a:cs typeface="Arial" panose="020B0604020202020204" pitchFamily="34" charset="0"/>
              </a:rPr>
              <a:t>Automatically detect stragglers</a:t>
            </a:r>
            <a:endParaRPr lang="en-US" sz="3200" dirty="0">
              <a:latin typeface="+mj-lt"/>
              <a:cs typeface="Arial" panose="020B0604020202020204" pitchFamily="34" charset="0"/>
            </a:endParaRPr>
          </a:p>
          <a:p>
            <a:pPr marL="0" indent="0">
              <a:buNone/>
            </a:pPr>
            <a:r>
              <a:rPr lang="en-US" sz="3200" dirty="0">
                <a:latin typeface="+mj-lt"/>
                <a:cs typeface="Arial" panose="020B0604020202020204" pitchFamily="34" charset="0"/>
              </a:rPr>
              <a:t>Timeout mechanism </a:t>
            </a:r>
          </a:p>
          <a:p>
            <a:pPr lvl="1"/>
            <a:r>
              <a:rPr lang="en-US" sz="2800" dirty="0">
                <a:latin typeface="+mj-lt"/>
                <a:cs typeface="Arial" panose="020B0604020202020204" pitchFamily="34" charset="0"/>
              </a:rPr>
              <a:t>	If a task runs longer than </a:t>
            </a:r>
            <a:r>
              <a:rPr lang="el-GR" sz="2800" i="1" dirty="0">
                <a:latin typeface="+mj-lt"/>
                <a:cs typeface="Arial" panose="020B0604020202020204" pitchFamily="34" charset="0"/>
              </a:rPr>
              <a:t>τ</a:t>
            </a:r>
            <a:r>
              <a:rPr lang="en-US" sz="2800" dirty="0">
                <a:latin typeface="+mj-lt"/>
                <a:cs typeface="Arial" panose="020B0604020202020204" pitchFamily="34" charset="0"/>
              </a:rPr>
              <a:t>, decompose it</a:t>
            </a:r>
          </a:p>
        </p:txBody>
      </p:sp>
      <p:grpSp>
        <p:nvGrpSpPr>
          <p:cNvPr id="106" name="Group 105">
            <a:extLst>
              <a:ext uri="{FF2B5EF4-FFF2-40B4-BE49-F238E27FC236}">
                <a16:creationId xmlns:a16="http://schemas.microsoft.com/office/drawing/2014/main" id="{128AA845-E19F-ADAC-B487-441FF62AFB68}"/>
              </a:ext>
            </a:extLst>
          </p:cNvPr>
          <p:cNvGrpSpPr/>
          <p:nvPr/>
        </p:nvGrpSpPr>
        <p:grpSpPr>
          <a:xfrm>
            <a:off x="1987188" y="3584948"/>
            <a:ext cx="2787662" cy="2267750"/>
            <a:chOff x="1616127" y="4141539"/>
            <a:chExt cx="2787662" cy="2267750"/>
          </a:xfrm>
        </p:grpSpPr>
        <p:cxnSp>
          <p:nvCxnSpPr>
            <p:cNvPr id="4" name="Straight Connector 3">
              <a:extLst>
                <a:ext uri="{FF2B5EF4-FFF2-40B4-BE49-F238E27FC236}">
                  <a16:creationId xmlns:a16="http://schemas.microsoft.com/office/drawing/2014/main" id="{67A4651D-7524-5E92-3428-6C8DD4DC47A3}"/>
                </a:ext>
              </a:extLst>
            </p:cNvPr>
            <p:cNvCxnSpPr>
              <a:cxnSpLocks/>
            </p:cNvCxnSpPr>
            <p:nvPr/>
          </p:nvCxnSpPr>
          <p:spPr>
            <a:xfrm flipH="1">
              <a:off x="2818156" y="4486853"/>
              <a:ext cx="331796" cy="310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AB001C-E04D-A26D-95A1-2B9639219AB9}"/>
                </a:ext>
              </a:extLst>
            </p:cNvPr>
            <p:cNvCxnSpPr>
              <a:cxnSpLocks/>
            </p:cNvCxnSpPr>
            <p:nvPr/>
          </p:nvCxnSpPr>
          <p:spPr>
            <a:xfrm flipH="1">
              <a:off x="1927514" y="5127502"/>
              <a:ext cx="626965" cy="4086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1C3FA6-605B-1849-B695-A3CC2922EFD9}"/>
                </a:ext>
              </a:extLst>
            </p:cNvPr>
            <p:cNvSpPr txBox="1"/>
            <p:nvPr/>
          </p:nvSpPr>
          <p:spPr>
            <a:xfrm>
              <a:off x="3100519" y="4141539"/>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0</a:t>
              </a:r>
            </a:p>
          </p:txBody>
        </p:sp>
        <p:sp>
          <p:nvSpPr>
            <p:cNvPr id="8" name="TextBox 7">
              <a:extLst>
                <a:ext uri="{FF2B5EF4-FFF2-40B4-BE49-F238E27FC236}">
                  <a16:creationId xmlns:a16="http://schemas.microsoft.com/office/drawing/2014/main" id="{687D4B44-A30A-188A-086C-F19C5B66183A}"/>
                </a:ext>
              </a:extLst>
            </p:cNvPr>
            <p:cNvSpPr txBox="1"/>
            <p:nvPr/>
          </p:nvSpPr>
          <p:spPr>
            <a:xfrm>
              <a:off x="2513075" y="4724556"/>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1</a:t>
              </a:r>
            </a:p>
          </p:txBody>
        </p:sp>
        <p:cxnSp>
          <p:nvCxnSpPr>
            <p:cNvPr id="9" name="Straight Connector 8">
              <a:extLst>
                <a:ext uri="{FF2B5EF4-FFF2-40B4-BE49-F238E27FC236}">
                  <a16:creationId xmlns:a16="http://schemas.microsoft.com/office/drawing/2014/main" id="{607B7282-8FA3-F183-FFAD-9BD95A6F3E69}"/>
                </a:ext>
              </a:extLst>
            </p:cNvPr>
            <p:cNvCxnSpPr>
              <a:cxnSpLocks/>
            </p:cNvCxnSpPr>
            <p:nvPr/>
          </p:nvCxnSpPr>
          <p:spPr>
            <a:xfrm flipH="1">
              <a:off x="2350277" y="5162127"/>
              <a:ext cx="368973" cy="42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D06B53-AF38-1E26-1BB8-A91B052AD9B0}"/>
                </a:ext>
              </a:extLst>
            </p:cNvPr>
            <p:cNvCxnSpPr>
              <a:cxnSpLocks/>
            </p:cNvCxnSpPr>
            <p:nvPr/>
          </p:nvCxnSpPr>
          <p:spPr>
            <a:xfrm>
              <a:off x="2907112" y="5184163"/>
              <a:ext cx="354566" cy="518688"/>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5D4197-2201-4834-08A6-BE5C5C948326}"/>
                </a:ext>
              </a:extLst>
            </p:cNvPr>
            <p:cNvSpPr txBox="1"/>
            <p:nvPr/>
          </p:nvSpPr>
          <p:spPr>
            <a:xfrm>
              <a:off x="1618792" y="5570599"/>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2</a:t>
              </a:r>
            </a:p>
          </p:txBody>
        </p:sp>
        <p:sp>
          <p:nvSpPr>
            <p:cNvPr id="12" name="TextBox 11">
              <a:extLst>
                <a:ext uri="{FF2B5EF4-FFF2-40B4-BE49-F238E27FC236}">
                  <a16:creationId xmlns:a16="http://schemas.microsoft.com/office/drawing/2014/main" id="{84BECBFD-A14D-708F-208D-EB89D084E54D}"/>
                </a:ext>
              </a:extLst>
            </p:cNvPr>
            <p:cNvSpPr txBox="1"/>
            <p:nvPr/>
          </p:nvSpPr>
          <p:spPr>
            <a:xfrm>
              <a:off x="2134985" y="5580328"/>
              <a:ext cx="578018"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50</a:t>
              </a:r>
            </a:p>
          </p:txBody>
        </p:sp>
        <p:sp>
          <p:nvSpPr>
            <p:cNvPr id="13" name="TextBox 12">
              <a:extLst>
                <a:ext uri="{FF2B5EF4-FFF2-40B4-BE49-F238E27FC236}">
                  <a16:creationId xmlns:a16="http://schemas.microsoft.com/office/drawing/2014/main" id="{405137FA-8A95-6BA4-0CD8-15CA69F1C8AE}"/>
                </a:ext>
              </a:extLst>
            </p:cNvPr>
            <p:cNvSpPr txBox="1"/>
            <p:nvPr/>
          </p:nvSpPr>
          <p:spPr>
            <a:xfrm>
              <a:off x="3119274" y="5603482"/>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52</a:t>
              </a:r>
            </a:p>
          </p:txBody>
        </p:sp>
        <p:sp>
          <p:nvSpPr>
            <p:cNvPr id="14" name="TextBox 13">
              <a:extLst>
                <a:ext uri="{FF2B5EF4-FFF2-40B4-BE49-F238E27FC236}">
                  <a16:creationId xmlns:a16="http://schemas.microsoft.com/office/drawing/2014/main" id="{6ED4FD79-759E-3E89-A862-2050971FB8DD}"/>
                </a:ext>
              </a:extLst>
            </p:cNvPr>
            <p:cNvSpPr txBox="1"/>
            <p:nvPr/>
          </p:nvSpPr>
          <p:spPr>
            <a:xfrm>
              <a:off x="1906149" y="5600370"/>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cxnSp>
          <p:nvCxnSpPr>
            <p:cNvPr id="15" name="Straight Connector 14">
              <a:extLst>
                <a:ext uri="{FF2B5EF4-FFF2-40B4-BE49-F238E27FC236}">
                  <a16:creationId xmlns:a16="http://schemas.microsoft.com/office/drawing/2014/main" id="{29E00FBE-10F4-CC25-7FBB-99E44518D395}"/>
                </a:ext>
              </a:extLst>
            </p:cNvPr>
            <p:cNvCxnSpPr>
              <a:cxnSpLocks/>
            </p:cNvCxnSpPr>
            <p:nvPr/>
          </p:nvCxnSpPr>
          <p:spPr>
            <a:xfrm>
              <a:off x="2797578" y="5177097"/>
              <a:ext cx="15749" cy="49441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966A61A-0337-E7E1-0108-263687062924}"/>
                </a:ext>
              </a:extLst>
            </p:cNvPr>
            <p:cNvSpPr txBox="1"/>
            <p:nvPr/>
          </p:nvSpPr>
          <p:spPr>
            <a:xfrm>
              <a:off x="2596348" y="5584324"/>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51</a:t>
              </a:r>
            </a:p>
          </p:txBody>
        </p:sp>
        <p:cxnSp>
          <p:nvCxnSpPr>
            <p:cNvPr id="17" name="Straight Connector 16">
              <a:extLst>
                <a:ext uri="{FF2B5EF4-FFF2-40B4-BE49-F238E27FC236}">
                  <a16:creationId xmlns:a16="http://schemas.microsoft.com/office/drawing/2014/main" id="{D8C9C5A1-87EB-07F3-9376-E0DBA45C4826}"/>
                </a:ext>
              </a:extLst>
            </p:cNvPr>
            <p:cNvCxnSpPr>
              <a:cxnSpLocks/>
            </p:cNvCxnSpPr>
            <p:nvPr/>
          </p:nvCxnSpPr>
          <p:spPr>
            <a:xfrm>
              <a:off x="2936320" y="5092293"/>
              <a:ext cx="774042" cy="58656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0CA1CA-F3C4-5EDE-7CF2-173FEF970B80}"/>
                </a:ext>
              </a:extLst>
            </p:cNvPr>
            <p:cNvSpPr txBox="1"/>
            <p:nvPr/>
          </p:nvSpPr>
          <p:spPr>
            <a:xfrm>
              <a:off x="3519309" y="5603482"/>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53</a:t>
              </a:r>
            </a:p>
          </p:txBody>
        </p:sp>
        <p:cxnSp>
          <p:nvCxnSpPr>
            <p:cNvPr id="19" name="Straight Connector 18">
              <a:extLst>
                <a:ext uri="{FF2B5EF4-FFF2-40B4-BE49-F238E27FC236}">
                  <a16:creationId xmlns:a16="http://schemas.microsoft.com/office/drawing/2014/main" id="{A320FCE7-0E4F-0CA6-788B-37A018EB37B6}"/>
                </a:ext>
              </a:extLst>
            </p:cNvPr>
            <p:cNvCxnSpPr>
              <a:cxnSpLocks/>
            </p:cNvCxnSpPr>
            <p:nvPr/>
          </p:nvCxnSpPr>
          <p:spPr>
            <a:xfrm flipH="1">
              <a:off x="3249964" y="4561033"/>
              <a:ext cx="18040" cy="310465"/>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C6E082-B1EA-B0EC-2787-180D1C619973}"/>
                </a:ext>
              </a:extLst>
            </p:cNvPr>
            <p:cNvSpPr txBox="1"/>
            <p:nvPr/>
          </p:nvSpPr>
          <p:spPr>
            <a:xfrm>
              <a:off x="3057880" y="4778660"/>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54</a:t>
              </a:r>
            </a:p>
          </p:txBody>
        </p:sp>
        <p:cxnSp>
          <p:nvCxnSpPr>
            <p:cNvPr id="21" name="Straight Connector 20">
              <a:extLst>
                <a:ext uri="{FF2B5EF4-FFF2-40B4-BE49-F238E27FC236}">
                  <a16:creationId xmlns:a16="http://schemas.microsoft.com/office/drawing/2014/main" id="{EA28EE1C-5FC2-1140-D001-ABB65A31DA29}"/>
                </a:ext>
              </a:extLst>
            </p:cNvPr>
            <p:cNvCxnSpPr>
              <a:cxnSpLocks/>
            </p:cNvCxnSpPr>
            <p:nvPr/>
          </p:nvCxnSpPr>
          <p:spPr>
            <a:xfrm>
              <a:off x="3355163" y="4542460"/>
              <a:ext cx="238044" cy="309813"/>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B0B5EF5-0C32-5F6C-97DB-5CFF6F457443}"/>
                </a:ext>
              </a:extLst>
            </p:cNvPr>
            <p:cNvSpPr txBox="1"/>
            <p:nvPr/>
          </p:nvSpPr>
          <p:spPr>
            <a:xfrm>
              <a:off x="3424927" y="4788124"/>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55</a:t>
              </a:r>
            </a:p>
          </p:txBody>
        </p:sp>
        <p:sp>
          <p:nvSpPr>
            <p:cNvPr id="23" name="TextBox 22">
              <a:extLst>
                <a:ext uri="{FF2B5EF4-FFF2-40B4-BE49-F238E27FC236}">
                  <a16:creationId xmlns:a16="http://schemas.microsoft.com/office/drawing/2014/main" id="{775FC0B1-13E6-0579-8DA2-A12BD5948CFC}"/>
                </a:ext>
              </a:extLst>
            </p:cNvPr>
            <p:cNvSpPr txBox="1"/>
            <p:nvPr/>
          </p:nvSpPr>
          <p:spPr>
            <a:xfrm>
              <a:off x="3825771" y="4802687"/>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56</a:t>
              </a:r>
            </a:p>
          </p:txBody>
        </p:sp>
        <p:cxnSp>
          <p:nvCxnSpPr>
            <p:cNvPr id="24" name="Straight Connector 23">
              <a:extLst>
                <a:ext uri="{FF2B5EF4-FFF2-40B4-BE49-F238E27FC236}">
                  <a16:creationId xmlns:a16="http://schemas.microsoft.com/office/drawing/2014/main" id="{98BD81E1-2633-0E58-B3A2-4FD9233E7FBD}"/>
                </a:ext>
              </a:extLst>
            </p:cNvPr>
            <p:cNvCxnSpPr>
              <a:cxnSpLocks/>
            </p:cNvCxnSpPr>
            <p:nvPr/>
          </p:nvCxnSpPr>
          <p:spPr>
            <a:xfrm>
              <a:off x="3511122" y="4502741"/>
              <a:ext cx="508921" cy="349532"/>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25" name="Graphic 24" descr="Stopwatch with solid fill">
              <a:extLst>
                <a:ext uri="{FF2B5EF4-FFF2-40B4-BE49-F238E27FC236}">
                  <a16:creationId xmlns:a16="http://schemas.microsoft.com/office/drawing/2014/main" id="{CA8233E2-94EE-0056-C1B1-5F5C7650B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4322" y="5482262"/>
              <a:ext cx="257224" cy="248936"/>
            </a:xfrm>
            <a:prstGeom prst="rect">
              <a:avLst/>
            </a:prstGeom>
          </p:spPr>
        </p:pic>
        <p:pic>
          <p:nvPicPr>
            <p:cNvPr id="26" name="Graphic 25" descr="Stopwatch with solid fill">
              <a:extLst>
                <a:ext uri="{FF2B5EF4-FFF2-40B4-BE49-F238E27FC236}">
                  <a16:creationId xmlns:a16="http://schemas.microsoft.com/office/drawing/2014/main" id="{2CE4E870-D526-A689-BF7A-675CC5BFD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1907" y="4214256"/>
              <a:ext cx="257224" cy="248936"/>
            </a:xfrm>
            <a:prstGeom prst="rect">
              <a:avLst/>
            </a:prstGeom>
          </p:spPr>
        </p:pic>
        <p:pic>
          <p:nvPicPr>
            <p:cNvPr id="27" name="Graphic 26" descr="Stopwatch with solid fill">
              <a:extLst>
                <a:ext uri="{FF2B5EF4-FFF2-40B4-BE49-F238E27FC236}">
                  <a16:creationId xmlns:a16="http://schemas.microsoft.com/office/drawing/2014/main" id="{92A620DA-F133-0B62-8CA2-D9661D17E3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1277" y="4819597"/>
              <a:ext cx="257224" cy="248936"/>
            </a:xfrm>
            <a:prstGeom prst="rect">
              <a:avLst/>
            </a:prstGeom>
          </p:spPr>
        </p:pic>
        <p:pic>
          <p:nvPicPr>
            <p:cNvPr id="28" name="Graphic 27" descr="Stopwatch with solid fill">
              <a:extLst>
                <a:ext uri="{FF2B5EF4-FFF2-40B4-BE49-F238E27FC236}">
                  <a16:creationId xmlns:a16="http://schemas.microsoft.com/office/drawing/2014/main" id="{58D527B9-9CD3-91E1-4361-DA03AFD22B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6127" y="5455919"/>
              <a:ext cx="257224" cy="248936"/>
            </a:xfrm>
            <a:prstGeom prst="rect">
              <a:avLst/>
            </a:prstGeom>
          </p:spPr>
        </p:pic>
        <p:cxnSp>
          <p:nvCxnSpPr>
            <p:cNvPr id="29" name="Straight Connector 28">
              <a:extLst>
                <a:ext uri="{FF2B5EF4-FFF2-40B4-BE49-F238E27FC236}">
                  <a16:creationId xmlns:a16="http://schemas.microsoft.com/office/drawing/2014/main" id="{0116E6E9-36F1-7CA5-9877-3C850B0684C2}"/>
                </a:ext>
              </a:extLst>
            </p:cNvPr>
            <p:cNvCxnSpPr>
              <a:cxnSpLocks/>
            </p:cNvCxnSpPr>
            <p:nvPr/>
          </p:nvCxnSpPr>
          <p:spPr>
            <a:xfrm flipH="1">
              <a:off x="1654111" y="5935852"/>
              <a:ext cx="115029" cy="245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FAA434-14FE-3D24-B9E1-06B099F7475E}"/>
                </a:ext>
              </a:extLst>
            </p:cNvPr>
            <p:cNvCxnSpPr>
              <a:cxnSpLocks/>
            </p:cNvCxnSpPr>
            <p:nvPr/>
          </p:nvCxnSpPr>
          <p:spPr>
            <a:xfrm>
              <a:off x="1941694" y="5959825"/>
              <a:ext cx="108638" cy="221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B91650-0310-E83A-4A3E-C5C164581610}"/>
                </a:ext>
              </a:extLst>
            </p:cNvPr>
            <p:cNvSpPr txBox="1"/>
            <p:nvPr/>
          </p:nvSpPr>
          <p:spPr>
            <a:xfrm>
              <a:off x="1629653" y="6016543"/>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cxnSp>
          <p:nvCxnSpPr>
            <p:cNvPr id="32" name="Straight Connector 31">
              <a:extLst>
                <a:ext uri="{FF2B5EF4-FFF2-40B4-BE49-F238E27FC236}">
                  <a16:creationId xmlns:a16="http://schemas.microsoft.com/office/drawing/2014/main" id="{7E52C6A7-EC93-63CC-A96C-428D7E4C9896}"/>
                </a:ext>
              </a:extLst>
            </p:cNvPr>
            <p:cNvCxnSpPr>
              <a:cxnSpLocks/>
            </p:cNvCxnSpPr>
            <p:nvPr/>
          </p:nvCxnSpPr>
          <p:spPr>
            <a:xfrm flipH="1">
              <a:off x="2218328" y="5962283"/>
              <a:ext cx="115029" cy="245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2C9694-5D2A-9C9B-6345-B05C9FF61691}"/>
                </a:ext>
              </a:extLst>
            </p:cNvPr>
            <p:cNvCxnSpPr>
              <a:cxnSpLocks/>
            </p:cNvCxnSpPr>
            <p:nvPr/>
          </p:nvCxnSpPr>
          <p:spPr>
            <a:xfrm>
              <a:off x="2505910" y="5986256"/>
              <a:ext cx="108638" cy="221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8A00DC2-5FA4-7DFB-F265-89F790542799}"/>
                </a:ext>
              </a:extLst>
            </p:cNvPr>
            <p:cNvSpPr txBox="1"/>
            <p:nvPr/>
          </p:nvSpPr>
          <p:spPr>
            <a:xfrm>
              <a:off x="2208311" y="6042974"/>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pic>
          <p:nvPicPr>
            <p:cNvPr id="35" name="Graphic 34" descr="Stopwatch with solid fill">
              <a:extLst>
                <a:ext uri="{FF2B5EF4-FFF2-40B4-BE49-F238E27FC236}">
                  <a16:creationId xmlns:a16="http://schemas.microsoft.com/office/drawing/2014/main" id="{C72C1282-BB4C-02EE-3979-E2E797EBA6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2675" y="5499269"/>
              <a:ext cx="257224" cy="248936"/>
            </a:xfrm>
            <a:prstGeom prst="rect">
              <a:avLst/>
            </a:prstGeom>
          </p:spPr>
        </p:pic>
      </p:grpSp>
      <p:sp>
        <p:nvSpPr>
          <p:cNvPr id="36" name="TextBox 35">
            <a:extLst>
              <a:ext uri="{FF2B5EF4-FFF2-40B4-BE49-F238E27FC236}">
                <a16:creationId xmlns:a16="http://schemas.microsoft.com/office/drawing/2014/main" id="{B028757D-E12E-5D41-94E4-7211F6DDC14C}"/>
              </a:ext>
            </a:extLst>
          </p:cNvPr>
          <p:cNvSpPr txBox="1"/>
          <p:nvPr/>
        </p:nvSpPr>
        <p:spPr>
          <a:xfrm>
            <a:off x="5707988" y="3613753"/>
            <a:ext cx="1800493"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1</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51</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sp>
        <p:nvSpPr>
          <p:cNvPr id="37" name="TextBox 36">
            <a:extLst>
              <a:ext uri="{FF2B5EF4-FFF2-40B4-BE49-F238E27FC236}">
                <a16:creationId xmlns:a16="http://schemas.microsoft.com/office/drawing/2014/main" id="{C930F69D-ECE7-257D-8C80-94748D0AD196}"/>
              </a:ext>
            </a:extLst>
          </p:cNvPr>
          <p:cNvSpPr txBox="1"/>
          <p:nvPr/>
        </p:nvSpPr>
        <p:spPr>
          <a:xfrm>
            <a:off x="5717603" y="3990128"/>
            <a:ext cx="1800493"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1</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52</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sp>
        <p:nvSpPr>
          <p:cNvPr id="38" name="TextBox 37">
            <a:extLst>
              <a:ext uri="{FF2B5EF4-FFF2-40B4-BE49-F238E27FC236}">
                <a16:creationId xmlns:a16="http://schemas.microsoft.com/office/drawing/2014/main" id="{E4D42783-F559-06C5-A1DB-A91A0129F4F4}"/>
              </a:ext>
            </a:extLst>
          </p:cNvPr>
          <p:cNvSpPr txBox="1"/>
          <p:nvPr/>
        </p:nvSpPr>
        <p:spPr>
          <a:xfrm>
            <a:off x="5717602" y="4304482"/>
            <a:ext cx="1800493"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1</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53</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sp>
        <p:nvSpPr>
          <p:cNvPr id="39" name="TextBox 38">
            <a:extLst>
              <a:ext uri="{FF2B5EF4-FFF2-40B4-BE49-F238E27FC236}">
                <a16:creationId xmlns:a16="http://schemas.microsoft.com/office/drawing/2014/main" id="{0F9F6862-DEAC-23DA-D208-BACD46850034}"/>
              </a:ext>
            </a:extLst>
          </p:cNvPr>
          <p:cNvSpPr txBox="1"/>
          <p:nvPr/>
        </p:nvSpPr>
        <p:spPr>
          <a:xfrm>
            <a:off x="5818619" y="4604494"/>
            <a:ext cx="1362874"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54</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sp>
        <p:nvSpPr>
          <p:cNvPr id="40" name="TextBox 39">
            <a:extLst>
              <a:ext uri="{FF2B5EF4-FFF2-40B4-BE49-F238E27FC236}">
                <a16:creationId xmlns:a16="http://schemas.microsoft.com/office/drawing/2014/main" id="{FC521BC5-66CF-099C-14EE-43C087D85282}"/>
              </a:ext>
            </a:extLst>
          </p:cNvPr>
          <p:cNvSpPr txBox="1"/>
          <p:nvPr/>
        </p:nvSpPr>
        <p:spPr>
          <a:xfrm>
            <a:off x="5823636" y="4899798"/>
            <a:ext cx="1362874"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55</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sp>
        <p:nvSpPr>
          <p:cNvPr id="41" name="TextBox 40">
            <a:extLst>
              <a:ext uri="{FF2B5EF4-FFF2-40B4-BE49-F238E27FC236}">
                <a16:creationId xmlns:a16="http://schemas.microsoft.com/office/drawing/2014/main" id="{D21E7513-D741-6C4D-41A5-6AD6A17B69FF}"/>
              </a:ext>
            </a:extLst>
          </p:cNvPr>
          <p:cNvSpPr txBox="1"/>
          <p:nvPr/>
        </p:nvSpPr>
        <p:spPr>
          <a:xfrm>
            <a:off x="5821262" y="5197896"/>
            <a:ext cx="1362874"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56</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grpSp>
        <p:nvGrpSpPr>
          <p:cNvPr id="42" name="Group 41">
            <a:extLst>
              <a:ext uri="{FF2B5EF4-FFF2-40B4-BE49-F238E27FC236}">
                <a16:creationId xmlns:a16="http://schemas.microsoft.com/office/drawing/2014/main" id="{BDDFBCA2-0BCE-D334-9E7F-A796A4301BC6}"/>
              </a:ext>
            </a:extLst>
          </p:cNvPr>
          <p:cNvGrpSpPr/>
          <p:nvPr/>
        </p:nvGrpSpPr>
        <p:grpSpPr>
          <a:xfrm>
            <a:off x="8231412" y="3773643"/>
            <a:ext cx="1733627" cy="1793744"/>
            <a:chOff x="2914731" y="2206517"/>
            <a:chExt cx="1733627" cy="1793744"/>
          </a:xfrm>
        </p:grpSpPr>
        <p:pic>
          <p:nvPicPr>
            <p:cNvPr id="43" name="Picture 42" descr="A circle with arrows pointing to the center&#10;&#10;Description automatically generated">
              <a:extLst>
                <a:ext uri="{FF2B5EF4-FFF2-40B4-BE49-F238E27FC236}">
                  <a16:creationId xmlns:a16="http://schemas.microsoft.com/office/drawing/2014/main" id="{019CE465-9DA6-C36E-A20B-9BDA44F05F70}"/>
                </a:ext>
              </a:extLst>
            </p:cNvPr>
            <p:cNvPicPr>
              <a:picLocks noChangeAspect="1"/>
            </p:cNvPicPr>
            <p:nvPr/>
          </p:nvPicPr>
          <p:blipFill>
            <a:blip r:embed="rId7"/>
            <a:stretch>
              <a:fillRect/>
            </a:stretch>
          </p:blipFill>
          <p:spPr>
            <a:xfrm>
              <a:off x="2914731" y="2496085"/>
              <a:ext cx="1733627" cy="1504176"/>
            </a:xfrm>
            <a:prstGeom prst="rect">
              <a:avLst/>
            </a:prstGeom>
          </p:spPr>
        </p:pic>
        <p:grpSp>
          <p:nvGrpSpPr>
            <p:cNvPr id="44" name="Group 43">
              <a:extLst>
                <a:ext uri="{FF2B5EF4-FFF2-40B4-BE49-F238E27FC236}">
                  <a16:creationId xmlns:a16="http://schemas.microsoft.com/office/drawing/2014/main" id="{E40FC2A7-5D04-6A4B-9ABB-B2B55E7C18E9}"/>
                </a:ext>
              </a:extLst>
            </p:cNvPr>
            <p:cNvGrpSpPr/>
            <p:nvPr/>
          </p:nvGrpSpPr>
          <p:grpSpPr>
            <a:xfrm>
              <a:off x="3966858" y="2206517"/>
              <a:ext cx="515877" cy="487256"/>
              <a:chOff x="3966858" y="2206517"/>
              <a:chExt cx="515877" cy="487256"/>
            </a:xfrm>
          </p:grpSpPr>
          <p:sp>
            <p:nvSpPr>
              <p:cNvPr id="45" name="Rectangle 44">
                <a:extLst>
                  <a:ext uri="{FF2B5EF4-FFF2-40B4-BE49-F238E27FC236}">
                    <a16:creationId xmlns:a16="http://schemas.microsoft.com/office/drawing/2014/main" id="{76DE7682-4CE8-E7B8-394C-4BC0D43F372F}"/>
                  </a:ext>
                </a:extLst>
              </p:cNvPr>
              <p:cNvSpPr/>
              <p:nvPr/>
            </p:nvSpPr>
            <p:spPr>
              <a:xfrm rot="18308786">
                <a:off x="4139773" y="2350810"/>
                <a:ext cx="367872" cy="318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6" name="Rectangle 45">
                <a:extLst>
                  <a:ext uri="{FF2B5EF4-FFF2-40B4-BE49-F238E27FC236}">
                    <a16:creationId xmlns:a16="http://schemas.microsoft.com/office/drawing/2014/main" id="{E8F939F1-43BF-8B89-DD7D-976C1AD63DC3}"/>
                  </a:ext>
                </a:extLst>
              </p:cNvPr>
              <p:cNvSpPr/>
              <p:nvPr/>
            </p:nvSpPr>
            <p:spPr>
              <a:xfrm rot="16686106">
                <a:off x="3941949" y="2231426"/>
                <a:ext cx="367872" cy="318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grpSp>
      </p:grpSp>
      <p:cxnSp>
        <p:nvCxnSpPr>
          <p:cNvPr id="47" name="Straight Arrow Connector 46">
            <a:extLst>
              <a:ext uri="{FF2B5EF4-FFF2-40B4-BE49-F238E27FC236}">
                <a16:creationId xmlns:a16="http://schemas.microsoft.com/office/drawing/2014/main" id="{92075ADE-7F34-23D0-8166-7364283E7424}"/>
              </a:ext>
            </a:extLst>
          </p:cNvPr>
          <p:cNvCxnSpPr>
            <a:cxnSpLocks/>
          </p:cNvCxnSpPr>
          <p:nvPr/>
        </p:nvCxnSpPr>
        <p:spPr>
          <a:xfrm flipH="1">
            <a:off x="9781103" y="4422718"/>
            <a:ext cx="367872" cy="83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51FD007C-8451-5E77-530A-CB732D60D797}"/>
              </a:ext>
            </a:extLst>
          </p:cNvPr>
          <p:cNvCxnSpPr>
            <a:cxnSpLocks/>
          </p:cNvCxnSpPr>
          <p:nvPr/>
        </p:nvCxnSpPr>
        <p:spPr>
          <a:xfrm>
            <a:off x="8231412" y="4502667"/>
            <a:ext cx="255574" cy="37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38FC746-4254-4FD4-79DD-5F5CAC94BB9B}"/>
              </a:ext>
            </a:extLst>
          </p:cNvPr>
          <p:cNvSpPr txBox="1"/>
          <p:nvPr/>
        </p:nvSpPr>
        <p:spPr>
          <a:xfrm>
            <a:off x="9696623" y="4147539"/>
            <a:ext cx="735744" cy="338554"/>
          </a:xfrm>
          <a:prstGeom prst="rect">
            <a:avLst/>
          </a:prstGeom>
          <a:noFill/>
        </p:spPr>
        <p:txBody>
          <a:bodyPr wrap="square" rtlCol="0">
            <a:spAutoFit/>
          </a:bodyPr>
          <a:lstStyle/>
          <a:p>
            <a:pPr algn="ctr"/>
            <a:r>
              <a:rPr lang="en-US" altLang="zh-CN" sz="1600" dirty="0">
                <a:latin typeface="Arial" panose="020B0604020202020204" pitchFamily="34" charset="0"/>
                <a:ea typeface="Hack Nerd Font" panose="020B0609030202020204" pitchFamily="49" charset="0"/>
                <a:cs typeface="Arial" panose="020B0604020202020204" pitchFamily="34" charset="0"/>
              </a:rPr>
              <a:t>front</a:t>
            </a:r>
            <a:endParaRPr lang="en-US" sz="1600" i="1" dirty="0">
              <a:latin typeface="Arial" panose="020B0604020202020204" pitchFamily="34" charset="0"/>
              <a:ea typeface="Hack Nerd Font" panose="020B0609030202020204" pitchFamily="49" charset="0"/>
              <a:cs typeface="Arial" panose="020B0604020202020204" pitchFamily="34" charset="0"/>
            </a:endParaRPr>
          </a:p>
        </p:txBody>
      </p:sp>
      <p:sp>
        <p:nvSpPr>
          <p:cNvPr id="50" name="TextBox 49">
            <a:extLst>
              <a:ext uri="{FF2B5EF4-FFF2-40B4-BE49-F238E27FC236}">
                <a16:creationId xmlns:a16="http://schemas.microsoft.com/office/drawing/2014/main" id="{D7C2A05F-06E3-4FBA-6F2B-31D885828924}"/>
              </a:ext>
            </a:extLst>
          </p:cNvPr>
          <p:cNvSpPr txBox="1"/>
          <p:nvPr/>
        </p:nvSpPr>
        <p:spPr>
          <a:xfrm>
            <a:off x="7900150" y="4180411"/>
            <a:ext cx="735744" cy="338554"/>
          </a:xfrm>
          <a:prstGeom prst="rect">
            <a:avLst/>
          </a:prstGeom>
          <a:noFill/>
        </p:spPr>
        <p:txBody>
          <a:bodyPr wrap="square" rtlCol="0">
            <a:spAutoFit/>
          </a:bodyPr>
          <a:lstStyle/>
          <a:p>
            <a:pPr algn="ctr"/>
            <a:r>
              <a:rPr lang="en-US" altLang="zh-CN" sz="1600" dirty="0">
                <a:latin typeface="Arial" panose="020B0604020202020204" pitchFamily="34" charset="0"/>
                <a:ea typeface="Hack Nerd Font" panose="020B0609030202020204" pitchFamily="49" charset="0"/>
                <a:cs typeface="Arial" panose="020B0604020202020204" pitchFamily="34" charset="0"/>
              </a:rPr>
              <a:t>back</a:t>
            </a:r>
            <a:endParaRPr lang="en-US" sz="1600" i="1" dirty="0">
              <a:latin typeface="Arial" panose="020B0604020202020204" pitchFamily="34" charset="0"/>
              <a:ea typeface="Hack Nerd Font" panose="020B0609030202020204" pitchFamily="49" charset="0"/>
              <a:cs typeface="Arial" panose="020B0604020202020204" pitchFamily="34" charset="0"/>
            </a:endParaRPr>
          </a:p>
        </p:txBody>
      </p:sp>
      <p:sp>
        <p:nvSpPr>
          <p:cNvPr id="51" name="Oval 50">
            <a:extLst>
              <a:ext uri="{FF2B5EF4-FFF2-40B4-BE49-F238E27FC236}">
                <a16:creationId xmlns:a16="http://schemas.microsoft.com/office/drawing/2014/main" id="{5CF68B1A-65F2-80B5-7534-720430AFDBF5}"/>
              </a:ext>
            </a:extLst>
          </p:cNvPr>
          <p:cNvSpPr/>
          <p:nvPr/>
        </p:nvSpPr>
        <p:spPr>
          <a:xfrm>
            <a:off x="8560007" y="4934469"/>
            <a:ext cx="151775" cy="15177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2" name="Oval 51">
            <a:extLst>
              <a:ext uri="{FF2B5EF4-FFF2-40B4-BE49-F238E27FC236}">
                <a16:creationId xmlns:a16="http://schemas.microsoft.com/office/drawing/2014/main" id="{BE57CD53-CBD6-FC9E-C154-6F7C03EBF39A}"/>
              </a:ext>
            </a:extLst>
          </p:cNvPr>
          <p:cNvSpPr/>
          <p:nvPr/>
        </p:nvSpPr>
        <p:spPr>
          <a:xfrm>
            <a:off x="8824374" y="5198836"/>
            <a:ext cx="151775" cy="15177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Oval 52">
            <a:extLst>
              <a:ext uri="{FF2B5EF4-FFF2-40B4-BE49-F238E27FC236}">
                <a16:creationId xmlns:a16="http://schemas.microsoft.com/office/drawing/2014/main" id="{F46BD007-7E98-FF75-0AA1-5A9AA3385190}"/>
              </a:ext>
            </a:extLst>
          </p:cNvPr>
          <p:cNvSpPr/>
          <p:nvPr/>
        </p:nvSpPr>
        <p:spPr>
          <a:xfrm>
            <a:off x="9259204" y="5198836"/>
            <a:ext cx="151775" cy="15177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4" name="Oval 53">
            <a:extLst>
              <a:ext uri="{FF2B5EF4-FFF2-40B4-BE49-F238E27FC236}">
                <a16:creationId xmlns:a16="http://schemas.microsoft.com/office/drawing/2014/main" id="{87BD9178-ACD9-7345-758D-A53FD94E6AD8}"/>
              </a:ext>
            </a:extLst>
          </p:cNvPr>
          <p:cNvSpPr/>
          <p:nvPr/>
        </p:nvSpPr>
        <p:spPr>
          <a:xfrm>
            <a:off x="9550040" y="4911115"/>
            <a:ext cx="151775" cy="15177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5" name="Oval 54">
            <a:extLst>
              <a:ext uri="{FF2B5EF4-FFF2-40B4-BE49-F238E27FC236}">
                <a16:creationId xmlns:a16="http://schemas.microsoft.com/office/drawing/2014/main" id="{3437D242-E60D-2DF7-E865-EE51A07A5896}"/>
              </a:ext>
            </a:extLst>
          </p:cNvPr>
          <p:cNvSpPr/>
          <p:nvPr/>
        </p:nvSpPr>
        <p:spPr>
          <a:xfrm>
            <a:off x="9539792" y="4502667"/>
            <a:ext cx="151775" cy="15177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A0FE096-4E9C-51D5-7D94-C526211D33ED}"/>
              </a:ext>
            </a:extLst>
          </p:cNvPr>
          <p:cNvSpPr txBox="1"/>
          <p:nvPr/>
        </p:nvSpPr>
        <p:spPr>
          <a:xfrm>
            <a:off x="8814039" y="4605273"/>
            <a:ext cx="646331" cy="369332"/>
          </a:xfrm>
          <a:prstGeom prst="rect">
            <a:avLst/>
          </a:prstGeom>
          <a:noFill/>
        </p:spPr>
        <p:txBody>
          <a:bodyPr wrap="none" rtlCol="0">
            <a:spAutoFit/>
          </a:bodyPr>
          <a:lstStyle/>
          <a:p>
            <a:r>
              <a:rPr lang="en-US" i="1" dirty="0" err="1">
                <a:latin typeface="Arial" panose="020B0604020202020204" pitchFamily="34" charset="0"/>
                <a:ea typeface="Hack Nerd Font" panose="020B0609030202020204" pitchFamily="49" charset="0"/>
                <a:cs typeface="Arial" panose="020B0604020202020204" pitchFamily="34" charset="0"/>
              </a:rPr>
              <a:t>Q</a:t>
            </a:r>
            <a:r>
              <a:rPr lang="en-US" altLang="zh-CN" i="1" baseline="-25000" dirty="0" err="1">
                <a:latin typeface="Arial" panose="020B0604020202020204" pitchFamily="34" charset="0"/>
                <a:ea typeface="Hack Nerd Font" panose="020B0609030202020204" pitchFamily="49" charset="0"/>
                <a:cs typeface="Arial" panose="020B0604020202020204" pitchFamily="34" charset="0"/>
              </a:rPr>
              <a:t>task</a:t>
            </a:r>
            <a:endParaRPr lang="en-US" i="1" baseline="-25000" dirty="0">
              <a:latin typeface="Arial" panose="020B0604020202020204" pitchFamily="34" charset="0"/>
              <a:ea typeface="Hack Nerd Font" panose="020B0609030202020204" pitchFamily="49" charset="0"/>
              <a:cs typeface="Arial" panose="020B0604020202020204" pitchFamily="34" charset="0"/>
            </a:endParaRPr>
          </a:p>
        </p:txBody>
      </p:sp>
      <p:sp>
        <p:nvSpPr>
          <p:cNvPr id="57" name="Right Arrow 56">
            <a:extLst>
              <a:ext uri="{FF2B5EF4-FFF2-40B4-BE49-F238E27FC236}">
                <a16:creationId xmlns:a16="http://schemas.microsoft.com/office/drawing/2014/main" id="{8DB59265-342B-715F-1674-D8C4B91DF6D0}"/>
              </a:ext>
            </a:extLst>
          </p:cNvPr>
          <p:cNvSpPr/>
          <p:nvPr/>
        </p:nvSpPr>
        <p:spPr>
          <a:xfrm>
            <a:off x="7625991" y="4451322"/>
            <a:ext cx="314107" cy="1830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72" name="Right Arrow 71">
            <a:extLst>
              <a:ext uri="{FF2B5EF4-FFF2-40B4-BE49-F238E27FC236}">
                <a16:creationId xmlns:a16="http://schemas.microsoft.com/office/drawing/2014/main" id="{8A1EA041-C70A-213E-4F43-CCDB90FE2905}"/>
              </a:ext>
            </a:extLst>
          </p:cNvPr>
          <p:cNvSpPr/>
          <p:nvPr/>
        </p:nvSpPr>
        <p:spPr>
          <a:xfrm>
            <a:off x="5084365" y="4451322"/>
            <a:ext cx="314107" cy="1830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cxnSp>
        <p:nvCxnSpPr>
          <p:cNvPr id="73" name="Straight Connector 72">
            <a:extLst>
              <a:ext uri="{FF2B5EF4-FFF2-40B4-BE49-F238E27FC236}">
                <a16:creationId xmlns:a16="http://schemas.microsoft.com/office/drawing/2014/main" id="{90FC9CE2-9A26-8772-819A-B8C85B635693}"/>
              </a:ext>
            </a:extLst>
          </p:cNvPr>
          <p:cNvCxnSpPr>
            <a:cxnSpLocks/>
          </p:cNvCxnSpPr>
          <p:nvPr/>
        </p:nvCxnSpPr>
        <p:spPr>
          <a:xfrm flipH="1">
            <a:off x="3152265" y="3923896"/>
            <a:ext cx="331796" cy="310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9D95B6-F66A-51F9-5C3C-3965EED23455}"/>
              </a:ext>
            </a:extLst>
          </p:cNvPr>
          <p:cNvCxnSpPr>
            <a:cxnSpLocks/>
          </p:cNvCxnSpPr>
          <p:nvPr/>
        </p:nvCxnSpPr>
        <p:spPr>
          <a:xfrm flipH="1">
            <a:off x="2261623" y="4564545"/>
            <a:ext cx="626965" cy="4086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20C7E18-9446-30AC-3B44-A59C463780FB}"/>
              </a:ext>
            </a:extLst>
          </p:cNvPr>
          <p:cNvSpPr txBox="1"/>
          <p:nvPr/>
        </p:nvSpPr>
        <p:spPr>
          <a:xfrm>
            <a:off x="3434628" y="3578582"/>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0</a:t>
            </a:r>
          </a:p>
        </p:txBody>
      </p:sp>
      <p:sp>
        <p:nvSpPr>
          <p:cNvPr id="76" name="TextBox 75">
            <a:extLst>
              <a:ext uri="{FF2B5EF4-FFF2-40B4-BE49-F238E27FC236}">
                <a16:creationId xmlns:a16="http://schemas.microsoft.com/office/drawing/2014/main" id="{FC18D90D-E02C-E49A-4490-1532BE33D0CD}"/>
              </a:ext>
            </a:extLst>
          </p:cNvPr>
          <p:cNvSpPr txBox="1"/>
          <p:nvPr/>
        </p:nvSpPr>
        <p:spPr>
          <a:xfrm>
            <a:off x="2847184" y="4161599"/>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1</a:t>
            </a:r>
          </a:p>
        </p:txBody>
      </p:sp>
      <p:cxnSp>
        <p:nvCxnSpPr>
          <p:cNvPr id="77" name="Straight Connector 76">
            <a:extLst>
              <a:ext uri="{FF2B5EF4-FFF2-40B4-BE49-F238E27FC236}">
                <a16:creationId xmlns:a16="http://schemas.microsoft.com/office/drawing/2014/main" id="{00983F60-4995-3A91-CE0B-09B189B84DCD}"/>
              </a:ext>
            </a:extLst>
          </p:cNvPr>
          <p:cNvCxnSpPr>
            <a:cxnSpLocks/>
          </p:cNvCxnSpPr>
          <p:nvPr/>
        </p:nvCxnSpPr>
        <p:spPr>
          <a:xfrm flipH="1">
            <a:off x="2684386" y="4599170"/>
            <a:ext cx="368973" cy="42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70D82C-CC8A-3D68-F225-1BF22D3CED09}"/>
              </a:ext>
            </a:extLst>
          </p:cNvPr>
          <p:cNvCxnSpPr>
            <a:cxnSpLocks/>
          </p:cNvCxnSpPr>
          <p:nvPr/>
        </p:nvCxnSpPr>
        <p:spPr>
          <a:xfrm>
            <a:off x="3241221" y="4621206"/>
            <a:ext cx="354566" cy="51868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3449D57-D54D-9FD9-D07C-6C1198888E60}"/>
              </a:ext>
            </a:extLst>
          </p:cNvPr>
          <p:cNvSpPr txBox="1"/>
          <p:nvPr/>
        </p:nvSpPr>
        <p:spPr>
          <a:xfrm>
            <a:off x="1952901" y="5007642"/>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2</a:t>
            </a:r>
          </a:p>
        </p:txBody>
      </p:sp>
      <p:sp>
        <p:nvSpPr>
          <p:cNvPr id="80" name="TextBox 79">
            <a:extLst>
              <a:ext uri="{FF2B5EF4-FFF2-40B4-BE49-F238E27FC236}">
                <a16:creationId xmlns:a16="http://schemas.microsoft.com/office/drawing/2014/main" id="{0A086A6A-BCA8-4C10-63D6-87FC04C3EEAD}"/>
              </a:ext>
            </a:extLst>
          </p:cNvPr>
          <p:cNvSpPr txBox="1"/>
          <p:nvPr/>
        </p:nvSpPr>
        <p:spPr>
          <a:xfrm>
            <a:off x="2469094" y="5017371"/>
            <a:ext cx="578018"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50</a:t>
            </a:r>
          </a:p>
        </p:txBody>
      </p:sp>
      <p:sp>
        <p:nvSpPr>
          <p:cNvPr id="81" name="TextBox 80">
            <a:extLst>
              <a:ext uri="{FF2B5EF4-FFF2-40B4-BE49-F238E27FC236}">
                <a16:creationId xmlns:a16="http://schemas.microsoft.com/office/drawing/2014/main" id="{FB34DAED-D280-745B-887B-ECFE91A7297A}"/>
              </a:ext>
            </a:extLst>
          </p:cNvPr>
          <p:cNvSpPr txBox="1"/>
          <p:nvPr/>
        </p:nvSpPr>
        <p:spPr>
          <a:xfrm>
            <a:off x="3453383" y="5040525"/>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52</a:t>
            </a:r>
          </a:p>
        </p:txBody>
      </p:sp>
      <p:sp>
        <p:nvSpPr>
          <p:cNvPr id="82" name="TextBox 81">
            <a:extLst>
              <a:ext uri="{FF2B5EF4-FFF2-40B4-BE49-F238E27FC236}">
                <a16:creationId xmlns:a16="http://schemas.microsoft.com/office/drawing/2014/main" id="{B819A665-89F9-6BC9-62AB-13695CEEC7BF}"/>
              </a:ext>
            </a:extLst>
          </p:cNvPr>
          <p:cNvSpPr txBox="1"/>
          <p:nvPr/>
        </p:nvSpPr>
        <p:spPr>
          <a:xfrm>
            <a:off x="2240258" y="5037413"/>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cxnSp>
        <p:nvCxnSpPr>
          <p:cNvPr id="83" name="Straight Connector 82">
            <a:extLst>
              <a:ext uri="{FF2B5EF4-FFF2-40B4-BE49-F238E27FC236}">
                <a16:creationId xmlns:a16="http://schemas.microsoft.com/office/drawing/2014/main" id="{4F8DADD3-3B75-DF97-B119-8325226FDB20}"/>
              </a:ext>
            </a:extLst>
          </p:cNvPr>
          <p:cNvCxnSpPr>
            <a:cxnSpLocks/>
          </p:cNvCxnSpPr>
          <p:nvPr/>
        </p:nvCxnSpPr>
        <p:spPr>
          <a:xfrm>
            <a:off x="3131687" y="4614140"/>
            <a:ext cx="15749" cy="494411"/>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7350838-BE4C-A9A8-CFEA-21AA7ADFF2FC}"/>
              </a:ext>
            </a:extLst>
          </p:cNvPr>
          <p:cNvSpPr txBox="1"/>
          <p:nvPr/>
        </p:nvSpPr>
        <p:spPr>
          <a:xfrm>
            <a:off x="2930457" y="5021367"/>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51</a:t>
            </a:r>
          </a:p>
        </p:txBody>
      </p:sp>
      <p:cxnSp>
        <p:nvCxnSpPr>
          <p:cNvPr id="85" name="Straight Connector 84">
            <a:extLst>
              <a:ext uri="{FF2B5EF4-FFF2-40B4-BE49-F238E27FC236}">
                <a16:creationId xmlns:a16="http://schemas.microsoft.com/office/drawing/2014/main" id="{D2117D4A-4164-F9FD-0C60-EA17183C1911}"/>
              </a:ext>
            </a:extLst>
          </p:cNvPr>
          <p:cNvCxnSpPr>
            <a:cxnSpLocks/>
          </p:cNvCxnSpPr>
          <p:nvPr/>
        </p:nvCxnSpPr>
        <p:spPr>
          <a:xfrm>
            <a:off x="3270429" y="4529336"/>
            <a:ext cx="774042" cy="58656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C5C8006-28C0-8340-4C5E-CF38312054DA}"/>
              </a:ext>
            </a:extLst>
          </p:cNvPr>
          <p:cNvSpPr txBox="1"/>
          <p:nvPr/>
        </p:nvSpPr>
        <p:spPr>
          <a:xfrm>
            <a:off x="3853418" y="5040525"/>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53</a:t>
            </a:r>
          </a:p>
        </p:txBody>
      </p:sp>
      <p:cxnSp>
        <p:nvCxnSpPr>
          <p:cNvPr id="87" name="Straight Connector 86">
            <a:extLst>
              <a:ext uri="{FF2B5EF4-FFF2-40B4-BE49-F238E27FC236}">
                <a16:creationId xmlns:a16="http://schemas.microsoft.com/office/drawing/2014/main" id="{E14ECEA2-CF73-78D9-B9A7-171F28B335DD}"/>
              </a:ext>
            </a:extLst>
          </p:cNvPr>
          <p:cNvCxnSpPr>
            <a:cxnSpLocks/>
          </p:cNvCxnSpPr>
          <p:nvPr/>
        </p:nvCxnSpPr>
        <p:spPr>
          <a:xfrm flipH="1">
            <a:off x="3584073" y="3998076"/>
            <a:ext cx="18040" cy="31046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74047E7-83F2-F71A-0F35-86F2744DB504}"/>
              </a:ext>
            </a:extLst>
          </p:cNvPr>
          <p:cNvSpPr txBox="1"/>
          <p:nvPr/>
        </p:nvSpPr>
        <p:spPr>
          <a:xfrm>
            <a:off x="3391989" y="4215703"/>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54</a:t>
            </a:r>
          </a:p>
        </p:txBody>
      </p:sp>
      <p:cxnSp>
        <p:nvCxnSpPr>
          <p:cNvPr id="89" name="Straight Connector 88">
            <a:extLst>
              <a:ext uri="{FF2B5EF4-FFF2-40B4-BE49-F238E27FC236}">
                <a16:creationId xmlns:a16="http://schemas.microsoft.com/office/drawing/2014/main" id="{12296973-5882-0706-28CD-AB559DBF6A9D}"/>
              </a:ext>
            </a:extLst>
          </p:cNvPr>
          <p:cNvCxnSpPr>
            <a:cxnSpLocks/>
          </p:cNvCxnSpPr>
          <p:nvPr/>
        </p:nvCxnSpPr>
        <p:spPr>
          <a:xfrm>
            <a:off x="3689272" y="3979503"/>
            <a:ext cx="238044" cy="309813"/>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F9AF38B-7663-4CF1-24F5-EACFDCCD8901}"/>
              </a:ext>
            </a:extLst>
          </p:cNvPr>
          <p:cNvSpPr txBox="1"/>
          <p:nvPr/>
        </p:nvSpPr>
        <p:spPr>
          <a:xfrm>
            <a:off x="3759036" y="4225167"/>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55</a:t>
            </a:r>
          </a:p>
        </p:txBody>
      </p:sp>
      <p:sp>
        <p:nvSpPr>
          <p:cNvPr id="91" name="TextBox 90">
            <a:extLst>
              <a:ext uri="{FF2B5EF4-FFF2-40B4-BE49-F238E27FC236}">
                <a16:creationId xmlns:a16="http://schemas.microsoft.com/office/drawing/2014/main" id="{D95FEF89-CD37-3EAE-8EEB-6CECCE0AF694}"/>
              </a:ext>
            </a:extLst>
          </p:cNvPr>
          <p:cNvSpPr txBox="1"/>
          <p:nvPr/>
        </p:nvSpPr>
        <p:spPr>
          <a:xfrm>
            <a:off x="4159880" y="4239730"/>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56</a:t>
            </a:r>
          </a:p>
        </p:txBody>
      </p:sp>
      <p:cxnSp>
        <p:nvCxnSpPr>
          <p:cNvPr id="92" name="Straight Connector 91">
            <a:extLst>
              <a:ext uri="{FF2B5EF4-FFF2-40B4-BE49-F238E27FC236}">
                <a16:creationId xmlns:a16="http://schemas.microsoft.com/office/drawing/2014/main" id="{6753CE6B-97EA-8BA7-1470-ED0770C3121F}"/>
              </a:ext>
            </a:extLst>
          </p:cNvPr>
          <p:cNvCxnSpPr>
            <a:cxnSpLocks/>
          </p:cNvCxnSpPr>
          <p:nvPr/>
        </p:nvCxnSpPr>
        <p:spPr>
          <a:xfrm>
            <a:off x="3845231" y="3939784"/>
            <a:ext cx="508921" cy="34953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93" name="Graphic 92" descr="Stopwatch with solid fill">
            <a:extLst>
              <a:ext uri="{FF2B5EF4-FFF2-40B4-BE49-F238E27FC236}">
                <a16:creationId xmlns:a16="http://schemas.microsoft.com/office/drawing/2014/main" id="{564486C0-49B8-4513-9834-D979AEA804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8431" y="4919305"/>
            <a:ext cx="257224" cy="248936"/>
          </a:xfrm>
          <a:prstGeom prst="rect">
            <a:avLst/>
          </a:prstGeom>
        </p:spPr>
      </p:pic>
      <p:pic>
        <p:nvPicPr>
          <p:cNvPr id="94" name="Graphic 93" descr="Stopwatch with solid fill">
            <a:extLst>
              <a:ext uri="{FF2B5EF4-FFF2-40B4-BE49-F238E27FC236}">
                <a16:creationId xmlns:a16="http://schemas.microsoft.com/office/drawing/2014/main" id="{5780BDDA-449E-21F9-A320-9CD72C4CA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6016" y="3651299"/>
            <a:ext cx="257224" cy="248936"/>
          </a:xfrm>
          <a:prstGeom prst="rect">
            <a:avLst/>
          </a:prstGeom>
        </p:spPr>
      </p:pic>
      <p:pic>
        <p:nvPicPr>
          <p:cNvPr id="95" name="Graphic 94" descr="Stopwatch with solid fill">
            <a:extLst>
              <a:ext uri="{FF2B5EF4-FFF2-40B4-BE49-F238E27FC236}">
                <a16:creationId xmlns:a16="http://schemas.microsoft.com/office/drawing/2014/main" id="{7BE78159-2B45-95EC-CD4E-BF1A55F00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5386" y="4256640"/>
            <a:ext cx="257224" cy="248936"/>
          </a:xfrm>
          <a:prstGeom prst="rect">
            <a:avLst/>
          </a:prstGeom>
        </p:spPr>
      </p:pic>
      <p:pic>
        <p:nvPicPr>
          <p:cNvPr id="96" name="Graphic 95" descr="Stopwatch with solid fill">
            <a:extLst>
              <a:ext uri="{FF2B5EF4-FFF2-40B4-BE49-F238E27FC236}">
                <a16:creationId xmlns:a16="http://schemas.microsoft.com/office/drawing/2014/main" id="{A7C469A3-19D9-0E9F-BA39-32620E6BC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0236" y="4892962"/>
            <a:ext cx="257224" cy="248936"/>
          </a:xfrm>
          <a:prstGeom prst="rect">
            <a:avLst/>
          </a:prstGeom>
        </p:spPr>
      </p:pic>
      <p:cxnSp>
        <p:nvCxnSpPr>
          <p:cNvPr id="97" name="Straight Connector 96">
            <a:extLst>
              <a:ext uri="{FF2B5EF4-FFF2-40B4-BE49-F238E27FC236}">
                <a16:creationId xmlns:a16="http://schemas.microsoft.com/office/drawing/2014/main" id="{502FEB3D-D601-3890-827B-1050361522FB}"/>
              </a:ext>
            </a:extLst>
          </p:cNvPr>
          <p:cNvCxnSpPr>
            <a:cxnSpLocks/>
          </p:cNvCxnSpPr>
          <p:nvPr/>
        </p:nvCxnSpPr>
        <p:spPr>
          <a:xfrm flipH="1">
            <a:off x="1988220" y="5372895"/>
            <a:ext cx="115029" cy="245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5CBDAD6-C667-B750-B75F-45EB5FD1430A}"/>
              </a:ext>
            </a:extLst>
          </p:cNvPr>
          <p:cNvCxnSpPr>
            <a:cxnSpLocks/>
          </p:cNvCxnSpPr>
          <p:nvPr/>
        </p:nvCxnSpPr>
        <p:spPr>
          <a:xfrm>
            <a:off x="2275803" y="5396868"/>
            <a:ext cx="108638" cy="221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6789F7-D113-3A71-CCF5-475575203CEB}"/>
              </a:ext>
            </a:extLst>
          </p:cNvPr>
          <p:cNvSpPr txBox="1"/>
          <p:nvPr/>
        </p:nvSpPr>
        <p:spPr>
          <a:xfrm>
            <a:off x="1963762" y="5453586"/>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cxnSp>
        <p:nvCxnSpPr>
          <p:cNvPr id="100" name="Straight Connector 99">
            <a:extLst>
              <a:ext uri="{FF2B5EF4-FFF2-40B4-BE49-F238E27FC236}">
                <a16:creationId xmlns:a16="http://schemas.microsoft.com/office/drawing/2014/main" id="{EE9430FE-ACE8-3014-EF05-E50EA81B713E}"/>
              </a:ext>
            </a:extLst>
          </p:cNvPr>
          <p:cNvCxnSpPr>
            <a:cxnSpLocks/>
          </p:cNvCxnSpPr>
          <p:nvPr/>
        </p:nvCxnSpPr>
        <p:spPr>
          <a:xfrm flipH="1">
            <a:off x="2552437" y="5399326"/>
            <a:ext cx="115029" cy="245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F52B456-DA03-5CA9-5577-B636C8B90422}"/>
              </a:ext>
            </a:extLst>
          </p:cNvPr>
          <p:cNvCxnSpPr>
            <a:cxnSpLocks/>
          </p:cNvCxnSpPr>
          <p:nvPr/>
        </p:nvCxnSpPr>
        <p:spPr>
          <a:xfrm>
            <a:off x="2840019" y="5423299"/>
            <a:ext cx="108638" cy="221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3D31CC7-2A50-1B3D-C769-AB7704BCF1DC}"/>
              </a:ext>
            </a:extLst>
          </p:cNvPr>
          <p:cNvSpPr txBox="1"/>
          <p:nvPr/>
        </p:nvSpPr>
        <p:spPr>
          <a:xfrm>
            <a:off x="2542420" y="5480017"/>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pic>
        <p:nvPicPr>
          <p:cNvPr id="103" name="Graphic 102" descr="Stopwatch with solid fill">
            <a:extLst>
              <a:ext uri="{FF2B5EF4-FFF2-40B4-BE49-F238E27FC236}">
                <a16:creationId xmlns:a16="http://schemas.microsoft.com/office/drawing/2014/main" id="{49F53D6C-ACC0-7681-B26B-7FAB1D75D8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784" y="4936312"/>
            <a:ext cx="257224" cy="248936"/>
          </a:xfrm>
          <a:prstGeom prst="rect">
            <a:avLst/>
          </a:prstGeom>
        </p:spPr>
      </p:pic>
      <p:pic>
        <p:nvPicPr>
          <p:cNvPr id="5" name="Picture 4">
            <a:extLst>
              <a:ext uri="{FF2B5EF4-FFF2-40B4-BE49-F238E27FC236}">
                <a16:creationId xmlns:a16="http://schemas.microsoft.com/office/drawing/2014/main" id="{4C917563-9E8A-4164-4DA5-668F78FEBA85}"/>
              </a:ext>
            </a:extLst>
          </p:cNvPr>
          <p:cNvPicPr>
            <a:picLocks noChangeAspect="1"/>
          </p:cNvPicPr>
          <p:nvPr/>
        </p:nvPicPr>
        <p:blipFill>
          <a:blip r:embed="rId8"/>
          <a:stretch>
            <a:fillRect/>
          </a:stretch>
        </p:blipFill>
        <p:spPr>
          <a:xfrm>
            <a:off x="962609" y="5948262"/>
            <a:ext cx="8296595" cy="702019"/>
          </a:xfrm>
          <a:prstGeom prst="rect">
            <a:avLst/>
          </a:prstGeom>
        </p:spPr>
      </p:pic>
      <p:sp>
        <p:nvSpPr>
          <p:cNvPr id="58" name="灯片编号占位符 5">
            <a:extLst>
              <a:ext uri="{FF2B5EF4-FFF2-40B4-BE49-F238E27FC236}">
                <a16:creationId xmlns:a16="http://schemas.microsoft.com/office/drawing/2014/main" id="{FA69BEC1-4537-4D65-05B8-894AE35017FB}"/>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113</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85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dissolve">
                                      <p:cBhvr>
                                        <p:cTn id="7" dur="500"/>
                                        <p:tgtEl>
                                          <p:spTgt spid="9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dissolve">
                                      <p:cBhvr>
                                        <p:cTn id="11" dur="500"/>
                                        <p:tgtEl>
                                          <p:spTgt spid="9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dissolve">
                                      <p:cBhvr>
                                        <p:cTn id="15" dur="500"/>
                                        <p:tgtEl>
                                          <p:spTgt spid="96"/>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dissolve">
                                      <p:cBhvr>
                                        <p:cTn id="19" dur="500"/>
                                        <p:tgtEl>
                                          <p:spTgt spid="9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dissolve">
                                      <p:cBhvr>
                                        <p:cTn id="23" dur="500"/>
                                        <p:tgtEl>
                                          <p:spTgt spid="10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73"/>
                                        </p:tgtEl>
                                      </p:cBhvr>
                                    </p:animEffect>
                                    <p:set>
                                      <p:cBhvr>
                                        <p:cTn id="28" dur="1" fill="hold">
                                          <p:stCondLst>
                                            <p:cond delay="499"/>
                                          </p:stCondLst>
                                        </p:cTn>
                                        <p:tgtEl>
                                          <p:spTgt spid="73"/>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74"/>
                                        </p:tgtEl>
                                      </p:cBhvr>
                                    </p:animEffect>
                                    <p:set>
                                      <p:cBhvr>
                                        <p:cTn id="31" dur="1" fill="hold">
                                          <p:stCondLst>
                                            <p:cond delay="499"/>
                                          </p:stCondLst>
                                        </p:cTn>
                                        <p:tgtEl>
                                          <p:spTgt spid="74"/>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5"/>
                                        </p:tgtEl>
                                      </p:cBhvr>
                                    </p:animEffect>
                                    <p:set>
                                      <p:cBhvr>
                                        <p:cTn id="34" dur="1" fill="hold">
                                          <p:stCondLst>
                                            <p:cond delay="499"/>
                                          </p:stCondLst>
                                        </p:cTn>
                                        <p:tgtEl>
                                          <p:spTgt spid="75"/>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6"/>
                                        </p:tgtEl>
                                      </p:cBhvr>
                                    </p:animEffect>
                                    <p:set>
                                      <p:cBhvr>
                                        <p:cTn id="37" dur="1" fill="hold">
                                          <p:stCondLst>
                                            <p:cond delay="499"/>
                                          </p:stCondLst>
                                        </p:cTn>
                                        <p:tgtEl>
                                          <p:spTgt spid="76"/>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77"/>
                                        </p:tgtEl>
                                      </p:cBhvr>
                                    </p:animEffect>
                                    <p:set>
                                      <p:cBhvr>
                                        <p:cTn id="40" dur="1" fill="hold">
                                          <p:stCondLst>
                                            <p:cond delay="499"/>
                                          </p:stCondLst>
                                        </p:cTn>
                                        <p:tgtEl>
                                          <p:spTgt spid="77"/>
                                        </p:tgtEl>
                                        <p:attrNameLst>
                                          <p:attrName>style.visibility</p:attrName>
                                        </p:attrNameLst>
                                      </p:cBhvr>
                                      <p:to>
                                        <p:strVal val="hidden"/>
                                      </p:to>
                                    </p:set>
                                  </p:childTnLst>
                                </p:cTn>
                              </p:par>
                              <p:par>
                                <p:cTn id="41" presetID="9" presetClass="exit" presetSubtype="0" fill="hold" nodeType="withEffect">
                                  <p:stCondLst>
                                    <p:cond delay="0"/>
                                  </p:stCondLst>
                                  <p:childTnLst>
                                    <p:animEffect transition="out" filter="dissolve">
                                      <p:cBhvr>
                                        <p:cTn id="42" dur="500"/>
                                        <p:tgtEl>
                                          <p:spTgt spid="78"/>
                                        </p:tgtEl>
                                      </p:cBhvr>
                                    </p:animEffect>
                                    <p:set>
                                      <p:cBhvr>
                                        <p:cTn id="43" dur="1" fill="hold">
                                          <p:stCondLst>
                                            <p:cond delay="499"/>
                                          </p:stCondLst>
                                        </p:cTn>
                                        <p:tgtEl>
                                          <p:spTgt spid="78"/>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9"/>
                                        </p:tgtEl>
                                      </p:cBhvr>
                                    </p:animEffect>
                                    <p:set>
                                      <p:cBhvr>
                                        <p:cTn id="46" dur="1" fill="hold">
                                          <p:stCondLst>
                                            <p:cond delay="499"/>
                                          </p:stCondLst>
                                        </p:cTn>
                                        <p:tgtEl>
                                          <p:spTgt spid="79"/>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80"/>
                                        </p:tgtEl>
                                      </p:cBhvr>
                                    </p:animEffect>
                                    <p:set>
                                      <p:cBhvr>
                                        <p:cTn id="49" dur="1" fill="hold">
                                          <p:stCondLst>
                                            <p:cond delay="499"/>
                                          </p:stCondLst>
                                        </p:cTn>
                                        <p:tgtEl>
                                          <p:spTgt spid="80"/>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81"/>
                                        </p:tgtEl>
                                      </p:cBhvr>
                                    </p:animEffect>
                                    <p:set>
                                      <p:cBhvr>
                                        <p:cTn id="52" dur="1" fill="hold">
                                          <p:stCondLst>
                                            <p:cond delay="499"/>
                                          </p:stCondLst>
                                        </p:cTn>
                                        <p:tgtEl>
                                          <p:spTgt spid="81"/>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83"/>
                                        </p:tgtEl>
                                      </p:cBhvr>
                                    </p:animEffect>
                                    <p:set>
                                      <p:cBhvr>
                                        <p:cTn id="58" dur="1" fill="hold">
                                          <p:stCondLst>
                                            <p:cond delay="499"/>
                                          </p:stCondLst>
                                        </p:cTn>
                                        <p:tgtEl>
                                          <p:spTgt spid="83"/>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4"/>
                                        </p:tgtEl>
                                      </p:cBhvr>
                                    </p:animEffect>
                                    <p:set>
                                      <p:cBhvr>
                                        <p:cTn id="61" dur="1" fill="hold">
                                          <p:stCondLst>
                                            <p:cond delay="499"/>
                                          </p:stCondLst>
                                        </p:cTn>
                                        <p:tgtEl>
                                          <p:spTgt spid="84"/>
                                        </p:tgtEl>
                                        <p:attrNameLst>
                                          <p:attrName>style.visibility</p:attrName>
                                        </p:attrNameLst>
                                      </p:cBhvr>
                                      <p:to>
                                        <p:strVal val="hidden"/>
                                      </p:to>
                                    </p:set>
                                  </p:childTnLst>
                                </p:cTn>
                              </p:par>
                              <p:par>
                                <p:cTn id="62" presetID="9" presetClass="exit" presetSubtype="0" fill="hold" nodeType="withEffect">
                                  <p:stCondLst>
                                    <p:cond delay="0"/>
                                  </p:stCondLst>
                                  <p:childTnLst>
                                    <p:animEffect transition="out" filter="dissolve">
                                      <p:cBhvr>
                                        <p:cTn id="63" dur="500"/>
                                        <p:tgtEl>
                                          <p:spTgt spid="85"/>
                                        </p:tgtEl>
                                      </p:cBhvr>
                                    </p:animEffect>
                                    <p:set>
                                      <p:cBhvr>
                                        <p:cTn id="64" dur="1" fill="hold">
                                          <p:stCondLst>
                                            <p:cond delay="499"/>
                                          </p:stCondLst>
                                        </p:cTn>
                                        <p:tgtEl>
                                          <p:spTgt spid="85"/>
                                        </p:tgtEl>
                                        <p:attrNameLst>
                                          <p:attrName>style.visibility</p:attrName>
                                        </p:attrNameLst>
                                      </p:cBhvr>
                                      <p:to>
                                        <p:strVal val="hidden"/>
                                      </p:to>
                                    </p:set>
                                  </p:childTnLst>
                                </p:cTn>
                              </p:par>
                              <p:par>
                                <p:cTn id="65" presetID="9" presetClass="exit" presetSubtype="0" fill="hold" grpId="0" nodeType="withEffect">
                                  <p:stCondLst>
                                    <p:cond delay="0"/>
                                  </p:stCondLst>
                                  <p:childTnLst>
                                    <p:animEffect transition="out" filter="dissolve">
                                      <p:cBhvr>
                                        <p:cTn id="66" dur="500"/>
                                        <p:tgtEl>
                                          <p:spTgt spid="86"/>
                                        </p:tgtEl>
                                      </p:cBhvr>
                                    </p:animEffect>
                                    <p:set>
                                      <p:cBhvr>
                                        <p:cTn id="67" dur="1" fill="hold">
                                          <p:stCondLst>
                                            <p:cond delay="499"/>
                                          </p:stCondLst>
                                        </p:cTn>
                                        <p:tgtEl>
                                          <p:spTgt spid="86"/>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87"/>
                                        </p:tgtEl>
                                      </p:cBhvr>
                                    </p:animEffect>
                                    <p:set>
                                      <p:cBhvr>
                                        <p:cTn id="70" dur="1" fill="hold">
                                          <p:stCondLst>
                                            <p:cond delay="499"/>
                                          </p:stCondLst>
                                        </p:cTn>
                                        <p:tgtEl>
                                          <p:spTgt spid="87"/>
                                        </p:tgtEl>
                                        <p:attrNameLst>
                                          <p:attrName>style.visibility</p:attrName>
                                        </p:attrNameLst>
                                      </p:cBhvr>
                                      <p:to>
                                        <p:strVal val="hidden"/>
                                      </p:to>
                                    </p:set>
                                  </p:childTnLst>
                                </p:cTn>
                              </p:par>
                              <p:par>
                                <p:cTn id="71" presetID="9" presetClass="exit" presetSubtype="0" fill="hold" grpId="0" nodeType="withEffect">
                                  <p:stCondLst>
                                    <p:cond delay="0"/>
                                  </p:stCondLst>
                                  <p:childTnLst>
                                    <p:animEffect transition="out" filter="dissolve">
                                      <p:cBhvr>
                                        <p:cTn id="72" dur="500"/>
                                        <p:tgtEl>
                                          <p:spTgt spid="88"/>
                                        </p:tgtEl>
                                      </p:cBhvr>
                                    </p:animEffect>
                                    <p:set>
                                      <p:cBhvr>
                                        <p:cTn id="73" dur="1" fill="hold">
                                          <p:stCondLst>
                                            <p:cond delay="499"/>
                                          </p:stCondLst>
                                        </p:cTn>
                                        <p:tgtEl>
                                          <p:spTgt spid="88"/>
                                        </p:tgtEl>
                                        <p:attrNameLst>
                                          <p:attrName>style.visibility</p:attrName>
                                        </p:attrNameLst>
                                      </p:cBhvr>
                                      <p:to>
                                        <p:strVal val="hidden"/>
                                      </p:to>
                                    </p:set>
                                  </p:childTnLst>
                                </p:cTn>
                              </p:par>
                              <p:par>
                                <p:cTn id="74" presetID="9" presetClass="exit" presetSubtype="0" fill="hold" nodeType="withEffect">
                                  <p:stCondLst>
                                    <p:cond delay="0"/>
                                  </p:stCondLst>
                                  <p:childTnLst>
                                    <p:animEffect transition="out" filter="dissolve">
                                      <p:cBhvr>
                                        <p:cTn id="75" dur="500"/>
                                        <p:tgtEl>
                                          <p:spTgt spid="89"/>
                                        </p:tgtEl>
                                      </p:cBhvr>
                                    </p:animEffect>
                                    <p:set>
                                      <p:cBhvr>
                                        <p:cTn id="76" dur="1" fill="hold">
                                          <p:stCondLst>
                                            <p:cond delay="499"/>
                                          </p:stCondLst>
                                        </p:cTn>
                                        <p:tgtEl>
                                          <p:spTgt spid="89"/>
                                        </p:tgtEl>
                                        <p:attrNameLst>
                                          <p:attrName>style.visibility</p:attrName>
                                        </p:attrNameLst>
                                      </p:cBhvr>
                                      <p:to>
                                        <p:strVal val="hidden"/>
                                      </p:to>
                                    </p:set>
                                  </p:childTnLst>
                                </p:cTn>
                              </p:par>
                              <p:par>
                                <p:cTn id="77" presetID="9" presetClass="exit" presetSubtype="0" fill="hold" grpId="0" nodeType="withEffect">
                                  <p:stCondLst>
                                    <p:cond delay="0"/>
                                  </p:stCondLst>
                                  <p:childTnLst>
                                    <p:animEffect transition="out" filter="dissolve">
                                      <p:cBhvr>
                                        <p:cTn id="78" dur="500"/>
                                        <p:tgtEl>
                                          <p:spTgt spid="90"/>
                                        </p:tgtEl>
                                      </p:cBhvr>
                                    </p:animEffect>
                                    <p:set>
                                      <p:cBhvr>
                                        <p:cTn id="79" dur="1" fill="hold">
                                          <p:stCondLst>
                                            <p:cond delay="499"/>
                                          </p:stCondLst>
                                        </p:cTn>
                                        <p:tgtEl>
                                          <p:spTgt spid="90"/>
                                        </p:tgtEl>
                                        <p:attrNameLst>
                                          <p:attrName>style.visibility</p:attrName>
                                        </p:attrNameLst>
                                      </p:cBhvr>
                                      <p:to>
                                        <p:strVal val="hidden"/>
                                      </p:to>
                                    </p:set>
                                  </p:childTnLst>
                                </p:cTn>
                              </p:par>
                              <p:par>
                                <p:cTn id="80" presetID="9" presetClass="exit" presetSubtype="0" fill="hold" grpId="0" nodeType="withEffect">
                                  <p:stCondLst>
                                    <p:cond delay="0"/>
                                  </p:stCondLst>
                                  <p:childTnLst>
                                    <p:animEffect transition="out" filter="dissolve">
                                      <p:cBhvr>
                                        <p:cTn id="81" dur="500"/>
                                        <p:tgtEl>
                                          <p:spTgt spid="91"/>
                                        </p:tgtEl>
                                      </p:cBhvr>
                                    </p:animEffect>
                                    <p:set>
                                      <p:cBhvr>
                                        <p:cTn id="82" dur="1" fill="hold">
                                          <p:stCondLst>
                                            <p:cond delay="499"/>
                                          </p:stCondLst>
                                        </p:cTn>
                                        <p:tgtEl>
                                          <p:spTgt spid="91"/>
                                        </p:tgtEl>
                                        <p:attrNameLst>
                                          <p:attrName>style.visibility</p:attrName>
                                        </p:attrNameLst>
                                      </p:cBhvr>
                                      <p:to>
                                        <p:strVal val="hidden"/>
                                      </p:to>
                                    </p:set>
                                  </p:childTnLst>
                                </p:cTn>
                              </p:par>
                              <p:par>
                                <p:cTn id="83" presetID="9" presetClass="exit" presetSubtype="0" fill="hold" nodeType="withEffect">
                                  <p:stCondLst>
                                    <p:cond delay="0"/>
                                  </p:stCondLst>
                                  <p:childTnLst>
                                    <p:animEffect transition="out" filter="dissolve">
                                      <p:cBhvr>
                                        <p:cTn id="84" dur="500"/>
                                        <p:tgtEl>
                                          <p:spTgt spid="92"/>
                                        </p:tgtEl>
                                      </p:cBhvr>
                                    </p:animEffect>
                                    <p:set>
                                      <p:cBhvr>
                                        <p:cTn id="85" dur="1" fill="hold">
                                          <p:stCondLst>
                                            <p:cond delay="499"/>
                                          </p:stCondLst>
                                        </p:cTn>
                                        <p:tgtEl>
                                          <p:spTgt spid="92"/>
                                        </p:tgtEl>
                                        <p:attrNameLst>
                                          <p:attrName>style.visibility</p:attrName>
                                        </p:attrNameLst>
                                      </p:cBhvr>
                                      <p:to>
                                        <p:strVal val="hidden"/>
                                      </p:to>
                                    </p:set>
                                  </p:childTnLst>
                                </p:cTn>
                              </p:par>
                              <p:par>
                                <p:cTn id="86" presetID="9" presetClass="exit" presetSubtype="0" fill="hold" nodeType="withEffect">
                                  <p:stCondLst>
                                    <p:cond delay="0"/>
                                  </p:stCondLst>
                                  <p:childTnLst>
                                    <p:animEffect transition="out" filter="dissolve">
                                      <p:cBhvr>
                                        <p:cTn id="87" dur="500"/>
                                        <p:tgtEl>
                                          <p:spTgt spid="93"/>
                                        </p:tgtEl>
                                      </p:cBhvr>
                                    </p:animEffect>
                                    <p:set>
                                      <p:cBhvr>
                                        <p:cTn id="88" dur="1" fill="hold">
                                          <p:stCondLst>
                                            <p:cond delay="499"/>
                                          </p:stCondLst>
                                        </p:cTn>
                                        <p:tgtEl>
                                          <p:spTgt spid="93"/>
                                        </p:tgtEl>
                                        <p:attrNameLst>
                                          <p:attrName>style.visibility</p:attrName>
                                        </p:attrNameLst>
                                      </p:cBhvr>
                                      <p:to>
                                        <p:strVal val="hidden"/>
                                      </p:to>
                                    </p:set>
                                  </p:childTnLst>
                                </p:cTn>
                              </p:par>
                              <p:par>
                                <p:cTn id="89" presetID="9" presetClass="exit" presetSubtype="0" fill="hold" nodeType="withEffect">
                                  <p:stCondLst>
                                    <p:cond delay="0"/>
                                  </p:stCondLst>
                                  <p:childTnLst>
                                    <p:animEffect transition="out" filter="dissolve">
                                      <p:cBhvr>
                                        <p:cTn id="90" dur="500"/>
                                        <p:tgtEl>
                                          <p:spTgt spid="94"/>
                                        </p:tgtEl>
                                      </p:cBhvr>
                                    </p:animEffect>
                                    <p:set>
                                      <p:cBhvr>
                                        <p:cTn id="91" dur="1" fill="hold">
                                          <p:stCondLst>
                                            <p:cond delay="499"/>
                                          </p:stCondLst>
                                        </p:cTn>
                                        <p:tgtEl>
                                          <p:spTgt spid="94"/>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500"/>
                                        <p:tgtEl>
                                          <p:spTgt spid="95"/>
                                        </p:tgtEl>
                                      </p:cBhvr>
                                    </p:animEffect>
                                    <p:set>
                                      <p:cBhvr>
                                        <p:cTn id="94" dur="1" fill="hold">
                                          <p:stCondLst>
                                            <p:cond delay="499"/>
                                          </p:stCondLst>
                                        </p:cTn>
                                        <p:tgtEl>
                                          <p:spTgt spid="95"/>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500"/>
                                        <p:tgtEl>
                                          <p:spTgt spid="96"/>
                                        </p:tgtEl>
                                      </p:cBhvr>
                                    </p:animEffect>
                                    <p:set>
                                      <p:cBhvr>
                                        <p:cTn id="97" dur="1" fill="hold">
                                          <p:stCondLst>
                                            <p:cond delay="499"/>
                                          </p:stCondLst>
                                        </p:cTn>
                                        <p:tgtEl>
                                          <p:spTgt spid="96"/>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97"/>
                                        </p:tgtEl>
                                      </p:cBhvr>
                                    </p:animEffect>
                                    <p:set>
                                      <p:cBhvr>
                                        <p:cTn id="100" dur="1" fill="hold">
                                          <p:stCondLst>
                                            <p:cond delay="499"/>
                                          </p:stCondLst>
                                        </p:cTn>
                                        <p:tgtEl>
                                          <p:spTgt spid="97"/>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98"/>
                                        </p:tgtEl>
                                      </p:cBhvr>
                                    </p:animEffect>
                                    <p:set>
                                      <p:cBhvr>
                                        <p:cTn id="103" dur="1" fill="hold">
                                          <p:stCondLst>
                                            <p:cond delay="499"/>
                                          </p:stCondLst>
                                        </p:cTn>
                                        <p:tgtEl>
                                          <p:spTgt spid="98"/>
                                        </p:tgtEl>
                                        <p:attrNameLst>
                                          <p:attrName>style.visibility</p:attrName>
                                        </p:attrNameLst>
                                      </p:cBhvr>
                                      <p:to>
                                        <p:strVal val="hidden"/>
                                      </p:to>
                                    </p:set>
                                  </p:childTnLst>
                                </p:cTn>
                              </p:par>
                              <p:par>
                                <p:cTn id="104" presetID="9" presetClass="exit" presetSubtype="0" fill="hold" grpId="0" nodeType="withEffect">
                                  <p:stCondLst>
                                    <p:cond delay="0"/>
                                  </p:stCondLst>
                                  <p:childTnLst>
                                    <p:animEffect transition="out" filter="dissolve">
                                      <p:cBhvr>
                                        <p:cTn id="105" dur="500"/>
                                        <p:tgtEl>
                                          <p:spTgt spid="99"/>
                                        </p:tgtEl>
                                      </p:cBhvr>
                                    </p:animEffect>
                                    <p:set>
                                      <p:cBhvr>
                                        <p:cTn id="106" dur="1" fill="hold">
                                          <p:stCondLst>
                                            <p:cond delay="499"/>
                                          </p:stCondLst>
                                        </p:cTn>
                                        <p:tgtEl>
                                          <p:spTgt spid="99"/>
                                        </p:tgtEl>
                                        <p:attrNameLst>
                                          <p:attrName>style.visibility</p:attrName>
                                        </p:attrNameLst>
                                      </p:cBhvr>
                                      <p:to>
                                        <p:strVal val="hidden"/>
                                      </p:to>
                                    </p:set>
                                  </p:childTnLst>
                                </p:cTn>
                              </p:par>
                              <p:par>
                                <p:cTn id="107" presetID="9" presetClass="exit" presetSubtype="0" fill="hold" nodeType="withEffect">
                                  <p:stCondLst>
                                    <p:cond delay="0"/>
                                  </p:stCondLst>
                                  <p:childTnLst>
                                    <p:animEffect transition="out" filter="dissolve">
                                      <p:cBhvr>
                                        <p:cTn id="108" dur="500"/>
                                        <p:tgtEl>
                                          <p:spTgt spid="100"/>
                                        </p:tgtEl>
                                      </p:cBhvr>
                                    </p:animEffect>
                                    <p:set>
                                      <p:cBhvr>
                                        <p:cTn id="109" dur="1" fill="hold">
                                          <p:stCondLst>
                                            <p:cond delay="499"/>
                                          </p:stCondLst>
                                        </p:cTn>
                                        <p:tgtEl>
                                          <p:spTgt spid="100"/>
                                        </p:tgtEl>
                                        <p:attrNameLst>
                                          <p:attrName>style.visibility</p:attrName>
                                        </p:attrNameLst>
                                      </p:cBhvr>
                                      <p:to>
                                        <p:strVal val="hidden"/>
                                      </p:to>
                                    </p:set>
                                  </p:childTnLst>
                                </p:cTn>
                              </p:par>
                              <p:par>
                                <p:cTn id="110" presetID="9" presetClass="exit" presetSubtype="0" fill="hold" nodeType="withEffect">
                                  <p:stCondLst>
                                    <p:cond delay="0"/>
                                  </p:stCondLst>
                                  <p:childTnLst>
                                    <p:animEffect transition="out" filter="dissolve">
                                      <p:cBhvr>
                                        <p:cTn id="111" dur="500"/>
                                        <p:tgtEl>
                                          <p:spTgt spid="101"/>
                                        </p:tgtEl>
                                      </p:cBhvr>
                                    </p:animEffect>
                                    <p:set>
                                      <p:cBhvr>
                                        <p:cTn id="112" dur="1" fill="hold">
                                          <p:stCondLst>
                                            <p:cond delay="499"/>
                                          </p:stCondLst>
                                        </p:cTn>
                                        <p:tgtEl>
                                          <p:spTgt spid="101"/>
                                        </p:tgtEl>
                                        <p:attrNameLst>
                                          <p:attrName>style.visibility</p:attrName>
                                        </p:attrNameLst>
                                      </p:cBhvr>
                                      <p:to>
                                        <p:strVal val="hidden"/>
                                      </p:to>
                                    </p:set>
                                  </p:childTnLst>
                                </p:cTn>
                              </p:par>
                              <p:par>
                                <p:cTn id="113" presetID="9" presetClass="exit" presetSubtype="0" fill="hold" grpId="0" nodeType="withEffect">
                                  <p:stCondLst>
                                    <p:cond delay="0"/>
                                  </p:stCondLst>
                                  <p:childTnLst>
                                    <p:animEffect transition="out" filter="dissolve">
                                      <p:cBhvr>
                                        <p:cTn id="114" dur="500"/>
                                        <p:tgtEl>
                                          <p:spTgt spid="102"/>
                                        </p:tgtEl>
                                      </p:cBhvr>
                                    </p:animEffect>
                                    <p:set>
                                      <p:cBhvr>
                                        <p:cTn id="115" dur="1" fill="hold">
                                          <p:stCondLst>
                                            <p:cond delay="499"/>
                                          </p:stCondLst>
                                        </p:cTn>
                                        <p:tgtEl>
                                          <p:spTgt spid="102"/>
                                        </p:tgtEl>
                                        <p:attrNameLst>
                                          <p:attrName>style.visibility</p:attrName>
                                        </p:attrNameLst>
                                      </p:cBhvr>
                                      <p:to>
                                        <p:strVal val="hidden"/>
                                      </p:to>
                                    </p:set>
                                  </p:childTnLst>
                                </p:cTn>
                              </p:par>
                              <p:par>
                                <p:cTn id="116" presetID="9" presetClass="exit" presetSubtype="0" fill="hold" nodeType="withEffect">
                                  <p:stCondLst>
                                    <p:cond delay="0"/>
                                  </p:stCondLst>
                                  <p:childTnLst>
                                    <p:animEffect transition="out" filter="dissolve">
                                      <p:cBhvr>
                                        <p:cTn id="117" dur="500"/>
                                        <p:tgtEl>
                                          <p:spTgt spid="103"/>
                                        </p:tgtEl>
                                      </p:cBhvr>
                                    </p:animEffect>
                                    <p:set>
                                      <p:cBhvr>
                                        <p:cTn id="118" dur="1" fill="hold">
                                          <p:stCondLst>
                                            <p:cond delay="499"/>
                                          </p:stCondLst>
                                        </p:cTn>
                                        <p:tgtEl>
                                          <p:spTgt spid="103"/>
                                        </p:tgtEl>
                                        <p:attrNameLst>
                                          <p:attrName>style.visibility</p:attrName>
                                        </p:attrNameLst>
                                      </p:cBhvr>
                                      <p:to>
                                        <p:strVal val="hidden"/>
                                      </p:to>
                                    </p:set>
                                  </p:childTnLst>
                                </p:cTn>
                              </p:par>
                            </p:childTnLst>
                          </p:cTn>
                        </p:par>
                        <p:par>
                          <p:cTn id="119" fill="hold">
                            <p:stCondLst>
                              <p:cond delay="500"/>
                            </p:stCondLst>
                            <p:childTnLst>
                              <p:par>
                                <p:cTn id="120" presetID="9" presetClass="entr" presetSubtype="0" fill="hold" nodeType="after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dissolve">
                                      <p:cBhvr>
                                        <p:cTn id="122" dur="500"/>
                                        <p:tgtEl>
                                          <p:spTgt spid="106"/>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dissolve">
                                      <p:cBhvr>
                                        <p:cTn id="127" dur="500"/>
                                        <p:tgtEl>
                                          <p:spTgt spid="7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dissolve">
                                      <p:cBhvr>
                                        <p:cTn id="130" dur="500"/>
                                        <p:tgtEl>
                                          <p:spTgt spid="3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dissolve">
                                      <p:cBhvr>
                                        <p:cTn id="133" dur="500"/>
                                        <p:tgtEl>
                                          <p:spTgt spid="3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38"/>
                                        </p:tgtEl>
                                        <p:attrNameLst>
                                          <p:attrName>style.visibility</p:attrName>
                                        </p:attrNameLst>
                                      </p:cBhvr>
                                      <p:to>
                                        <p:strVal val="visible"/>
                                      </p:to>
                                    </p:set>
                                    <p:animEffect transition="in" filter="dissolve">
                                      <p:cBhvr>
                                        <p:cTn id="136" dur="500"/>
                                        <p:tgtEl>
                                          <p:spTgt spid="3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dissolve">
                                      <p:cBhvr>
                                        <p:cTn id="139" dur="500"/>
                                        <p:tgtEl>
                                          <p:spTgt spid="4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dissolve">
                                      <p:cBhvr>
                                        <p:cTn id="142" dur="500"/>
                                        <p:tgtEl>
                                          <p:spTgt spid="3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41"/>
                                        </p:tgtEl>
                                        <p:attrNameLst>
                                          <p:attrName>style.visibility</p:attrName>
                                        </p:attrNameLst>
                                      </p:cBhvr>
                                      <p:to>
                                        <p:strVal val="visible"/>
                                      </p:to>
                                    </p:set>
                                    <p:animEffect transition="in" filter="dissolve">
                                      <p:cBhvr>
                                        <p:cTn id="145" dur="500"/>
                                        <p:tgtEl>
                                          <p:spTgt spid="41"/>
                                        </p:tgtEl>
                                      </p:cBhvr>
                                    </p:animEffect>
                                  </p:childTnLst>
                                </p:cTn>
                              </p:par>
                              <p:par>
                                <p:cTn id="146" presetID="9" presetClass="entr" presetSubtype="0" fill="hold" nodeType="with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dissolve">
                                      <p:cBhvr>
                                        <p:cTn id="148" dur="500"/>
                                        <p:tgtEl>
                                          <p:spTgt spid="42"/>
                                        </p:tgtEl>
                                      </p:cBhvr>
                                    </p:animEffect>
                                  </p:childTnLst>
                                </p:cTn>
                              </p:par>
                              <p:par>
                                <p:cTn id="149" presetID="9" presetClass="entr" presetSubtype="0" fill="hold" nodeType="withEffect">
                                  <p:stCondLst>
                                    <p:cond delay="0"/>
                                  </p:stCondLst>
                                  <p:childTnLst>
                                    <p:set>
                                      <p:cBhvr>
                                        <p:cTn id="150" dur="1" fill="hold">
                                          <p:stCondLst>
                                            <p:cond delay="0"/>
                                          </p:stCondLst>
                                        </p:cTn>
                                        <p:tgtEl>
                                          <p:spTgt spid="47"/>
                                        </p:tgtEl>
                                        <p:attrNameLst>
                                          <p:attrName>style.visibility</p:attrName>
                                        </p:attrNameLst>
                                      </p:cBhvr>
                                      <p:to>
                                        <p:strVal val="visible"/>
                                      </p:to>
                                    </p:set>
                                    <p:animEffect transition="in" filter="dissolve">
                                      <p:cBhvr>
                                        <p:cTn id="151" dur="500"/>
                                        <p:tgtEl>
                                          <p:spTgt spid="47"/>
                                        </p:tgtEl>
                                      </p:cBhvr>
                                    </p:animEffect>
                                  </p:childTnLst>
                                </p:cTn>
                              </p:par>
                              <p:par>
                                <p:cTn id="152" presetID="9" presetClass="entr" presetSubtype="0" fill="hold" nodeType="withEffect">
                                  <p:stCondLst>
                                    <p:cond delay="0"/>
                                  </p:stCondLst>
                                  <p:childTnLst>
                                    <p:set>
                                      <p:cBhvr>
                                        <p:cTn id="153" dur="1" fill="hold">
                                          <p:stCondLst>
                                            <p:cond delay="0"/>
                                          </p:stCondLst>
                                        </p:cTn>
                                        <p:tgtEl>
                                          <p:spTgt spid="48"/>
                                        </p:tgtEl>
                                        <p:attrNameLst>
                                          <p:attrName>style.visibility</p:attrName>
                                        </p:attrNameLst>
                                      </p:cBhvr>
                                      <p:to>
                                        <p:strVal val="visible"/>
                                      </p:to>
                                    </p:set>
                                    <p:animEffect transition="in" filter="dissolve">
                                      <p:cBhvr>
                                        <p:cTn id="154" dur="500"/>
                                        <p:tgtEl>
                                          <p:spTgt spid="48"/>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dissolve">
                                      <p:cBhvr>
                                        <p:cTn id="157" dur="500"/>
                                        <p:tgtEl>
                                          <p:spTgt spid="49"/>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0"/>
                                        </p:tgtEl>
                                        <p:attrNameLst>
                                          <p:attrName>style.visibility</p:attrName>
                                        </p:attrNameLst>
                                      </p:cBhvr>
                                      <p:to>
                                        <p:strVal val="visible"/>
                                      </p:to>
                                    </p:set>
                                    <p:animEffect transition="in" filter="dissolve">
                                      <p:cBhvr>
                                        <p:cTn id="160" dur="500"/>
                                        <p:tgtEl>
                                          <p:spTgt spid="50"/>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1"/>
                                        </p:tgtEl>
                                        <p:attrNameLst>
                                          <p:attrName>style.visibility</p:attrName>
                                        </p:attrNameLst>
                                      </p:cBhvr>
                                      <p:to>
                                        <p:strVal val="visible"/>
                                      </p:to>
                                    </p:set>
                                    <p:animEffect transition="in" filter="dissolve">
                                      <p:cBhvr>
                                        <p:cTn id="163" dur="500"/>
                                        <p:tgtEl>
                                          <p:spTgt spid="51"/>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2"/>
                                        </p:tgtEl>
                                        <p:attrNameLst>
                                          <p:attrName>style.visibility</p:attrName>
                                        </p:attrNameLst>
                                      </p:cBhvr>
                                      <p:to>
                                        <p:strVal val="visible"/>
                                      </p:to>
                                    </p:set>
                                    <p:animEffect transition="in" filter="dissolve">
                                      <p:cBhvr>
                                        <p:cTn id="166" dur="500"/>
                                        <p:tgtEl>
                                          <p:spTgt spid="52"/>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3"/>
                                        </p:tgtEl>
                                        <p:attrNameLst>
                                          <p:attrName>style.visibility</p:attrName>
                                        </p:attrNameLst>
                                      </p:cBhvr>
                                      <p:to>
                                        <p:strVal val="visible"/>
                                      </p:to>
                                    </p:set>
                                    <p:animEffect transition="in" filter="dissolve">
                                      <p:cBhvr>
                                        <p:cTn id="169" dur="500"/>
                                        <p:tgtEl>
                                          <p:spTgt spid="53"/>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4"/>
                                        </p:tgtEl>
                                        <p:attrNameLst>
                                          <p:attrName>style.visibility</p:attrName>
                                        </p:attrNameLst>
                                      </p:cBhvr>
                                      <p:to>
                                        <p:strVal val="visible"/>
                                      </p:to>
                                    </p:set>
                                    <p:animEffect transition="in" filter="dissolve">
                                      <p:cBhvr>
                                        <p:cTn id="172" dur="500"/>
                                        <p:tgtEl>
                                          <p:spTgt spid="54"/>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55"/>
                                        </p:tgtEl>
                                        <p:attrNameLst>
                                          <p:attrName>style.visibility</p:attrName>
                                        </p:attrNameLst>
                                      </p:cBhvr>
                                      <p:to>
                                        <p:strVal val="visible"/>
                                      </p:to>
                                    </p:set>
                                    <p:animEffect transition="in" filter="dissolve">
                                      <p:cBhvr>
                                        <p:cTn id="175" dur="500"/>
                                        <p:tgtEl>
                                          <p:spTgt spid="55"/>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56"/>
                                        </p:tgtEl>
                                        <p:attrNameLst>
                                          <p:attrName>style.visibility</p:attrName>
                                        </p:attrNameLst>
                                      </p:cBhvr>
                                      <p:to>
                                        <p:strVal val="visible"/>
                                      </p:to>
                                    </p:set>
                                    <p:animEffect transition="in" filter="dissolve">
                                      <p:cBhvr>
                                        <p:cTn id="178" dur="500"/>
                                        <p:tgtEl>
                                          <p:spTgt spid="56"/>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57"/>
                                        </p:tgtEl>
                                        <p:attrNameLst>
                                          <p:attrName>style.visibility</p:attrName>
                                        </p:attrNameLst>
                                      </p:cBhvr>
                                      <p:to>
                                        <p:strVal val="visible"/>
                                      </p:to>
                                    </p:set>
                                    <p:animEffect transition="in" filter="dissolve">
                                      <p:cBhvr>
                                        <p:cTn id="18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9" grpId="0"/>
      <p:bldP spid="50" grpId="0"/>
      <p:bldP spid="51" grpId="0" animBg="1"/>
      <p:bldP spid="52" grpId="0" animBg="1"/>
      <p:bldP spid="53" grpId="0" animBg="1"/>
      <p:bldP spid="54" grpId="0" animBg="1"/>
      <p:bldP spid="55" grpId="0" animBg="1"/>
      <p:bldP spid="56" grpId="0"/>
      <p:bldP spid="57" grpId="0" animBg="1"/>
      <p:bldP spid="72" grpId="0" animBg="1"/>
      <p:bldP spid="75" grpId="0"/>
      <p:bldP spid="76" grpId="0"/>
      <p:bldP spid="79" grpId="0"/>
      <p:bldP spid="80" grpId="0"/>
      <p:bldP spid="81" grpId="0"/>
      <p:bldP spid="82" grpId="0"/>
      <p:bldP spid="84" grpId="0"/>
      <p:bldP spid="86" grpId="0"/>
      <p:bldP spid="88" grpId="0"/>
      <p:bldP spid="90" grpId="0"/>
      <p:bldP spid="91" grpId="0"/>
      <p:bldP spid="99" grpId="0"/>
      <p:bldP spid="10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3092F-60DF-8717-0325-5C6EA278157E}"/>
            </a:ext>
          </a:extLst>
        </p:cNvPr>
        <p:cNvGrpSpPr/>
        <p:nvPr/>
      </p:nvGrpSpPr>
      <p:grpSpPr>
        <a:xfrm>
          <a:off x="0" y="0"/>
          <a:ext cx="0" cy="0"/>
          <a:chOff x="0" y="0"/>
          <a:chExt cx="0" cy="0"/>
        </a:xfrm>
      </p:grpSpPr>
      <p:pic>
        <p:nvPicPr>
          <p:cNvPr id="59" name="Picture 58">
            <a:extLst>
              <a:ext uri="{FF2B5EF4-FFF2-40B4-BE49-F238E27FC236}">
                <a16:creationId xmlns:a16="http://schemas.microsoft.com/office/drawing/2014/main" id="{F8CD92F1-F47F-D300-248B-9279F95327E3}"/>
              </a:ext>
            </a:extLst>
          </p:cNvPr>
          <p:cNvPicPr>
            <a:picLocks noChangeAspect="1"/>
          </p:cNvPicPr>
          <p:nvPr/>
        </p:nvPicPr>
        <p:blipFill>
          <a:blip r:embed="rId3"/>
          <a:stretch>
            <a:fillRect/>
          </a:stretch>
        </p:blipFill>
        <p:spPr>
          <a:xfrm>
            <a:off x="5767043" y="2076583"/>
            <a:ext cx="6105940" cy="3725936"/>
          </a:xfrm>
          <a:prstGeom prst="rect">
            <a:avLst/>
          </a:prstGeom>
        </p:spPr>
      </p:pic>
      <p:sp>
        <p:nvSpPr>
          <p:cNvPr id="2" name="Title 1">
            <a:extLst>
              <a:ext uri="{FF2B5EF4-FFF2-40B4-BE49-F238E27FC236}">
                <a16:creationId xmlns:a16="http://schemas.microsoft.com/office/drawing/2014/main" id="{AB361C3B-4B5B-4B70-BB0A-F6E280AD87AC}"/>
              </a:ext>
            </a:extLst>
          </p:cNvPr>
          <p:cNvSpPr>
            <a:spLocks noGrp="1"/>
          </p:cNvSpPr>
          <p:nvPr>
            <p:ph type="title"/>
          </p:nvPr>
        </p:nvSpPr>
        <p:spPr/>
        <p:txBody>
          <a:bodyPr>
            <a:normAutofit/>
          </a:bodyPr>
          <a:lstStyle/>
          <a:p>
            <a:r>
              <a:rPr lang="en-US" sz="4800" dirty="0">
                <a:latin typeface="Arial" panose="020B0604020202020204" pitchFamily="34" charset="0"/>
                <a:cs typeface="Arial" panose="020B0604020202020204" pitchFamily="34" charset="0"/>
              </a:rPr>
              <a:t>T-DFS’s Strategy (Timeout)</a:t>
            </a:r>
            <a:endParaRPr lang="en-US" sz="4800" dirty="0">
              <a:latin typeface="Arial" panose="020B0604020202020204" pitchFamily="34" charset="0"/>
              <a:ea typeface="Hack Nerd Font" panose="020B0609030202020204" pitchFamily="49" charset="0"/>
              <a:cs typeface="Arial" panose="020B0604020202020204" pitchFamily="34" charset="0"/>
            </a:endParaRPr>
          </a:p>
        </p:txBody>
      </p:sp>
      <p:sp>
        <p:nvSpPr>
          <p:cNvPr id="3" name="Content Placeholder 2">
            <a:extLst>
              <a:ext uri="{FF2B5EF4-FFF2-40B4-BE49-F238E27FC236}">
                <a16:creationId xmlns:a16="http://schemas.microsoft.com/office/drawing/2014/main" id="{4F32487D-5F57-AF94-E55F-9796ECCFAEC1}"/>
              </a:ext>
            </a:extLst>
          </p:cNvPr>
          <p:cNvSpPr>
            <a:spLocks noGrp="1"/>
          </p:cNvSpPr>
          <p:nvPr>
            <p:ph idx="1"/>
          </p:nvPr>
        </p:nvSpPr>
        <p:spPr>
          <a:xfrm>
            <a:off x="838200" y="1825625"/>
            <a:ext cx="5483087" cy="4351338"/>
          </a:xfrm>
        </p:spPr>
        <p:txBody>
          <a:bodyPr>
            <a:normAutofit/>
          </a:bodyPr>
          <a:lstStyle/>
          <a:p>
            <a:pPr marL="0" indent="0">
              <a:buNone/>
            </a:pPr>
            <a:r>
              <a:rPr lang="en-US" sz="3200" dirty="0">
                <a:solidFill>
                  <a:schemeClr val="accent6"/>
                </a:solidFill>
                <a:latin typeface="+mj-lt"/>
                <a:cs typeface="Arial" panose="020B0604020202020204" pitchFamily="34" charset="0"/>
              </a:rPr>
              <a:t>Automatically detect stragglers</a:t>
            </a:r>
            <a:endParaRPr lang="en-US" sz="3200" dirty="0">
              <a:latin typeface="+mj-lt"/>
              <a:cs typeface="Arial" panose="020B0604020202020204" pitchFamily="34" charset="0"/>
            </a:endParaRPr>
          </a:p>
          <a:p>
            <a:r>
              <a:rPr lang="en-US" sz="3200" dirty="0">
                <a:latin typeface="+mj-lt"/>
                <a:cs typeface="Arial" panose="020B0604020202020204" pitchFamily="34" charset="0"/>
              </a:rPr>
              <a:t>Idle warps prioritize spilled tasks over new chunks</a:t>
            </a:r>
          </a:p>
        </p:txBody>
      </p:sp>
      <p:pic>
        <p:nvPicPr>
          <p:cNvPr id="5" name="Picture 4">
            <a:extLst>
              <a:ext uri="{FF2B5EF4-FFF2-40B4-BE49-F238E27FC236}">
                <a16:creationId xmlns:a16="http://schemas.microsoft.com/office/drawing/2014/main" id="{4340EFCF-E20C-3979-3B1F-05588E8BC360}"/>
              </a:ext>
            </a:extLst>
          </p:cNvPr>
          <p:cNvPicPr>
            <a:picLocks noChangeAspect="1"/>
          </p:cNvPicPr>
          <p:nvPr/>
        </p:nvPicPr>
        <p:blipFill>
          <a:blip r:embed="rId4"/>
          <a:stretch>
            <a:fillRect/>
          </a:stretch>
        </p:blipFill>
        <p:spPr>
          <a:xfrm>
            <a:off x="962609" y="5948262"/>
            <a:ext cx="8296595" cy="702019"/>
          </a:xfrm>
          <a:prstGeom prst="rect">
            <a:avLst/>
          </a:prstGeom>
        </p:spPr>
      </p:pic>
      <p:sp>
        <p:nvSpPr>
          <p:cNvPr id="58" name="灯片编号占位符 5">
            <a:extLst>
              <a:ext uri="{FF2B5EF4-FFF2-40B4-BE49-F238E27FC236}">
                <a16:creationId xmlns:a16="http://schemas.microsoft.com/office/drawing/2014/main" id="{438BD0FA-3BB5-E69C-7A59-B0511D1EAEAD}"/>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114</a:t>
            </a:fld>
            <a:endParaRPr lang="en-US" sz="2000" dirty="0">
              <a:solidFill>
                <a:schemeClr val="tx1"/>
              </a:solidFill>
              <a:latin typeface="Arial" pitchFamily="34" charset="0"/>
              <a:cs typeface="Arial" pitchFamily="34" charset="0"/>
            </a:endParaRPr>
          </a:p>
        </p:txBody>
      </p:sp>
      <p:sp>
        <p:nvSpPr>
          <p:cNvPr id="60" name="Rectangle 59">
            <a:extLst>
              <a:ext uri="{FF2B5EF4-FFF2-40B4-BE49-F238E27FC236}">
                <a16:creationId xmlns:a16="http://schemas.microsoft.com/office/drawing/2014/main" id="{00E3A312-055E-E568-715B-59A7E31B7A75}"/>
              </a:ext>
            </a:extLst>
          </p:cNvPr>
          <p:cNvSpPr/>
          <p:nvPr/>
        </p:nvSpPr>
        <p:spPr>
          <a:xfrm>
            <a:off x="9082507" y="3672785"/>
            <a:ext cx="1128767" cy="242884"/>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8824D926-EA63-2C20-AD2C-E6DC4E403439}"/>
              </a:ext>
            </a:extLst>
          </p:cNvPr>
          <p:cNvSpPr/>
          <p:nvPr/>
        </p:nvSpPr>
        <p:spPr>
          <a:xfrm>
            <a:off x="10834728" y="3692270"/>
            <a:ext cx="1015149" cy="242884"/>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347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B1F8-1F08-7F4C-C20A-46086D873FE6}"/>
              </a:ext>
            </a:extLst>
          </p:cNvPr>
          <p:cNvSpPr>
            <a:spLocks noGrp="1"/>
          </p:cNvSpPr>
          <p:nvPr>
            <p:ph type="title"/>
          </p:nvPr>
        </p:nvSpPr>
        <p:spPr/>
        <p:txBody>
          <a:bodyPr>
            <a:normAutofit/>
          </a:bodyPr>
          <a:lstStyle/>
          <a:p>
            <a:r>
              <a:rPr lang="en-US" sz="4800" dirty="0"/>
              <a:t>Load Balancing Strategies</a:t>
            </a:r>
          </a:p>
        </p:txBody>
      </p:sp>
      <p:pic>
        <p:nvPicPr>
          <p:cNvPr id="6" name="Picture 5">
            <a:extLst>
              <a:ext uri="{FF2B5EF4-FFF2-40B4-BE49-F238E27FC236}">
                <a16:creationId xmlns:a16="http://schemas.microsoft.com/office/drawing/2014/main" id="{04C956F8-4993-BCB0-F253-004DB5CC98E0}"/>
              </a:ext>
            </a:extLst>
          </p:cNvPr>
          <p:cNvPicPr>
            <a:picLocks noChangeAspect="1"/>
          </p:cNvPicPr>
          <p:nvPr/>
        </p:nvPicPr>
        <p:blipFill>
          <a:blip r:embed="rId3"/>
          <a:stretch>
            <a:fillRect/>
          </a:stretch>
        </p:blipFill>
        <p:spPr>
          <a:xfrm>
            <a:off x="1332397" y="1976645"/>
            <a:ext cx="8759668" cy="4516230"/>
          </a:xfrm>
          <a:prstGeom prst="rect">
            <a:avLst/>
          </a:prstGeom>
        </p:spPr>
      </p:pic>
      <p:pic>
        <p:nvPicPr>
          <p:cNvPr id="7" name="Picture 6">
            <a:extLst>
              <a:ext uri="{FF2B5EF4-FFF2-40B4-BE49-F238E27FC236}">
                <a16:creationId xmlns:a16="http://schemas.microsoft.com/office/drawing/2014/main" id="{96EBBAA8-B823-51DD-B002-17CCDD495EA2}"/>
              </a:ext>
            </a:extLst>
          </p:cNvPr>
          <p:cNvPicPr>
            <a:picLocks noChangeAspect="1"/>
          </p:cNvPicPr>
          <p:nvPr/>
        </p:nvPicPr>
        <p:blipFill>
          <a:blip r:embed="rId4"/>
          <a:stretch>
            <a:fillRect/>
          </a:stretch>
        </p:blipFill>
        <p:spPr>
          <a:xfrm>
            <a:off x="2319665" y="1773181"/>
            <a:ext cx="7772400" cy="199633"/>
          </a:xfrm>
          <a:prstGeom prst="rect">
            <a:avLst/>
          </a:prstGeom>
        </p:spPr>
      </p:pic>
      <p:sp>
        <p:nvSpPr>
          <p:cNvPr id="3" name="灯片编号占位符 5">
            <a:extLst>
              <a:ext uri="{FF2B5EF4-FFF2-40B4-BE49-F238E27FC236}">
                <a16:creationId xmlns:a16="http://schemas.microsoft.com/office/drawing/2014/main" id="{B3743A77-8601-D345-DDA9-CCEF197AD41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115</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278849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B306-A7E5-DEF6-5D2E-B27258281182}"/>
              </a:ext>
            </a:extLst>
          </p:cNvPr>
          <p:cNvSpPr>
            <a:spLocks noGrp="1"/>
          </p:cNvSpPr>
          <p:nvPr>
            <p:ph type="title"/>
          </p:nvPr>
        </p:nvSpPr>
        <p:spPr/>
        <p:txBody>
          <a:bodyPr>
            <a:normAutofit/>
          </a:bodyPr>
          <a:lstStyle/>
          <a:p>
            <a:r>
              <a:rPr lang="en-US" sz="4800" dirty="0" err="1"/>
              <a:t>STMatch</a:t>
            </a:r>
            <a:endParaRPr lang="en-US" sz="4800" dirty="0"/>
          </a:p>
        </p:txBody>
      </p:sp>
      <p:sp>
        <p:nvSpPr>
          <p:cNvPr id="3" name="Content Placeholder 2">
            <a:extLst>
              <a:ext uri="{FF2B5EF4-FFF2-40B4-BE49-F238E27FC236}">
                <a16:creationId xmlns:a16="http://schemas.microsoft.com/office/drawing/2014/main" id="{4F849CE3-4FFA-32CB-F0CD-300B1CF10EB2}"/>
              </a:ext>
            </a:extLst>
          </p:cNvPr>
          <p:cNvSpPr>
            <a:spLocks noGrp="1"/>
          </p:cNvSpPr>
          <p:nvPr>
            <p:ph idx="1"/>
          </p:nvPr>
        </p:nvSpPr>
        <p:spPr>
          <a:xfrm>
            <a:off x="838200" y="1590261"/>
            <a:ext cx="10515600" cy="4586702"/>
          </a:xfrm>
        </p:spPr>
        <p:txBody>
          <a:bodyPr>
            <a:normAutofit/>
          </a:bodyPr>
          <a:lstStyle/>
          <a:p>
            <a:pPr marL="0" indent="0">
              <a:buNone/>
            </a:pPr>
            <a:r>
              <a:rPr lang="en-US" sz="3200" dirty="0">
                <a:solidFill>
                  <a:srgbClr val="C00000"/>
                </a:solidFill>
                <a:latin typeface="+mj-lt"/>
              </a:rPr>
              <a:t>DFS-style stack-based search on GPU</a:t>
            </a:r>
          </a:p>
        </p:txBody>
      </p:sp>
      <p:sp>
        <p:nvSpPr>
          <p:cNvPr id="4" name="Slide Number Placeholder 3">
            <a:extLst>
              <a:ext uri="{FF2B5EF4-FFF2-40B4-BE49-F238E27FC236}">
                <a16:creationId xmlns:a16="http://schemas.microsoft.com/office/drawing/2014/main" id="{C2DCEF23-1423-7F3C-9D3E-B769E6793E84}"/>
              </a:ext>
            </a:extLst>
          </p:cNvPr>
          <p:cNvSpPr>
            <a:spLocks noGrp="1"/>
          </p:cNvSpPr>
          <p:nvPr>
            <p:ph type="sldNum" sz="quarter" idx="12"/>
          </p:nvPr>
        </p:nvSpPr>
        <p:spPr/>
        <p:txBody>
          <a:bodyPr/>
          <a:lstStyle/>
          <a:p>
            <a:fld id="{6F6053F2-432F-FB4F-AC79-1AD4FC0B2E9E}" type="slidenum">
              <a:rPr lang="en-US" smtClean="0"/>
              <a:t>116</a:t>
            </a:fld>
            <a:endParaRPr lang="en-US"/>
          </a:p>
        </p:txBody>
      </p:sp>
      <p:pic>
        <p:nvPicPr>
          <p:cNvPr id="5" name="Picture 4">
            <a:extLst>
              <a:ext uri="{FF2B5EF4-FFF2-40B4-BE49-F238E27FC236}">
                <a16:creationId xmlns:a16="http://schemas.microsoft.com/office/drawing/2014/main" id="{94BEA835-D996-0A8B-01C5-95C9D9F3EDF1}"/>
              </a:ext>
            </a:extLst>
          </p:cNvPr>
          <p:cNvPicPr>
            <a:picLocks noChangeAspect="1"/>
          </p:cNvPicPr>
          <p:nvPr/>
        </p:nvPicPr>
        <p:blipFill>
          <a:blip r:embed="rId3"/>
          <a:stretch>
            <a:fillRect/>
          </a:stretch>
        </p:blipFill>
        <p:spPr>
          <a:xfrm>
            <a:off x="3349729" y="136525"/>
            <a:ext cx="8693729" cy="772503"/>
          </a:xfrm>
          <a:prstGeom prst="rect">
            <a:avLst/>
          </a:prstGeom>
        </p:spPr>
      </p:pic>
      <p:pic>
        <p:nvPicPr>
          <p:cNvPr id="6" name="Picture 5">
            <a:extLst>
              <a:ext uri="{FF2B5EF4-FFF2-40B4-BE49-F238E27FC236}">
                <a16:creationId xmlns:a16="http://schemas.microsoft.com/office/drawing/2014/main" id="{2853991E-769B-6FF3-AD63-E52C52680B57}"/>
              </a:ext>
            </a:extLst>
          </p:cNvPr>
          <p:cNvPicPr>
            <a:picLocks noChangeAspect="1"/>
          </p:cNvPicPr>
          <p:nvPr/>
        </p:nvPicPr>
        <p:blipFill>
          <a:blip r:embed="rId4"/>
          <a:stretch>
            <a:fillRect/>
          </a:stretch>
        </p:blipFill>
        <p:spPr>
          <a:xfrm>
            <a:off x="2951235" y="2059690"/>
            <a:ext cx="5892149" cy="4375234"/>
          </a:xfrm>
          <a:prstGeom prst="rect">
            <a:avLst/>
          </a:prstGeom>
        </p:spPr>
      </p:pic>
    </p:spTree>
    <p:extLst>
      <p:ext uri="{BB962C8B-B14F-4D97-AF65-F5344CB8AC3E}">
        <p14:creationId xmlns:p14="http://schemas.microsoft.com/office/powerpoint/2010/main" val="17515894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9F09-BCBE-5E11-9DB7-718E1D854E43}"/>
              </a:ext>
            </a:extLst>
          </p:cNvPr>
          <p:cNvSpPr>
            <a:spLocks noGrp="1"/>
          </p:cNvSpPr>
          <p:nvPr>
            <p:ph type="title"/>
          </p:nvPr>
        </p:nvSpPr>
        <p:spPr/>
        <p:txBody>
          <a:bodyPr>
            <a:normAutofit/>
          </a:bodyPr>
          <a:lstStyle/>
          <a:p>
            <a:r>
              <a:rPr lang="en-US" sz="4800" dirty="0" err="1"/>
              <a:t>STMatch</a:t>
            </a:r>
            <a:endParaRPr lang="en-US" sz="4800" dirty="0"/>
          </a:p>
        </p:txBody>
      </p:sp>
      <p:sp>
        <p:nvSpPr>
          <p:cNvPr id="3" name="Content Placeholder 2">
            <a:extLst>
              <a:ext uri="{FF2B5EF4-FFF2-40B4-BE49-F238E27FC236}">
                <a16:creationId xmlns:a16="http://schemas.microsoft.com/office/drawing/2014/main" id="{BE96B2EA-FB98-43A7-C73D-2BE7B8A666F3}"/>
              </a:ext>
            </a:extLst>
          </p:cNvPr>
          <p:cNvSpPr>
            <a:spLocks noGrp="1"/>
          </p:cNvSpPr>
          <p:nvPr>
            <p:ph idx="1"/>
          </p:nvPr>
        </p:nvSpPr>
        <p:spPr>
          <a:xfrm>
            <a:off x="838200" y="1825625"/>
            <a:ext cx="10515600" cy="1811822"/>
          </a:xfrm>
        </p:spPr>
        <p:txBody>
          <a:bodyPr>
            <a:normAutofit fontScale="92500" lnSpcReduction="10000"/>
          </a:bodyPr>
          <a:lstStyle/>
          <a:p>
            <a:pPr marL="0" indent="0">
              <a:buNone/>
            </a:pPr>
            <a:r>
              <a:rPr lang="en-US" dirty="0">
                <a:latin typeface="+mj-lt"/>
              </a:rPr>
              <a:t>Challenge #1: </a:t>
            </a:r>
            <a:r>
              <a:rPr lang="en-US" dirty="0">
                <a:solidFill>
                  <a:srgbClr val="C00000"/>
                </a:solidFill>
                <a:latin typeface="+mj-lt"/>
              </a:rPr>
              <a:t>Load balance</a:t>
            </a:r>
            <a:r>
              <a:rPr lang="en-US" dirty="0">
                <a:latin typeface="+mj-lt"/>
              </a:rPr>
              <a:t> among warps (</a:t>
            </a:r>
            <a:r>
              <a:rPr lang="en-US" dirty="0">
                <a:solidFill>
                  <a:schemeClr val="accent6">
                    <a:lumMod val="75000"/>
                  </a:schemeClr>
                </a:solidFill>
                <a:latin typeface="+mj-lt"/>
              </a:rPr>
              <a:t>Covered</a:t>
            </a:r>
            <a:r>
              <a:rPr lang="en-US" dirty="0">
                <a:latin typeface="+mj-lt"/>
              </a:rPr>
              <a:t>)</a:t>
            </a:r>
          </a:p>
          <a:p>
            <a:pPr marL="0" indent="0">
              <a:buNone/>
            </a:pPr>
            <a:r>
              <a:rPr lang="en-US" dirty="0">
                <a:latin typeface="+mj-lt"/>
              </a:rPr>
              <a:t>Challenge #2: </a:t>
            </a:r>
            <a:r>
              <a:rPr lang="en-US" dirty="0">
                <a:solidFill>
                  <a:srgbClr val="C00000"/>
                </a:solidFill>
                <a:latin typeface="+mj-lt"/>
              </a:rPr>
              <a:t>Thread underutilization</a:t>
            </a:r>
            <a:r>
              <a:rPr lang="en-US" dirty="0">
                <a:latin typeface="+mj-lt"/>
              </a:rPr>
              <a:t> within warps</a:t>
            </a:r>
          </a:p>
          <a:p>
            <a:pPr marL="685800" indent="-457200">
              <a:buFont typeface="Wingdings" pitchFamily="2" charset="2"/>
              <a:buChar char="§"/>
            </a:pPr>
            <a:r>
              <a:rPr lang="en-US" dirty="0">
                <a:latin typeface="+mj-lt"/>
              </a:rPr>
              <a:t>A warp has 32 threads</a:t>
            </a:r>
          </a:p>
          <a:p>
            <a:pPr marL="685800" indent="-457200">
              <a:buFont typeface="Wingdings" pitchFamily="2" charset="2"/>
              <a:buChar char="§"/>
            </a:pPr>
            <a:r>
              <a:rPr lang="en-US" dirty="0">
                <a:latin typeface="+mj-lt"/>
              </a:rPr>
              <a:t>Average degree &lt; 8</a:t>
            </a:r>
          </a:p>
          <a:p>
            <a:pPr marL="1143000" lvl="1" indent="-457200"/>
            <a:endParaRPr lang="en-US" dirty="0">
              <a:latin typeface="+mj-lt"/>
            </a:endParaRPr>
          </a:p>
        </p:txBody>
      </p:sp>
      <p:sp>
        <p:nvSpPr>
          <p:cNvPr id="5" name="Rectangle 4">
            <a:extLst>
              <a:ext uri="{FF2B5EF4-FFF2-40B4-BE49-F238E27FC236}">
                <a16:creationId xmlns:a16="http://schemas.microsoft.com/office/drawing/2014/main" id="{DDAAA355-4798-6C77-9609-3730B48EFB04}"/>
              </a:ext>
            </a:extLst>
          </p:cNvPr>
          <p:cNvSpPr/>
          <p:nvPr/>
        </p:nvSpPr>
        <p:spPr>
          <a:xfrm>
            <a:off x="1655546" y="3978942"/>
            <a:ext cx="2906829" cy="404261"/>
          </a:xfrm>
          <a:prstGeom prst="rect">
            <a:avLst/>
          </a:prstGeom>
          <a:solidFill>
            <a:schemeClr val="accent1">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710AFC-31B7-96BE-F4A8-F70D3F36CCD9}"/>
              </a:ext>
            </a:extLst>
          </p:cNvPr>
          <p:cNvSpPr/>
          <p:nvPr/>
        </p:nvSpPr>
        <p:spPr>
          <a:xfrm>
            <a:off x="5890661" y="3978942"/>
            <a:ext cx="1973179" cy="404261"/>
          </a:xfrm>
          <a:prstGeom prst="rect">
            <a:avLst/>
          </a:prstGeom>
          <a:solidFill>
            <a:schemeClr val="accent2">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6D57F4CB-59CC-2B94-3AB9-655FF4B6E4E4}"/>
              </a:ext>
            </a:extLst>
          </p:cNvPr>
          <p:cNvSpPr/>
          <p:nvPr/>
        </p:nvSpPr>
        <p:spPr>
          <a:xfrm>
            <a:off x="1732547" y="4518140"/>
            <a:ext cx="86628" cy="718003"/>
          </a:xfrm>
          <a:custGeom>
            <a:avLst/>
            <a:gdLst>
              <a:gd name="connsiteX0" fmla="*/ 270799 w 280424"/>
              <a:gd name="connsiteY0" fmla="*/ 0 h 924034"/>
              <a:gd name="connsiteX1" fmla="*/ 203422 w 280424"/>
              <a:gd name="connsiteY1" fmla="*/ 19251 h 924034"/>
              <a:gd name="connsiteX2" fmla="*/ 174546 w 280424"/>
              <a:gd name="connsiteY2" fmla="*/ 28876 h 924034"/>
              <a:gd name="connsiteX3" fmla="*/ 145670 w 280424"/>
              <a:gd name="connsiteY3" fmla="*/ 48127 h 924034"/>
              <a:gd name="connsiteX4" fmla="*/ 87919 w 280424"/>
              <a:gd name="connsiteY4" fmla="*/ 67377 h 924034"/>
              <a:gd name="connsiteX5" fmla="*/ 59043 w 280424"/>
              <a:gd name="connsiteY5" fmla="*/ 96253 h 924034"/>
              <a:gd name="connsiteX6" fmla="*/ 20542 w 280424"/>
              <a:gd name="connsiteY6" fmla="*/ 154005 h 924034"/>
              <a:gd name="connsiteX7" fmla="*/ 1291 w 280424"/>
              <a:gd name="connsiteY7" fmla="*/ 211756 h 924034"/>
              <a:gd name="connsiteX8" fmla="*/ 20542 w 280424"/>
              <a:gd name="connsiteY8" fmla="*/ 269508 h 924034"/>
              <a:gd name="connsiteX9" fmla="*/ 30167 w 280424"/>
              <a:gd name="connsiteY9" fmla="*/ 298384 h 924034"/>
              <a:gd name="connsiteX10" fmla="*/ 59043 w 280424"/>
              <a:gd name="connsiteY10" fmla="*/ 327259 h 924034"/>
              <a:gd name="connsiteX11" fmla="*/ 107169 w 280424"/>
              <a:gd name="connsiteY11" fmla="*/ 385011 h 924034"/>
              <a:gd name="connsiteX12" fmla="*/ 145670 w 280424"/>
              <a:gd name="connsiteY12" fmla="*/ 433137 h 924034"/>
              <a:gd name="connsiteX13" fmla="*/ 155296 w 280424"/>
              <a:gd name="connsiteY13" fmla="*/ 462013 h 924034"/>
              <a:gd name="connsiteX14" fmla="*/ 193797 w 280424"/>
              <a:gd name="connsiteY14" fmla="*/ 519765 h 924034"/>
              <a:gd name="connsiteX15" fmla="*/ 213047 w 280424"/>
              <a:gd name="connsiteY15" fmla="*/ 548640 h 924034"/>
              <a:gd name="connsiteX16" fmla="*/ 241923 w 280424"/>
              <a:gd name="connsiteY16" fmla="*/ 616017 h 924034"/>
              <a:gd name="connsiteX17" fmla="*/ 270799 w 280424"/>
              <a:gd name="connsiteY17" fmla="*/ 673769 h 924034"/>
              <a:gd name="connsiteX18" fmla="*/ 280424 w 280424"/>
              <a:gd name="connsiteY18" fmla="*/ 702645 h 924034"/>
              <a:gd name="connsiteX19" fmla="*/ 261174 w 280424"/>
              <a:gd name="connsiteY19" fmla="*/ 808523 h 924034"/>
              <a:gd name="connsiteX20" fmla="*/ 241923 w 280424"/>
              <a:gd name="connsiteY20" fmla="*/ 837398 h 924034"/>
              <a:gd name="connsiteX21" fmla="*/ 155296 w 280424"/>
              <a:gd name="connsiteY21" fmla="*/ 885525 h 924034"/>
              <a:gd name="connsiteX22" fmla="*/ 126420 w 280424"/>
              <a:gd name="connsiteY22" fmla="*/ 904775 h 924034"/>
              <a:gd name="connsiteX23" fmla="*/ 59043 w 280424"/>
              <a:gd name="connsiteY23" fmla="*/ 924026 h 92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424" h="924034">
                <a:moveTo>
                  <a:pt x="270799" y="0"/>
                </a:moveTo>
                <a:lnTo>
                  <a:pt x="203422" y="19251"/>
                </a:lnTo>
                <a:cubicBezTo>
                  <a:pt x="193704" y="22166"/>
                  <a:pt x="183621" y="24339"/>
                  <a:pt x="174546" y="28876"/>
                </a:cubicBezTo>
                <a:cubicBezTo>
                  <a:pt x="164199" y="34049"/>
                  <a:pt x="156241" y="43429"/>
                  <a:pt x="145670" y="48127"/>
                </a:cubicBezTo>
                <a:cubicBezTo>
                  <a:pt x="127127" y="56368"/>
                  <a:pt x="87919" y="67377"/>
                  <a:pt x="87919" y="67377"/>
                </a:cubicBezTo>
                <a:cubicBezTo>
                  <a:pt x="78294" y="77002"/>
                  <a:pt x="67400" y="85508"/>
                  <a:pt x="59043" y="96253"/>
                </a:cubicBezTo>
                <a:cubicBezTo>
                  <a:pt x="44839" y="114516"/>
                  <a:pt x="20542" y="154005"/>
                  <a:pt x="20542" y="154005"/>
                </a:cubicBezTo>
                <a:cubicBezTo>
                  <a:pt x="14125" y="173255"/>
                  <a:pt x="-5126" y="192506"/>
                  <a:pt x="1291" y="211756"/>
                </a:cubicBezTo>
                <a:lnTo>
                  <a:pt x="20542" y="269508"/>
                </a:lnTo>
                <a:cubicBezTo>
                  <a:pt x="23750" y="279133"/>
                  <a:pt x="22993" y="291210"/>
                  <a:pt x="30167" y="298384"/>
                </a:cubicBezTo>
                <a:cubicBezTo>
                  <a:pt x="39792" y="308009"/>
                  <a:pt x="50329" y="316802"/>
                  <a:pt x="59043" y="327259"/>
                </a:cubicBezTo>
                <a:cubicBezTo>
                  <a:pt x="126060" y="407678"/>
                  <a:pt x="22793" y="300633"/>
                  <a:pt x="107169" y="385011"/>
                </a:cubicBezTo>
                <a:cubicBezTo>
                  <a:pt x="131365" y="457593"/>
                  <a:pt x="95913" y="370941"/>
                  <a:pt x="145670" y="433137"/>
                </a:cubicBezTo>
                <a:cubicBezTo>
                  <a:pt x="152008" y="441060"/>
                  <a:pt x="150369" y="453144"/>
                  <a:pt x="155296" y="462013"/>
                </a:cubicBezTo>
                <a:cubicBezTo>
                  <a:pt x="166532" y="482238"/>
                  <a:pt x="180963" y="500514"/>
                  <a:pt x="193797" y="519765"/>
                </a:cubicBezTo>
                <a:cubicBezTo>
                  <a:pt x="200214" y="529390"/>
                  <a:pt x="209389" y="537666"/>
                  <a:pt x="213047" y="548640"/>
                </a:cubicBezTo>
                <a:cubicBezTo>
                  <a:pt x="235625" y="616369"/>
                  <a:pt x="206236" y="532746"/>
                  <a:pt x="241923" y="616017"/>
                </a:cubicBezTo>
                <a:cubicBezTo>
                  <a:pt x="265832" y="671806"/>
                  <a:pt x="233805" y="618278"/>
                  <a:pt x="270799" y="673769"/>
                </a:cubicBezTo>
                <a:cubicBezTo>
                  <a:pt x="274007" y="683394"/>
                  <a:pt x="280424" y="692499"/>
                  <a:pt x="280424" y="702645"/>
                </a:cubicBezTo>
                <a:cubicBezTo>
                  <a:pt x="280424" y="722549"/>
                  <a:pt x="274710" y="781452"/>
                  <a:pt x="261174" y="808523"/>
                </a:cubicBezTo>
                <a:cubicBezTo>
                  <a:pt x="256001" y="818870"/>
                  <a:pt x="250629" y="829781"/>
                  <a:pt x="241923" y="837398"/>
                </a:cubicBezTo>
                <a:cubicBezTo>
                  <a:pt x="160997" y="908206"/>
                  <a:pt x="212580" y="856882"/>
                  <a:pt x="155296" y="885525"/>
                </a:cubicBezTo>
                <a:cubicBezTo>
                  <a:pt x="144949" y="890698"/>
                  <a:pt x="136991" y="900077"/>
                  <a:pt x="126420" y="904775"/>
                </a:cubicBezTo>
                <a:cubicBezTo>
                  <a:pt x="80822" y="925041"/>
                  <a:pt x="86557" y="924026"/>
                  <a:pt x="59043" y="92402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39416CF9-8C49-52B7-39B0-4D5C77B0403F}"/>
              </a:ext>
            </a:extLst>
          </p:cNvPr>
          <p:cNvSpPr/>
          <p:nvPr/>
        </p:nvSpPr>
        <p:spPr>
          <a:xfrm>
            <a:off x="2038951" y="4518139"/>
            <a:ext cx="86628" cy="718003"/>
          </a:xfrm>
          <a:custGeom>
            <a:avLst/>
            <a:gdLst>
              <a:gd name="connsiteX0" fmla="*/ 270799 w 280424"/>
              <a:gd name="connsiteY0" fmla="*/ 0 h 924034"/>
              <a:gd name="connsiteX1" fmla="*/ 203422 w 280424"/>
              <a:gd name="connsiteY1" fmla="*/ 19251 h 924034"/>
              <a:gd name="connsiteX2" fmla="*/ 174546 w 280424"/>
              <a:gd name="connsiteY2" fmla="*/ 28876 h 924034"/>
              <a:gd name="connsiteX3" fmla="*/ 145670 w 280424"/>
              <a:gd name="connsiteY3" fmla="*/ 48127 h 924034"/>
              <a:gd name="connsiteX4" fmla="*/ 87919 w 280424"/>
              <a:gd name="connsiteY4" fmla="*/ 67377 h 924034"/>
              <a:gd name="connsiteX5" fmla="*/ 59043 w 280424"/>
              <a:gd name="connsiteY5" fmla="*/ 96253 h 924034"/>
              <a:gd name="connsiteX6" fmla="*/ 20542 w 280424"/>
              <a:gd name="connsiteY6" fmla="*/ 154005 h 924034"/>
              <a:gd name="connsiteX7" fmla="*/ 1291 w 280424"/>
              <a:gd name="connsiteY7" fmla="*/ 211756 h 924034"/>
              <a:gd name="connsiteX8" fmla="*/ 20542 w 280424"/>
              <a:gd name="connsiteY8" fmla="*/ 269508 h 924034"/>
              <a:gd name="connsiteX9" fmla="*/ 30167 w 280424"/>
              <a:gd name="connsiteY9" fmla="*/ 298384 h 924034"/>
              <a:gd name="connsiteX10" fmla="*/ 59043 w 280424"/>
              <a:gd name="connsiteY10" fmla="*/ 327259 h 924034"/>
              <a:gd name="connsiteX11" fmla="*/ 107169 w 280424"/>
              <a:gd name="connsiteY11" fmla="*/ 385011 h 924034"/>
              <a:gd name="connsiteX12" fmla="*/ 145670 w 280424"/>
              <a:gd name="connsiteY12" fmla="*/ 433137 h 924034"/>
              <a:gd name="connsiteX13" fmla="*/ 155296 w 280424"/>
              <a:gd name="connsiteY13" fmla="*/ 462013 h 924034"/>
              <a:gd name="connsiteX14" fmla="*/ 193797 w 280424"/>
              <a:gd name="connsiteY14" fmla="*/ 519765 h 924034"/>
              <a:gd name="connsiteX15" fmla="*/ 213047 w 280424"/>
              <a:gd name="connsiteY15" fmla="*/ 548640 h 924034"/>
              <a:gd name="connsiteX16" fmla="*/ 241923 w 280424"/>
              <a:gd name="connsiteY16" fmla="*/ 616017 h 924034"/>
              <a:gd name="connsiteX17" fmla="*/ 270799 w 280424"/>
              <a:gd name="connsiteY17" fmla="*/ 673769 h 924034"/>
              <a:gd name="connsiteX18" fmla="*/ 280424 w 280424"/>
              <a:gd name="connsiteY18" fmla="*/ 702645 h 924034"/>
              <a:gd name="connsiteX19" fmla="*/ 261174 w 280424"/>
              <a:gd name="connsiteY19" fmla="*/ 808523 h 924034"/>
              <a:gd name="connsiteX20" fmla="*/ 241923 w 280424"/>
              <a:gd name="connsiteY20" fmla="*/ 837398 h 924034"/>
              <a:gd name="connsiteX21" fmla="*/ 155296 w 280424"/>
              <a:gd name="connsiteY21" fmla="*/ 885525 h 924034"/>
              <a:gd name="connsiteX22" fmla="*/ 126420 w 280424"/>
              <a:gd name="connsiteY22" fmla="*/ 904775 h 924034"/>
              <a:gd name="connsiteX23" fmla="*/ 59043 w 280424"/>
              <a:gd name="connsiteY23" fmla="*/ 924026 h 92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424" h="924034">
                <a:moveTo>
                  <a:pt x="270799" y="0"/>
                </a:moveTo>
                <a:lnTo>
                  <a:pt x="203422" y="19251"/>
                </a:lnTo>
                <a:cubicBezTo>
                  <a:pt x="193704" y="22166"/>
                  <a:pt x="183621" y="24339"/>
                  <a:pt x="174546" y="28876"/>
                </a:cubicBezTo>
                <a:cubicBezTo>
                  <a:pt x="164199" y="34049"/>
                  <a:pt x="156241" y="43429"/>
                  <a:pt x="145670" y="48127"/>
                </a:cubicBezTo>
                <a:cubicBezTo>
                  <a:pt x="127127" y="56368"/>
                  <a:pt x="87919" y="67377"/>
                  <a:pt x="87919" y="67377"/>
                </a:cubicBezTo>
                <a:cubicBezTo>
                  <a:pt x="78294" y="77002"/>
                  <a:pt x="67400" y="85508"/>
                  <a:pt x="59043" y="96253"/>
                </a:cubicBezTo>
                <a:cubicBezTo>
                  <a:pt x="44839" y="114516"/>
                  <a:pt x="20542" y="154005"/>
                  <a:pt x="20542" y="154005"/>
                </a:cubicBezTo>
                <a:cubicBezTo>
                  <a:pt x="14125" y="173255"/>
                  <a:pt x="-5126" y="192506"/>
                  <a:pt x="1291" y="211756"/>
                </a:cubicBezTo>
                <a:lnTo>
                  <a:pt x="20542" y="269508"/>
                </a:lnTo>
                <a:cubicBezTo>
                  <a:pt x="23750" y="279133"/>
                  <a:pt x="22993" y="291210"/>
                  <a:pt x="30167" y="298384"/>
                </a:cubicBezTo>
                <a:cubicBezTo>
                  <a:pt x="39792" y="308009"/>
                  <a:pt x="50329" y="316802"/>
                  <a:pt x="59043" y="327259"/>
                </a:cubicBezTo>
                <a:cubicBezTo>
                  <a:pt x="126060" y="407678"/>
                  <a:pt x="22793" y="300633"/>
                  <a:pt x="107169" y="385011"/>
                </a:cubicBezTo>
                <a:cubicBezTo>
                  <a:pt x="131365" y="457593"/>
                  <a:pt x="95913" y="370941"/>
                  <a:pt x="145670" y="433137"/>
                </a:cubicBezTo>
                <a:cubicBezTo>
                  <a:pt x="152008" y="441060"/>
                  <a:pt x="150369" y="453144"/>
                  <a:pt x="155296" y="462013"/>
                </a:cubicBezTo>
                <a:cubicBezTo>
                  <a:pt x="166532" y="482238"/>
                  <a:pt x="180963" y="500514"/>
                  <a:pt x="193797" y="519765"/>
                </a:cubicBezTo>
                <a:cubicBezTo>
                  <a:pt x="200214" y="529390"/>
                  <a:pt x="209389" y="537666"/>
                  <a:pt x="213047" y="548640"/>
                </a:cubicBezTo>
                <a:cubicBezTo>
                  <a:pt x="235625" y="616369"/>
                  <a:pt x="206236" y="532746"/>
                  <a:pt x="241923" y="616017"/>
                </a:cubicBezTo>
                <a:cubicBezTo>
                  <a:pt x="265832" y="671806"/>
                  <a:pt x="233805" y="618278"/>
                  <a:pt x="270799" y="673769"/>
                </a:cubicBezTo>
                <a:cubicBezTo>
                  <a:pt x="274007" y="683394"/>
                  <a:pt x="280424" y="692499"/>
                  <a:pt x="280424" y="702645"/>
                </a:cubicBezTo>
                <a:cubicBezTo>
                  <a:pt x="280424" y="722549"/>
                  <a:pt x="274710" y="781452"/>
                  <a:pt x="261174" y="808523"/>
                </a:cubicBezTo>
                <a:cubicBezTo>
                  <a:pt x="256001" y="818870"/>
                  <a:pt x="250629" y="829781"/>
                  <a:pt x="241923" y="837398"/>
                </a:cubicBezTo>
                <a:cubicBezTo>
                  <a:pt x="160997" y="908206"/>
                  <a:pt x="212580" y="856882"/>
                  <a:pt x="155296" y="885525"/>
                </a:cubicBezTo>
                <a:cubicBezTo>
                  <a:pt x="144949" y="890698"/>
                  <a:pt x="136991" y="900077"/>
                  <a:pt x="126420" y="904775"/>
                </a:cubicBezTo>
                <a:cubicBezTo>
                  <a:pt x="80822" y="925041"/>
                  <a:pt x="86557" y="924026"/>
                  <a:pt x="59043" y="92402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FBE15608-3F99-6838-CDEB-97587259FF29}"/>
              </a:ext>
            </a:extLst>
          </p:cNvPr>
          <p:cNvSpPr/>
          <p:nvPr/>
        </p:nvSpPr>
        <p:spPr>
          <a:xfrm>
            <a:off x="2345355" y="4518139"/>
            <a:ext cx="86628" cy="718003"/>
          </a:xfrm>
          <a:custGeom>
            <a:avLst/>
            <a:gdLst>
              <a:gd name="connsiteX0" fmla="*/ 270799 w 280424"/>
              <a:gd name="connsiteY0" fmla="*/ 0 h 924034"/>
              <a:gd name="connsiteX1" fmla="*/ 203422 w 280424"/>
              <a:gd name="connsiteY1" fmla="*/ 19251 h 924034"/>
              <a:gd name="connsiteX2" fmla="*/ 174546 w 280424"/>
              <a:gd name="connsiteY2" fmla="*/ 28876 h 924034"/>
              <a:gd name="connsiteX3" fmla="*/ 145670 w 280424"/>
              <a:gd name="connsiteY3" fmla="*/ 48127 h 924034"/>
              <a:gd name="connsiteX4" fmla="*/ 87919 w 280424"/>
              <a:gd name="connsiteY4" fmla="*/ 67377 h 924034"/>
              <a:gd name="connsiteX5" fmla="*/ 59043 w 280424"/>
              <a:gd name="connsiteY5" fmla="*/ 96253 h 924034"/>
              <a:gd name="connsiteX6" fmla="*/ 20542 w 280424"/>
              <a:gd name="connsiteY6" fmla="*/ 154005 h 924034"/>
              <a:gd name="connsiteX7" fmla="*/ 1291 w 280424"/>
              <a:gd name="connsiteY7" fmla="*/ 211756 h 924034"/>
              <a:gd name="connsiteX8" fmla="*/ 20542 w 280424"/>
              <a:gd name="connsiteY8" fmla="*/ 269508 h 924034"/>
              <a:gd name="connsiteX9" fmla="*/ 30167 w 280424"/>
              <a:gd name="connsiteY9" fmla="*/ 298384 h 924034"/>
              <a:gd name="connsiteX10" fmla="*/ 59043 w 280424"/>
              <a:gd name="connsiteY10" fmla="*/ 327259 h 924034"/>
              <a:gd name="connsiteX11" fmla="*/ 107169 w 280424"/>
              <a:gd name="connsiteY11" fmla="*/ 385011 h 924034"/>
              <a:gd name="connsiteX12" fmla="*/ 145670 w 280424"/>
              <a:gd name="connsiteY12" fmla="*/ 433137 h 924034"/>
              <a:gd name="connsiteX13" fmla="*/ 155296 w 280424"/>
              <a:gd name="connsiteY13" fmla="*/ 462013 h 924034"/>
              <a:gd name="connsiteX14" fmla="*/ 193797 w 280424"/>
              <a:gd name="connsiteY14" fmla="*/ 519765 h 924034"/>
              <a:gd name="connsiteX15" fmla="*/ 213047 w 280424"/>
              <a:gd name="connsiteY15" fmla="*/ 548640 h 924034"/>
              <a:gd name="connsiteX16" fmla="*/ 241923 w 280424"/>
              <a:gd name="connsiteY16" fmla="*/ 616017 h 924034"/>
              <a:gd name="connsiteX17" fmla="*/ 270799 w 280424"/>
              <a:gd name="connsiteY17" fmla="*/ 673769 h 924034"/>
              <a:gd name="connsiteX18" fmla="*/ 280424 w 280424"/>
              <a:gd name="connsiteY18" fmla="*/ 702645 h 924034"/>
              <a:gd name="connsiteX19" fmla="*/ 261174 w 280424"/>
              <a:gd name="connsiteY19" fmla="*/ 808523 h 924034"/>
              <a:gd name="connsiteX20" fmla="*/ 241923 w 280424"/>
              <a:gd name="connsiteY20" fmla="*/ 837398 h 924034"/>
              <a:gd name="connsiteX21" fmla="*/ 155296 w 280424"/>
              <a:gd name="connsiteY21" fmla="*/ 885525 h 924034"/>
              <a:gd name="connsiteX22" fmla="*/ 126420 w 280424"/>
              <a:gd name="connsiteY22" fmla="*/ 904775 h 924034"/>
              <a:gd name="connsiteX23" fmla="*/ 59043 w 280424"/>
              <a:gd name="connsiteY23" fmla="*/ 924026 h 92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424" h="924034">
                <a:moveTo>
                  <a:pt x="270799" y="0"/>
                </a:moveTo>
                <a:lnTo>
                  <a:pt x="203422" y="19251"/>
                </a:lnTo>
                <a:cubicBezTo>
                  <a:pt x="193704" y="22166"/>
                  <a:pt x="183621" y="24339"/>
                  <a:pt x="174546" y="28876"/>
                </a:cubicBezTo>
                <a:cubicBezTo>
                  <a:pt x="164199" y="34049"/>
                  <a:pt x="156241" y="43429"/>
                  <a:pt x="145670" y="48127"/>
                </a:cubicBezTo>
                <a:cubicBezTo>
                  <a:pt x="127127" y="56368"/>
                  <a:pt x="87919" y="67377"/>
                  <a:pt x="87919" y="67377"/>
                </a:cubicBezTo>
                <a:cubicBezTo>
                  <a:pt x="78294" y="77002"/>
                  <a:pt x="67400" y="85508"/>
                  <a:pt x="59043" y="96253"/>
                </a:cubicBezTo>
                <a:cubicBezTo>
                  <a:pt x="44839" y="114516"/>
                  <a:pt x="20542" y="154005"/>
                  <a:pt x="20542" y="154005"/>
                </a:cubicBezTo>
                <a:cubicBezTo>
                  <a:pt x="14125" y="173255"/>
                  <a:pt x="-5126" y="192506"/>
                  <a:pt x="1291" y="211756"/>
                </a:cubicBezTo>
                <a:lnTo>
                  <a:pt x="20542" y="269508"/>
                </a:lnTo>
                <a:cubicBezTo>
                  <a:pt x="23750" y="279133"/>
                  <a:pt x="22993" y="291210"/>
                  <a:pt x="30167" y="298384"/>
                </a:cubicBezTo>
                <a:cubicBezTo>
                  <a:pt x="39792" y="308009"/>
                  <a:pt x="50329" y="316802"/>
                  <a:pt x="59043" y="327259"/>
                </a:cubicBezTo>
                <a:cubicBezTo>
                  <a:pt x="126060" y="407678"/>
                  <a:pt x="22793" y="300633"/>
                  <a:pt x="107169" y="385011"/>
                </a:cubicBezTo>
                <a:cubicBezTo>
                  <a:pt x="131365" y="457593"/>
                  <a:pt x="95913" y="370941"/>
                  <a:pt x="145670" y="433137"/>
                </a:cubicBezTo>
                <a:cubicBezTo>
                  <a:pt x="152008" y="441060"/>
                  <a:pt x="150369" y="453144"/>
                  <a:pt x="155296" y="462013"/>
                </a:cubicBezTo>
                <a:cubicBezTo>
                  <a:pt x="166532" y="482238"/>
                  <a:pt x="180963" y="500514"/>
                  <a:pt x="193797" y="519765"/>
                </a:cubicBezTo>
                <a:cubicBezTo>
                  <a:pt x="200214" y="529390"/>
                  <a:pt x="209389" y="537666"/>
                  <a:pt x="213047" y="548640"/>
                </a:cubicBezTo>
                <a:cubicBezTo>
                  <a:pt x="235625" y="616369"/>
                  <a:pt x="206236" y="532746"/>
                  <a:pt x="241923" y="616017"/>
                </a:cubicBezTo>
                <a:cubicBezTo>
                  <a:pt x="265832" y="671806"/>
                  <a:pt x="233805" y="618278"/>
                  <a:pt x="270799" y="673769"/>
                </a:cubicBezTo>
                <a:cubicBezTo>
                  <a:pt x="274007" y="683394"/>
                  <a:pt x="280424" y="692499"/>
                  <a:pt x="280424" y="702645"/>
                </a:cubicBezTo>
                <a:cubicBezTo>
                  <a:pt x="280424" y="722549"/>
                  <a:pt x="274710" y="781452"/>
                  <a:pt x="261174" y="808523"/>
                </a:cubicBezTo>
                <a:cubicBezTo>
                  <a:pt x="256001" y="818870"/>
                  <a:pt x="250629" y="829781"/>
                  <a:pt x="241923" y="837398"/>
                </a:cubicBezTo>
                <a:cubicBezTo>
                  <a:pt x="160997" y="908206"/>
                  <a:pt x="212580" y="856882"/>
                  <a:pt x="155296" y="885525"/>
                </a:cubicBezTo>
                <a:cubicBezTo>
                  <a:pt x="144949" y="890698"/>
                  <a:pt x="136991" y="900077"/>
                  <a:pt x="126420" y="904775"/>
                </a:cubicBezTo>
                <a:cubicBezTo>
                  <a:pt x="80822" y="925041"/>
                  <a:pt x="86557" y="924026"/>
                  <a:pt x="59043" y="92402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74BF5BA2-DDE5-3AE7-A2DA-40B4A2F35883}"/>
              </a:ext>
            </a:extLst>
          </p:cNvPr>
          <p:cNvSpPr/>
          <p:nvPr/>
        </p:nvSpPr>
        <p:spPr>
          <a:xfrm>
            <a:off x="2627695" y="4518138"/>
            <a:ext cx="86628" cy="718003"/>
          </a:xfrm>
          <a:custGeom>
            <a:avLst/>
            <a:gdLst>
              <a:gd name="connsiteX0" fmla="*/ 270799 w 280424"/>
              <a:gd name="connsiteY0" fmla="*/ 0 h 924034"/>
              <a:gd name="connsiteX1" fmla="*/ 203422 w 280424"/>
              <a:gd name="connsiteY1" fmla="*/ 19251 h 924034"/>
              <a:gd name="connsiteX2" fmla="*/ 174546 w 280424"/>
              <a:gd name="connsiteY2" fmla="*/ 28876 h 924034"/>
              <a:gd name="connsiteX3" fmla="*/ 145670 w 280424"/>
              <a:gd name="connsiteY3" fmla="*/ 48127 h 924034"/>
              <a:gd name="connsiteX4" fmla="*/ 87919 w 280424"/>
              <a:gd name="connsiteY4" fmla="*/ 67377 h 924034"/>
              <a:gd name="connsiteX5" fmla="*/ 59043 w 280424"/>
              <a:gd name="connsiteY5" fmla="*/ 96253 h 924034"/>
              <a:gd name="connsiteX6" fmla="*/ 20542 w 280424"/>
              <a:gd name="connsiteY6" fmla="*/ 154005 h 924034"/>
              <a:gd name="connsiteX7" fmla="*/ 1291 w 280424"/>
              <a:gd name="connsiteY7" fmla="*/ 211756 h 924034"/>
              <a:gd name="connsiteX8" fmla="*/ 20542 w 280424"/>
              <a:gd name="connsiteY8" fmla="*/ 269508 h 924034"/>
              <a:gd name="connsiteX9" fmla="*/ 30167 w 280424"/>
              <a:gd name="connsiteY9" fmla="*/ 298384 h 924034"/>
              <a:gd name="connsiteX10" fmla="*/ 59043 w 280424"/>
              <a:gd name="connsiteY10" fmla="*/ 327259 h 924034"/>
              <a:gd name="connsiteX11" fmla="*/ 107169 w 280424"/>
              <a:gd name="connsiteY11" fmla="*/ 385011 h 924034"/>
              <a:gd name="connsiteX12" fmla="*/ 145670 w 280424"/>
              <a:gd name="connsiteY12" fmla="*/ 433137 h 924034"/>
              <a:gd name="connsiteX13" fmla="*/ 155296 w 280424"/>
              <a:gd name="connsiteY13" fmla="*/ 462013 h 924034"/>
              <a:gd name="connsiteX14" fmla="*/ 193797 w 280424"/>
              <a:gd name="connsiteY14" fmla="*/ 519765 h 924034"/>
              <a:gd name="connsiteX15" fmla="*/ 213047 w 280424"/>
              <a:gd name="connsiteY15" fmla="*/ 548640 h 924034"/>
              <a:gd name="connsiteX16" fmla="*/ 241923 w 280424"/>
              <a:gd name="connsiteY16" fmla="*/ 616017 h 924034"/>
              <a:gd name="connsiteX17" fmla="*/ 270799 w 280424"/>
              <a:gd name="connsiteY17" fmla="*/ 673769 h 924034"/>
              <a:gd name="connsiteX18" fmla="*/ 280424 w 280424"/>
              <a:gd name="connsiteY18" fmla="*/ 702645 h 924034"/>
              <a:gd name="connsiteX19" fmla="*/ 261174 w 280424"/>
              <a:gd name="connsiteY19" fmla="*/ 808523 h 924034"/>
              <a:gd name="connsiteX20" fmla="*/ 241923 w 280424"/>
              <a:gd name="connsiteY20" fmla="*/ 837398 h 924034"/>
              <a:gd name="connsiteX21" fmla="*/ 155296 w 280424"/>
              <a:gd name="connsiteY21" fmla="*/ 885525 h 924034"/>
              <a:gd name="connsiteX22" fmla="*/ 126420 w 280424"/>
              <a:gd name="connsiteY22" fmla="*/ 904775 h 924034"/>
              <a:gd name="connsiteX23" fmla="*/ 59043 w 280424"/>
              <a:gd name="connsiteY23" fmla="*/ 924026 h 92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424" h="924034">
                <a:moveTo>
                  <a:pt x="270799" y="0"/>
                </a:moveTo>
                <a:lnTo>
                  <a:pt x="203422" y="19251"/>
                </a:lnTo>
                <a:cubicBezTo>
                  <a:pt x="193704" y="22166"/>
                  <a:pt x="183621" y="24339"/>
                  <a:pt x="174546" y="28876"/>
                </a:cubicBezTo>
                <a:cubicBezTo>
                  <a:pt x="164199" y="34049"/>
                  <a:pt x="156241" y="43429"/>
                  <a:pt x="145670" y="48127"/>
                </a:cubicBezTo>
                <a:cubicBezTo>
                  <a:pt x="127127" y="56368"/>
                  <a:pt x="87919" y="67377"/>
                  <a:pt x="87919" y="67377"/>
                </a:cubicBezTo>
                <a:cubicBezTo>
                  <a:pt x="78294" y="77002"/>
                  <a:pt x="67400" y="85508"/>
                  <a:pt x="59043" y="96253"/>
                </a:cubicBezTo>
                <a:cubicBezTo>
                  <a:pt x="44839" y="114516"/>
                  <a:pt x="20542" y="154005"/>
                  <a:pt x="20542" y="154005"/>
                </a:cubicBezTo>
                <a:cubicBezTo>
                  <a:pt x="14125" y="173255"/>
                  <a:pt x="-5126" y="192506"/>
                  <a:pt x="1291" y="211756"/>
                </a:cubicBezTo>
                <a:lnTo>
                  <a:pt x="20542" y="269508"/>
                </a:lnTo>
                <a:cubicBezTo>
                  <a:pt x="23750" y="279133"/>
                  <a:pt x="22993" y="291210"/>
                  <a:pt x="30167" y="298384"/>
                </a:cubicBezTo>
                <a:cubicBezTo>
                  <a:pt x="39792" y="308009"/>
                  <a:pt x="50329" y="316802"/>
                  <a:pt x="59043" y="327259"/>
                </a:cubicBezTo>
                <a:cubicBezTo>
                  <a:pt x="126060" y="407678"/>
                  <a:pt x="22793" y="300633"/>
                  <a:pt x="107169" y="385011"/>
                </a:cubicBezTo>
                <a:cubicBezTo>
                  <a:pt x="131365" y="457593"/>
                  <a:pt x="95913" y="370941"/>
                  <a:pt x="145670" y="433137"/>
                </a:cubicBezTo>
                <a:cubicBezTo>
                  <a:pt x="152008" y="441060"/>
                  <a:pt x="150369" y="453144"/>
                  <a:pt x="155296" y="462013"/>
                </a:cubicBezTo>
                <a:cubicBezTo>
                  <a:pt x="166532" y="482238"/>
                  <a:pt x="180963" y="500514"/>
                  <a:pt x="193797" y="519765"/>
                </a:cubicBezTo>
                <a:cubicBezTo>
                  <a:pt x="200214" y="529390"/>
                  <a:pt x="209389" y="537666"/>
                  <a:pt x="213047" y="548640"/>
                </a:cubicBezTo>
                <a:cubicBezTo>
                  <a:pt x="235625" y="616369"/>
                  <a:pt x="206236" y="532746"/>
                  <a:pt x="241923" y="616017"/>
                </a:cubicBezTo>
                <a:cubicBezTo>
                  <a:pt x="265832" y="671806"/>
                  <a:pt x="233805" y="618278"/>
                  <a:pt x="270799" y="673769"/>
                </a:cubicBezTo>
                <a:cubicBezTo>
                  <a:pt x="274007" y="683394"/>
                  <a:pt x="280424" y="692499"/>
                  <a:pt x="280424" y="702645"/>
                </a:cubicBezTo>
                <a:cubicBezTo>
                  <a:pt x="280424" y="722549"/>
                  <a:pt x="274710" y="781452"/>
                  <a:pt x="261174" y="808523"/>
                </a:cubicBezTo>
                <a:cubicBezTo>
                  <a:pt x="256001" y="818870"/>
                  <a:pt x="250629" y="829781"/>
                  <a:pt x="241923" y="837398"/>
                </a:cubicBezTo>
                <a:cubicBezTo>
                  <a:pt x="160997" y="908206"/>
                  <a:pt x="212580" y="856882"/>
                  <a:pt x="155296" y="885525"/>
                </a:cubicBezTo>
                <a:cubicBezTo>
                  <a:pt x="144949" y="890698"/>
                  <a:pt x="136991" y="900077"/>
                  <a:pt x="126420" y="904775"/>
                </a:cubicBezTo>
                <a:cubicBezTo>
                  <a:pt x="80822" y="925041"/>
                  <a:pt x="86557" y="924026"/>
                  <a:pt x="59043" y="92402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804DFD2-F15B-EAD1-7A7C-5685AF4D4F63}"/>
              </a:ext>
            </a:extLst>
          </p:cNvPr>
          <p:cNvSpPr/>
          <p:nvPr/>
        </p:nvSpPr>
        <p:spPr>
          <a:xfrm>
            <a:off x="2823007" y="4679998"/>
            <a:ext cx="577517" cy="384810"/>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5CE8BF4-2B7C-CE94-A5CE-EA08315D9B1F}"/>
              </a:ext>
            </a:extLst>
          </p:cNvPr>
          <p:cNvSpPr txBox="1"/>
          <p:nvPr/>
        </p:nvSpPr>
        <p:spPr>
          <a:xfrm>
            <a:off x="2715422" y="4972143"/>
            <a:ext cx="822661" cy="369332"/>
          </a:xfrm>
          <a:prstGeom prst="rect">
            <a:avLst/>
          </a:prstGeom>
          <a:noFill/>
        </p:spPr>
        <p:txBody>
          <a:bodyPr wrap="none" rtlCol="0">
            <a:spAutoFit/>
          </a:bodyPr>
          <a:lstStyle/>
          <a:p>
            <a:r>
              <a:rPr lang="en-US" dirty="0"/>
              <a:t>iterate</a:t>
            </a:r>
          </a:p>
        </p:txBody>
      </p:sp>
      <p:sp>
        <p:nvSpPr>
          <p:cNvPr id="18" name="TextBox 17">
            <a:extLst>
              <a:ext uri="{FF2B5EF4-FFF2-40B4-BE49-F238E27FC236}">
                <a16:creationId xmlns:a16="http://schemas.microsoft.com/office/drawing/2014/main" id="{19AE679C-AA82-CDE8-E90F-8C85F48095D3}"/>
              </a:ext>
            </a:extLst>
          </p:cNvPr>
          <p:cNvSpPr txBox="1"/>
          <p:nvPr/>
        </p:nvSpPr>
        <p:spPr>
          <a:xfrm>
            <a:off x="4958608" y="3742781"/>
            <a:ext cx="500458" cy="769441"/>
          </a:xfrm>
          <a:prstGeom prst="rect">
            <a:avLst/>
          </a:prstGeom>
          <a:noFill/>
        </p:spPr>
        <p:txBody>
          <a:bodyPr wrap="none" rtlCol="0">
            <a:spAutoFit/>
          </a:bodyPr>
          <a:lstStyle/>
          <a:p>
            <a:r>
              <a:rPr lang="en-US" sz="4400" b="1" i="0" dirty="0">
                <a:solidFill>
                  <a:srgbClr val="040C28"/>
                </a:solidFill>
                <a:effectLst/>
                <a:latin typeface="+mj-lt"/>
              </a:rPr>
              <a:t>∩</a:t>
            </a:r>
            <a:endParaRPr lang="en-US" sz="4400" b="1" strike="noStrike" dirty="0">
              <a:effectLst/>
              <a:highlight>
                <a:srgbClr val="FFFFFF"/>
              </a:highlight>
              <a:latin typeface="+mj-lt"/>
              <a:hlinkClick r:id="rId3">
                <a:extLst>
                  <a:ext uri="{A12FA001-AC4F-418D-AE19-62706E023703}">
                    <ahyp:hlinkClr xmlns:ahyp="http://schemas.microsoft.com/office/drawing/2018/hyperlinkcolor" val="tx"/>
                  </a:ext>
                </a:extLst>
              </a:hlinkClick>
            </a:endParaRPr>
          </a:p>
        </p:txBody>
      </p:sp>
      <p:pic>
        <p:nvPicPr>
          <p:cNvPr id="20" name="Graphic 19" descr="Warning outline">
            <a:extLst>
              <a:ext uri="{FF2B5EF4-FFF2-40B4-BE49-F238E27FC236}">
                <a16:creationId xmlns:a16="http://schemas.microsoft.com/office/drawing/2014/main" id="{9DC45077-4EDF-0506-5A70-F4E63D6034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1541" y="5691314"/>
            <a:ext cx="484886" cy="484886"/>
          </a:xfrm>
          <a:prstGeom prst="rect">
            <a:avLst/>
          </a:prstGeom>
        </p:spPr>
      </p:pic>
      <p:sp>
        <p:nvSpPr>
          <p:cNvPr id="21" name="TextBox 20">
            <a:extLst>
              <a:ext uri="{FF2B5EF4-FFF2-40B4-BE49-F238E27FC236}">
                <a16:creationId xmlns:a16="http://schemas.microsoft.com/office/drawing/2014/main" id="{119669EE-232F-408B-8533-310B19D8F2DC}"/>
              </a:ext>
            </a:extLst>
          </p:cNvPr>
          <p:cNvSpPr txBox="1"/>
          <p:nvPr/>
        </p:nvSpPr>
        <p:spPr>
          <a:xfrm>
            <a:off x="1986427" y="5708885"/>
            <a:ext cx="7071744" cy="461665"/>
          </a:xfrm>
          <a:prstGeom prst="rect">
            <a:avLst/>
          </a:prstGeom>
          <a:noFill/>
        </p:spPr>
        <p:txBody>
          <a:bodyPr wrap="none" rtlCol="0">
            <a:spAutoFit/>
          </a:bodyPr>
          <a:lstStyle/>
          <a:p>
            <a:r>
              <a:rPr lang="en-US" sz="2400" dirty="0">
                <a:solidFill>
                  <a:srgbClr val="C00000"/>
                </a:solidFill>
              </a:rPr>
              <a:t>Not sufficient work for a warp, esp. in deeper levels</a:t>
            </a:r>
          </a:p>
        </p:txBody>
      </p:sp>
      <p:sp>
        <p:nvSpPr>
          <p:cNvPr id="7" name="灯片编号占位符 5">
            <a:extLst>
              <a:ext uri="{FF2B5EF4-FFF2-40B4-BE49-F238E27FC236}">
                <a16:creationId xmlns:a16="http://schemas.microsoft.com/office/drawing/2014/main" id="{6B258BE1-30EF-0C90-8C15-0CF21694E857}"/>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117</a:t>
            </a:fld>
            <a:endParaRPr lang="en-US" sz="2000" dirty="0">
              <a:solidFill>
                <a:schemeClr val="tx1"/>
              </a:solidFill>
              <a:latin typeface="Arial" pitchFamily="34" charset="0"/>
              <a:cs typeface="Arial" pitchFamily="34" charset="0"/>
            </a:endParaRPr>
          </a:p>
        </p:txBody>
      </p:sp>
      <p:pic>
        <p:nvPicPr>
          <p:cNvPr id="8" name="Picture 7">
            <a:extLst>
              <a:ext uri="{FF2B5EF4-FFF2-40B4-BE49-F238E27FC236}">
                <a16:creationId xmlns:a16="http://schemas.microsoft.com/office/drawing/2014/main" id="{82B8ABAB-6093-5B67-DEF4-43060DC4D2F5}"/>
              </a:ext>
            </a:extLst>
          </p:cNvPr>
          <p:cNvPicPr>
            <a:picLocks noChangeAspect="1"/>
          </p:cNvPicPr>
          <p:nvPr/>
        </p:nvPicPr>
        <p:blipFill>
          <a:blip r:embed="rId6"/>
          <a:stretch>
            <a:fillRect/>
          </a:stretch>
        </p:blipFill>
        <p:spPr>
          <a:xfrm>
            <a:off x="3349729" y="136525"/>
            <a:ext cx="8693729" cy="772503"/>
          </a:xfrm>
          <a:prstGeom prst="rect">
            <a:avLst/>
          </a:prstGeom>
        </p:spPr>
      </p:pic>
    </p:spTree>
    <p:extLst>
      <p:ext uri="{BB962C8B-B14F-4D97-AF65-F5344CB8AC3E}">
        <p14:creationId xmlns:p14="http://schemas.microsoft.com/office/powerpoint/2010/main" val="205170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3" grpId="0" animBg="1"/>
      <p:bldP spid="14" grpId="0" animBg="1"/>
      <p:bldP spid="16" grpId="0" animBg="1"/>
      <p:bldP spid="17" grpId="0"/>
      <p:bldP spid="18" grpId="0"/>
      <p:bldP spid="2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D7F7-063A-F419-5F47-2F80C5356419}"/>
              </a:ext>
            </a:extLst>
          </p:cNvPr>
          <p:cNvSpPr>
            <a:spLocks noGrp="1"/>
          </p:cNvSpPr>
          <p:nvPr>
            <p:ph type="title"/>
          </p:nvPr>
        </p:nvSpPr>
        <p:spPr/>
        <p:txBody>
          <a:bodyPr>
            <a:normAutofit/>
          </a:bodyPr>
          <a:lstStyle/>
          <a:p>
            <a:r>
              <a:rPr lang="en-US" sz="4800" dirty="0" err="1"/>
              <a:t>STMatch</a:t>
            </a:r>
            <a:endParaRPr lang="en-US" sz="4800" dirty="0"/>
          </a:p>
        </p:txBody>
      </p:sp>
      <p:sp>
        <p:nvSpPr>
          <p:cNvPr id="3" name="Content Placeholder 2">
            <a:extLst>
              <a:ext uri="{FF2B5EF4-FFF2-40B4-BE49-F238E27FC236}">
                <a16:creationId xmlns:a16="http://schemas.microsoft.com/office/drawing/2014/main" id="{C0A54520-0971-B6FC-4CC3-4B511881A721}"/>
              </a:ext>
            </a:extLst>
          </p:cNvPr>
          <p:cNvSpPr>
            <a:spLocks noGrp="1"/>
          </p:cNvSpPr>
          <p:nvPr>
            <p:ph idx="1"/>
          </p:nvPr>
        </p:nvSpPr>
        <p:spPr>
          <a:xfrm>
            <a:off x="838200" y="1825625"/>
            <a:ext cx="10515600" cy="598495"/>
          </a:xfrm>
        </p:spPr>
        <p:txBody>
          <a:bodyPr>
            <a:normAutofit/>
          </a:bodyPr>
          <a:lstStyle/>
          <a:p>
            <a:pPr marL="0" indent="0">
              <a:buNone/>
            </a:pPr>
            <a:r>
              <a:rPr lang="en-US" sz="3200" dirty="0">
                <a:latin typeface="+mj-lt"/>
              </a:rPr>
              <a:t>Loop Unrolling</a:t>
            </a:r>
          </a:p>
          <a:p>
            <a:endParaRPr lang="en-US" sz="3200" dirty="0">
              <a:latin typeface="+mj-lt"/>
            </a:endParaRPr>
          </a:p>
        </p:txBody>
      </p:sp>
      <p:sp>
        <p:nvSpPr>
          <p:cNvPr id="5" name="Rectangle 4">
            <a:extLst>
              <a:ext uri="{FF2B5EF4-FFF2-40B4-BE49-F238E27FC236}">
                <a16:creationId xmlns:a16="http://schemas.microsoft.com/office/drawing/2014/main" id="{E96EE783-E1BD-68E8-46A1-2394F54D22E6}"/>
              </a:ext>
            </a:extLst>
          </p:cNvPr>
          <p:cNvSpPr/>
          <p:nvPr/>
        </p:nvSpPr>
        <p:spPr>
          <a:xfrm>
            <a:off x="2252312" y="2660281"/>
            <a:ext cx="2906829" cy="404261"/>
          </a:xfrm>
          <a:prstGeom prst="rect">
            <a:avLst/>
          </a:prstGeom>
          <a:solidFill>
            <a:schemeClr val="accent1">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05AFB4-B8AA-394F-69FA-E70428D83BAB}"/>
              </a:ext>
            </a:extLst>
          </p:cNvPr>
          <p:cNvSpPr/>
          <p:nvPr/>
        </p:nvSpPr>
        <p:spPr>
          <a:xfrm>
            <a:off x="6487427" y="2660281"/>
            <a:ext cx="1973179" cy="404261"/>
          </a:xfrm>
          <a:prstGeom prst="rect">
            <a:avLst/>
          </a:prstGeom>
          <a:solidFill>
            <a:schemeClr val="accent2">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88DFB67-3B39-717A-4C8B-A255102880CE}"/>
              </a:ext>
            </a:extLst>
          </p:cNvPr>
          <p:cNvSpPr txBox="1"/>
          <p:nvPr/>
        </p:nvSpPr>
        <p:spPr>
          <a:xfrm>
            <a:off x="5581878" y="2424120"/>
            <a:ext cx="500458" cy="769441"/>
          </a:xfrm>
          <a:prstGeom prst="rect">
            <a:avLst/>
          </a:prstGeom>
          <a:noFill/>
        </p:spPr>
        <p:txBody>
          <a:bodyPr wrap="none" rtlCol="0">
            <a:spAutoFit/>
          </a:bodyPr>
          <a:lstStyle/>
          <a:p>
            <a:r>
              <a:rPr lang="en-US" sz="4400" b="1" i="0" dirty="0">
                <a:solidFill>
                  <a:srgbClr val="040C28"/>
                </a:solidFill>
                <a:effectLst/>
                <a:latin typeface="+mj-lt"/>
              </a:rPr>
              <a:t>∩</a:t>
            </a:r>
            <a:endParaRPr lang="en-US" sz="4400" b="1" strike="noStrike" dirty="0">
              <a:effectLst/>
              <a:highlight>
                <a:srgbClr val="FFFFFF"/>
              </a:highlight>
              <a:latin typeface="+mj-lt"/>
              <a:hlinkClick r:id="rId3">
                <a:extLst>
                  <a:ext uri="{A12FA001-AC4F-418D-AE19-62706E023703}">
                    <ahyp:hlinkClr xmlns:ahyp="http://schemas.microsoft.com/office/drawing/2018/hyperlinkcolor" val="tx"/>
                  </a:ext>
                </a:extLst>
              </a:hlinkClick>
            </a:endParaRPr>
          </a:p>
        </p:txBody>
      </p:sp>
      <p:sp>
        <p:nvSpPr>
          <p:cNvPr id="8" name="TextBox 7">
            <a:extLst>
              <a:ext uri="{FF2B5EF4-FFF2-40B4-BE49-F238E27FC236}">
                <a16:creationId xmlns:a16="http://schemas.microsoft.com/office/drawing/2014/main" id="{5325EF1D-87E9-9E3F-8ACD-CA5F3A84AB15}"/>
              </a:ext>
            </a:extLst>
          </p:cNvPr>
          <p:cNvSpPr txBox="1"/>
          <p:nvPr/>
        </p:nvSpPr>
        <p:spPr>
          <a:xfrm>
            <a:off x="949141" y="2677745"/>
            <a:ext cx="880434" cy="369332"/>
          </a:xfrm>
          <a:prstGeom prst="rect">
            <a:avLst/>
          </a:prstGeom>
          <a:noFill/>
        </p:spPr>
        <p:txBody>
          <a:bodyPr wrap="none" rtlCol="0">
            <a:spAutoFit/>
          </a:bodyPr>
          <a:lstStyle/>
          <a:p>
            <a:r>
              <a:rPr lang="en-US" dirty="0"/>
              <a:t>Warp 1</a:t>
            </a:r>
          </a:p>
        </p:txBody>
      </p:sp>
      <p:sp>
        <p:nvSpPr>
          <p:cNvPr id="9" name="Rectangle 8">
            <a:extLst>
              <a:ext uri="{FF2B5EF4-FFF2-40B4-BE49-F238E27FC236}">
                <a16:creationId xmlns:a16="http://schemas.microsoft.com/office/drawing/2014/main" id="{21B663C3-700E-C664-978C-3E156CB34B02}"/>
              </a:ext>
            </a:extLst>
          </p:cNvPr>
          <p:cNvSpPr/>
          <p:nvPr/>
        </p:nvSpPr>
        <p:spPr>
          <a:xfrm>
            <a:off x="2252312" y="3462309"/>
            <a:ext cx="1626669" cy="404261"/>
          </a:xfrm>
          <a:prstGeom prst="rect">
            <a:avLst/>
          </a:prstGeom>
          <a:solidFill>
            <a:schemeClr val="accent6">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FC6A5B-ED0B-24B7-EC1E-64A699A15A59}"/>
              </a:ext>
            </a:extLst>
          </p:cNvPr>
          <p:cNvSpPr/>
          <p:nvPr/>
        </p:nvSpPr>
        <p:spPr>
          <a:xfrm>
            <a:off x="6487428" y="3462309"/>
            <a:ext cx="2916454" cy="404261"/>
          </a:xfrm>
          <a:prstGeom prst="rect">
            <a:avLst/>
          </a:prstGeom>
          <a:solidFill>
            <a:schemeClr val="bg2">
              <a:lumMod val="9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720B375-A388-F791-A1C2-65E027517495}"/>
              </a:ext>
            </a:extLst>
          </p:cNvPr>
          <p:cNvSpPr txBox="1"/>
          <p:nvPr/>
        </p:nvSpPr>
        <p:spPr>
          <a:xfrm>
            <a:off x="949141" y="3479773"/>
            <a:ext cx="985537" cy="369332"/>
          </a:xfrm>
          <a:prstGeom prst="rect">
            <a:avLst/>
          </a:prstGeom>
          <a:noFill/>
        </p:spPr>
        <p:txBody>
          <a:bodyPr wrap="square" rtlCol="0">
            <a:spAutoFit/>
          </a:bodyPr>
          <a:lstStyle/>
          <a:p>
            <a:r>
              <a:rPr lang="en-US" dirty="0"/>
              <a:t>Warp 2</a:t>
            </a:r>
          </a:p>
        </p:txBody>
      </p:sp>
      <p:sp>
        <p:nvSpPr>
          <p:cNvPr id="15" name="TextBox 14">
            <a:extLst>
              <a:ext uri="{FF2B5EF4-FFF2-40B4-BE49-F238E27FC236}">
                <a16:creationId xmlns:a16="http://schemas.microsoft.com/office/drawing/2014/main" id="{4843E61B-9C3F-2CEC-C59E-347190576BF2}"/>
              </a:ext>
            </a:extLst>
          </p:cNvPr>
          <p:cNvSpPr txBox="1"/>
          <p:nvPr/>
        </p:nvSpPr>
        <p:spPr>
          <a:xfrm>
            <a:off x="5585498" y="3236073"/>
            <a:ext cx="500458" cy="769441"/>
          </a:xfrm>
          <a:prstGeom prst="rect">
            <a:avLst/>
          </a:prstGeom>
          <a:noFill/>
        </p:spPr>
        <p:txBody>
          <a:bodyPr wrap="none" rtlCol="0">
            <a:spAutoFit/>
          </a:bodyPr>
          <a:lstStyle/>
          <a:p>
            <a:r>
              <a:rPr lang="en-US" sz="4400" b="1" i="0" dirty="0">
                <a:solidFill>
                  <a:srgbClr val="040C28"/>
                </a:solidFill>
                <a:effectLst/>
                <a:latin typeface="+mj-lt"/>
              </a:rPr>
              <a:t>∩</a:t>
            </a:r>
            <a:endParaRPr lang="en-US" sz="4400" b="1" strike="noStrike" dirty="0">
              <a:effectLst/>
              <a:highlight>
                <a:srgbClr val="FFFFFF"/>
              </a:highlight>
              <a:latin typeface="+mj-lt"/>
              <a:hlinkClick r:id="rId3">
                <a:extLst>
                  <a:ext uri="{A12FA001-AC4F-418D-AE19-62706E023703}">
                    <ahyp:hlinkClr xmlns:ahyp="http://schemas.microsoft.com/office/drawing/2018/hyperlinkcolor" val="tx"/>
                  </a:ext>
                </a:extLst>
              </a:hlinkClick>
            </a:endParaRPr>
          </a:p>
        </p:txBody>
      </p:sp>
      <p:sp>
        <p:nvSpPr>
          <p:cNvPr id="16" name="TextBox 15">
            <a:extLst>
              <a:ext uri="{FF2B5EF4-FFF2-40B4-BE49-F238E27FC236}">
                <a16:creationId xmlns:a16="http://schemas.microsoft.com/office/drawing/2014/main" id="{FCD40B09-C0C9-9FD2-2B06-2BCD1DB53E78}"/>
              </a:ext>
            </a:extLst>
          </p:cNvPr>
          <p:cNvSpPr txBox="1"/>
          <p:nvPr/>
        </p:nvSpPr>
        <p:spPr>
          <a:xfrm>
            <a:off x="193528" y="4660731"/>
            <a:ext cx="1864645" cy="369332"/>
          </a:xfrm>
          <a:prstGeom prst="rect">
            <a:avLst/>
          </a:prstGeom>
          <a:noFill/>
        </p:spPr>
        <p:txBody>
          <a:bodyPr wrap="square" rtlCol="0">
            <a:spAutoFit/>
          </a:bodyPr>
          <a:lstStyle/>
          <a:p>
            <a:r>
              <a:rPr lang="en-US" dirty="0"/>
              <a:t>After Unrolling</a:t>
            </a:r>
          </a:p>
        </p:txBody>
      </p:sp>
      <p:sp>
        <p:nvSpPr>
          <p:cNvPr id="17" name="Rectangle 16">
            <a:extLst>
              <a:ext uri="{FF2B5EF4-FFF2-40B4-BE49-F238E27FC236}">
                <a16:creationId xmlns:a16="http://schemas.microsoft.com/office/drawing/2014/main" id="{C3856E01-D66B-2C96-D11B-8B63CC72B7F3}"/>
              </a:ext>
            </a:extLst>
          </p:cNvPr>
          <p:cNvSpPr/>
          <p:nvPr/>
        </p:nvSpPr>
        <p:spPr>
          <a:xfrm>
            <a:off x="2252312" y="4660731"/>
            <a:ext cx="1963553" cy="369333"/>
          </a:xfrm>
          <a:prstGeom prst="rect">
            <a:avLst/>
          </a:prstGeom>
          <a:solidFill>
            <a:schemeClr val="accent1">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845D98-1CDB-83DC-34F3-3A8ECA477E94}"/>
              </a:ext>
            </a:extLst>
          </p:cNvPr>
          <p:cNvSpPr/>
          <p:nvPr/>
        </p:nvSpPr>
        <p:spPr>
          <a:xfrm>
            <a:off x="4215865" y="4661672"/>
            <a:ext cx="1280160" cy="369333"/>
          </a:xfrm>
          <a:prstGeom prst="rect">
            <a:avLst/>
          </a:prstGeom>
          <a:solidFill>
            <a:schemeClr val="accent6">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F6D03DD-FD42-3228-D53C-5BAD382263A3}"/>
              </a:ext>
            </a:extLst>
          </p:cNvPr>
          <p:cNvSpPr txBox="1"/>
          <p:nvPr/>
        </p:nvSpPr>
        <p:spPr>
          <a:xfrm>
            <a:off x="5892292" y="4403281"/>
            <a:ext cx="620774" cy="769441"/>
          </a:xfrm>
          <a:prstGeom prst="rect">
            <a:avLst/>
          </a:prstGeom>
          <a:noFill/>
        </p:spPr>
        <p:txBody>
          <a:bodyPr wrap="square" rtlCol="0">
            <a:spAutoFit/>
          </a:bodyPr>
          <a:lstStyle/>
          <a:p>
            <a:r>
              <a:rPr lang="en-US" sz="4400" b="1" i="0" dirty="0">
                <a:solidFill>
                  <a:srgbClr val="040C28"/>
                </a:solidFill>
                <a:effectLst/>
                <a:latin typeface="+mj-lt"/>
              </a:rPr>
              <a:t>∩</a:t>
            </a:r>
            <a:endParaRPr lang="en-US" sz="4400" b="1" strike="noStrike" dirty="0">
              <a:effectLst/>
              <a:highlight>
                <a:srgbClr val="FFFFFF"/>
              </a:highlight>
              <a:latin typeface="+mj-lt"/>
              <a:hlinkClick r:id="rId3">
                <a:extLst>
                  <a:ext uri="{A12FA001-AC4F-418D-AE19-62706E023703}">
                    <ahyp:hlinkClr xmlns:ahyp="http://schemas.microsoft.com/office/drawing/2018/hyperlinkcolor" val="tx"/>
                  </a:ext>
                </a:extLst>
              </a:hlinkClick>
            </a:endParaRPr>
          </a:p>
        </p:txBody>
      </p:sp>
      <p:sp>
        <p:nvSpPr>
          <p:cNvPr id="20" name="Rectangle 19">
            <a:extLst>
              <a:ext uri="{FF2B5EF4-FFF2-40B4-BE49-F238E27FC236}">
                <a16:creationId xmlns:a16="http://schemas.microsoft.com/office/drawing/2014/main" id="{F0F58CDA-677C-F786-AD1D-6517E04DA825}"/>
              </a:ext>
            </a:extLst>
          </p:cNvPr>
          <p:cNvSpPr/>
          <p:nvPr/>
        </p:nvSpPr>
        <p:spPr>
          <a:xfrm>
            <a:off x="6707205" y="4625803"/>
            <a:ext cx="1753401" cy="404261"/>
          </a:xfrm>
          <a:prstGeom prst="rect">
            <a:avLst/>
          </a:prstGeom>
          <a:solidFill>
            <a:schemeClr val="accent2">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9F0BAC4-EA0E-97D7-75B1-FAE647389EDC}"/>
              </a:ext>
            </a:extLst>
          </p:cNvPr>
          <p:cNvSpPr/>
          <p:nvPr/>
        </p:nvSpPr>
        <p:spPr>
          <a:xfrm>
            <a:off x="8460605" y="4625802"/>
            <a:ext cx="2484485" cy="404261"/>
          </a:xfrm>
          <a:prstGeom prst="rect">
            <a:avLst/>
          </a:prstGeom>
          <a:solidFill>
            <a:schemeClr val="bg2">
              <a:lumMod val="9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A20C465-D868-6433-A1D7-B40D1AFBEBF2}"/>
              </a:ext>
            </a:extLst>
          </p:cNvPr>
          <p:cNvSpPr txBox="1"/>
          <p:nvPr/>
        </p:nvSpPr>
        <p:spPr>
          <a:xfrm>
            <a:off x="2488115" y="5679718"/>
            <a:ext cx="7429127" cy="461665"/>
          </a:xfrm>
          <a:prstGeom prst="rect">
            <a:avLst/>
          </a:prstGeom>
          <a:noFill/>
        </p:spPr>
        <p:txBody>
          <a:bodyPr wrap="square" rtlCol="0">
            <a:spAutoFit/>
          </a:bodyPr>
          <a:lstStyle/>
          <a:p>
            <a:r>
              <a:rPr lang="en-US" sz="2400" dirty="0">
                <a:solidFill>
                  <a:srgbClr val="C00000"/>
                </a:solidFill>
              </a:rPr>
              <a:t>Prefix array to indicate which intersection it belongs to</a:t>
            </a:r>
          </a:p>
        </p:txBody>
      </p:sp>
      <p:sp>
        <p:nvSpPr>
          <p:cNvPr id="12" name="灯片编号占位符 5">
            <a:extLst>
              <a:ext uri="{FF2B5EF4-FFF2-40B4-BE49-F238E27FC236}">
                <a16:creationId xmlns:a16="http://schemas.microsoft.com/office/drawing/2014/main" id="{C6F5BA49-DFED-155B-5EAE-C7A652A8231B}"/>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118</a:t>
            </a:fld>
            <a:endParaRPr lang="en-US" sz="2000" dirty="0">
              <a:solidFill>
                <a:schemeClr val="tx1"/>
              </a:solidFill>
              <a:latin typeface="Arial" pitchFamily="34" charset="0"/>
              <a:cs typeface="Arial" pitchFamily="34" charset="0"/>
            </a:endParaRPr>
          </a:p>
        </p:txBody>
      </p:sp>
      <p:pic>
        <p:nvPicPr>
          <p:cNvPr id="13" name="Picture 12">
            <a:extLst>
              <a:ext uri="{FF2B5EF4-FFF2-40B4-BE49-F238E27FC236}">
                <a16:creationId xmlns:a16="http://schemas.microsoft.com/office/drawing/2014/main" id="{46F068EB-DBDE-405C-8DE7-58749EA6B3FF}"/>
              </a:ext>
            </a:extLst>
          </p:cNvPr>
          <p:cNvPicPr>
            <a:picLocks noChangeAspect="1"/>
          </p:cNvPicPr>
          <p:nvPr/>
        </p:nvPicPr>
        <p:blipFill>
          <a:blip r:embed="rId4"/>
          <a:stretch>
            <a:fillRect/>
          </a:stretch>
        </p:blipFill>
        <p:spPr>
          <a:xfrm>
            <a:off x="3349729" y="136525"/>
            <a:ext cx="8693729" cy="772503"/>
          </a:xfrm>
          <a:prstGeom prst="rect">
            <a:avLst/>
          </a:prstGeom>
        </p:spPr>
      </p:pic>
    </p:spTree>
    <p:extLst>
      <p:ext uri="{BB962C8B-B14F-4D97-AF65-F5344CB8AC3E}">
        <p14:creationId xmlns:p14="http://schemas.microsoft.com/office/powerpoint/2010/main" val="422817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19" grpId="0"/>
      <p:bldP spid="20" grpId="0" animBg="1"/>
      <p:bldP spid="21" grpId="0" animBg="1"/>
      <p:bldP spid="2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3E90-0F06-6D74-59E9-BEF5AFF6B904}"/>
              </a:ext>
            </a:extLst>
          </p:cNvPr>
          <p:cNvSpPr>
            <a:spLocks noGrp="1"/>
          </p:cNvSpPr>
          <p:nvPr>
            <p:ph type="title"/>
          </p:nvPr>
        </p:nvSpPr>
        <p:spPr/>
        <p:txBody>
          <a:bodyPr>
            <a:normAutofit/>
          </a:bodyPr>
          <a:lstStyle/>
          <a:p>
            <a:r>
              <a:rPr lang="en-US" sz="4800" dirty="0" err="1"/>
              <a:t>STMatch</a:t>
            </a:r>
            <a:endParaRPr lang="en-US" sz="4800" dirty="0"/>
          </a:p>
        </p:txBody>
      </p:sp>
      <p:sp>
        <p:nvSpPr>
          <p:cNvPr id="3" name="Content Placeholder 2">
            <a:extLst>
              <a:ext uri="{FF2B5EF4-FFF2-40B4-BE49-F238E27FC236}">
                <a16:creationId xmlns:a16="http://schemas.microsoft.com/office/drawing/2014/main" id="{3E03A323-0A59-30EF-0268-6909804DD899}"/>
              </a:ext>
            </a:extLst>
          </p:cNvPr>
          <p:cNvSpPr>
            <a:spLocks noGrp="1"/>
          </p:cNvSpPr>
          <p:nvPr>
            <p:ph idx="1"/>
          </p:nvPr>
        </p:nvSpPr>
        <p:spPr/>
        <p:txBody>
          <a:bodyPr/>
          <a:lstStyle/>
          <a:p>
            <a:pPr marL="0" indent="0">
              <a:buNone/>
            </a:pPr>
            <a:r>
              <a:rPr lang="en-US" dirty="0">
                <a:latin typeface="+mj-lt"/>
              </a:rPr>
              <a:t>Challenge #3: </a:t>
            </a:r>
            <a:r>
              <a:rPr lang="en-US" dirty="0">
                <a:solidFill>
                  <a:srgbClr val="C00000"/>
                </a:solidFill>
                <a:latin typeface="+mj-lt"/>
              </a:rPr>
              <a:t>Redundant</a:t>
            </a:r>
            <a:r>
              <a:rPr lang="en-US" dirty="0">
                <a:latin typeface="+mj-lt"/>
              </a:rPr>
              <a:t> computation</a:t>
            </a:r>
          </a:p>
          <a:p>
            <a:endParaRPr lang="en-US" dirty="0"/>
          </a:p>
        </p:txBody>
      </p:sp>
      <p:grpSp>
        <p:nvGrpSpPr>
          <p:cNvPr id="5" name="Group 4">
            <a:extLst>
              <a:ext uri="{FF2B5EF4-FFF2-40B4-BE49-F238E27FC236}">
                <a16:creationId xmlns:a16="http://schemas.microsoft.com/office/drawing/2014/main" id="{9A3DF6C4-E809-EEF8-A18A-1EBC76B5F75D}"/>
              </a:ext>
            </a:extLst>
          </p:cNvPr>
          <p:cNvGrpSpPr/>
          <p:nvPr/>
        </p:nvGrpSpPr>
        <p:grpSpPr>
          <a:xfrm>
            <a:off x="4116377" y="3027937"/>
            <a:ext cx="2101543" cy="2111954"/>
            <a:chOff x="1113527" y="1582113"/>
            <a:chExt cx="789413" cy="777057"/>
          </a:xfrm>
        </p:grpSpPr>
        <p:sp>
          <p:nvSpPr>
            <p:cNvPr id="6" name="Rectangle 5">
              <a:extLst>
                <a:ext uri="{FF2B5EF4-FFF2-40B4-BE49-F238E27FC236}">
                  <a16:creationId xmlns:a16="http://schemas.microsoft.com/office/drawing/2014/main" id="{8F110B81-B767-0D24-1958-C34B6CE99083}"/>
                </a:ext>
              </a:extLst>
            </p:cNvPr>
            <p:cNvSpPr/>
            <p:nvPr/>
          </p:nvSpPr>
          <p:spPr>
            <a:xfrm>
              <a:off x="1187669" y="1656254"/>
              <a:ext cx="659499" cy="6594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CE75EB-E283-A1F4-33F2-4361AE39D16C}"/>
                </a:ext>
              </a:extLst>
            </p:cNvPr>
            <p:cNvSpPr/>
            <p:nvPr/>
          </p:nvSpPr>
          <p:spPr>
            <a:xfrm>
              <a:off x="1113528" y="159446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D4DFF8A-4D49-D82E-2B7F-314987A0C9C2}"/>
                </a:ext>
              </a:extLst>
            </p:cNvPr>
            <p:cNvSpPr/>
            <p:nvPr/>
          </p:nvSpPr>
          <p:spPr>
            <a:xfrm>
              <a:off x="1754659" y="1582113"/>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98427F-86CE-3CF9-3CE3-39120CAA9743}"/>
                </a:ext>
              </a:extLst>
            </p:cNvPr>
            <p:cNvSpPr/>
            <p:nvPr/>
          </p:nvSpPr>
          <p:spPr>
            <a:xfrm>
              <a:off x="1113527" y="221088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5CB3950-8581-387D-41FB-FFA1C0E6E789}"/>
                </a:ext>
              </a:extLst>
            </p:cNvPr>
            <p:cNvSpPr/>
            <p:nvPr/>
          </p:nvSpPr>
          <p:spPr>
            <a:xfrm>
              <a:off x="1754658" y="221088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E72A957-EA9D-C4D4-F567-C1508C32436B}"/>
                </a:ext>
              </a:extLst>
            </p:cNvPr>
            <p:cNvCxnSpPr>
              <a:cxnSpLocks/>
              <a:stCxn id="7" idx="5"/>
              <a:endCxn id="10" idx="1"/>
            </p:cNvCxnSpPr>
            <p:nvPr/>
          </p:nvCxnSpPr>
          <p:spPr>
            <a:xfrm>
              <a:off x="1240094" y="1721035"/>
              <a:ext cx="536279" cy="511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4126CF-8B4D-F40E-85DE-79E3B446237B}"/>
                  </a:ext>
                </a:extLst>
              </p:cNvPr>
              <p:cNvSpPr txBox="1"/>
              <p:nvPr/>
            </p:nvSpPr>
            <p:spPr>
              <a:xfrm>
                <a:off x="3484024" y="2799909"/>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0</m:t>
                          </m:r>
                        </m:sub>
                      </m:sSub>
                    </m:oMath>
                  </m:oMathPara>
                </a14:m>
                <a:endParaRPr lang="en-US" sz="2800" dirty="0"/>
              </a:p>
            </p:txBody>
          </p:sp>
        </mc:Choice>
        <mc:Fallback xmlns="">
          <p:sp>
            <p:nvSpPr>
              <p:cNvPr id="14" name="TextBox 13">
                <a:extLst>
                  <a:ext uri="{FF2B5EF4-FFF2-40B4-BE49-F238E27FC236}">
                    <a16:creationId xmlns:a16="http://schemas.microsoft.com/office/drawing/2014/main" id="{4F4126CF-8B4D-F40E-85DE-79E3B446237B}"/>
                  </a:ext>
                </a:extLst>
              </p:cNvPr>
              <p:cNvSpPr txBox="1">
                <a:spLocks noRot="1" noChangeAspect="1" noMove="1" noResize="1" noEditPoints="1" noAdjustHandles="1" noChangeArrowheads="1" noChangeShapeType="1" noTextEdit="1"/>
              </p:cNvSpPr>
              <p:nvPr/>
            </p:nvSpPr>
            <p:spPr>
              <a:xfrm>
                <a:off x="3484024" y="2799909"/>
                <a:ext cx="632353" cy="523220"/>
              </a:xfrm>
              <a:prstGeom prst="rect">
                <a:avLst/>
              </a:prstGeom>
              <a:blipFill>
                <a:blip r:embed="rId3"/>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2F400D7-8DA5-F48B-850C-379B8D9B8FA0}"/>
                  </a:ext>
                </a:extLst>
              </p:cNvPr>
              <p:cNvSpPr txBox="1"/>
              <p:nvPr/>
            </p:nvSpPr>
            <p:spPr>
              <a:xfrm>
                <a:off x="6217918" y="4967410"/>
                <a:ext cx="6240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a:extLst>
                  <a:ext uri="{FF2B5EF4-FFF2-40B4-BE49-F238E27FC236}">
                    <a16:creationId xmlns:a16="http://schemas.microsoft.com/office/drawing/2014/main" id="{02F400D7-8DA5-F48B-850C-379B8D9B8FA0}"/>
                  </a:ext>
                </a:extLst>
              </p:cNvPr>
              <p:cNvSpPr txBox="1">
                <a:spLocks noRot="1" noChangeAspect="1" noMove="1" noResize="1" noEditPoints="1" noAdjustHandles="1" noChangeArrowheads="1" noChangeShapeType="1" noTextEdit="1"/>
              </p:cNvSpPr>
              <p:nvPr/>
            </p:nvSpPr>
            <p:spPr>
              <a:xfrm>
                <a:off x="6217918" y="4967410"/>
                <a:ext cx="6240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387AE7-B10F-8858-2069-09CC04264C2F}"/>
                  </a:ext>
                </a:extLst>
              </p:cNvPr>
              <p:cNvSpPr txBox="1"/>
              <p:nvPr/>
            </p:nvSpPr>
            <p:spPr>
              <a:xfrm>
                <a:off x="6211540" y="2799909"/>
                <a:ext cx="254236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𝑁</m:t>
                      </m:r>
                      <m:d>
                        <m:dPr>
                          <m:ctrlPr>
                            <a:rPr lang="en-US" sz="2800" b="0" i="1" smtClean="0">
                              <a:solidFill>
                                <a:srgbClr val="C00000"/>
                              </a:solidFill>
                              <a:latin typeface="Cambria Math" panose="02040503050406030204" pitchFamily="18" charset="0"/>
                            </a:rPr>
                          </m:ctrlPr>
                        </m:dPr>
                        <m:e>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𝑢</m:t>
                              </m:r>
                            </m:e>
                            <m:sub>
                              <m:r>
                                <a:rPr lang="en-US" sz="2800" b="0" i="1" smtClean="0">
                                  <a:solidFill>
                                    <a:srgbClr val="C00000"/>
                                  </a:solidFill>
                                  <a:latin typeface="Cambria Math" panose="02040503050406030204" pitchFamily="18" charset="0"/>
                                </a:rPr>
                                <m:t>0</m:t>
                              </m:r>
                            </m:sub>
                          </m:sSub>
                        </m:e>
                      </m:d>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𝑁</m:t>
                      </m:r>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𝑢</m:t>
                          </m:r>
                        </m:e>
                        <m:sub>
                          <m:r>
                            <a:rPr lang="en-US" sz="2800" b="0" i="1" smtClean="0">
                              <a:solidFill>
                                <a:srgbClr val="C00000"/>
                              </a:solidFill>
                              <a:latin typeface="Cambria Math" panose="02040503050406030204" pitchFamily="18" charset="0"/>
                              <a:ea typeface="Cambria Math" panose="02040503050406030204" pitchFamily="18" charset="0"/>
                            </a:rPr>
                            <m:t>1</m:t>
                          </m:r>
                        </m:sub>
                      </m:sSub>
                      <m:r>
                        <a:rPr lang="en-US" sz="2800" b="0" i="1" smtClean="0">
                          <a:solidFill>
                            <a:srgbClr val="C00000"/>
                          </a:solidFill>
                          <a:latin typeface="Cambria Math" panose="02040503050406030204" pitchFamily="18" charset="0"/>
                          <a:ea typeface="Cambria Math" panose="02040503050406030204" pitchFamily="18" charset="0"/>
                        </a:rPr>
                        <m:t>)</m:t>
                      </m:r>
                    </m:oMath>
                  </m:oMathPara>
                </a14:m>
                <a:endParaRPr lang="en-US" sz="2800" dirty="0">
                  <a:solidFill>
                    <a:srgbClr val="C00000"/>
                  </a:solidFill>
                </a:endParaRPr>
              </a:p>
            </p:txBody>
          </p:sp>
        </mc:Choice>
        <mc:Fallback xmlns="">
          <p:sp>
            <p:nvSpPr>
              <p:cNvPr id="16" name="TextBox 15">
                <a:extLst>
                  <a:ext uri="{FF2B5EF4-FFF2-40B4-BE49-F238E27FC236}">
                    <a16:creationId xmlns:a16="http://schemas.microsoft.com/office/drawing/2014/main" id="{BA387AE7-B10F-8858-2069-09CC04264C2F}"/>
                  </a:ext>
                </a:extLst>
              </p:cNvPr>
              <p:cNvSpPr txBox="1">
                <a:spLocks noRot="1" noChangeAspect="1" noMove="1" noResize="1" noEditPoints="1" noAdjustHandles="1" noChangeArrowheads="1" noChangeShapeType="1" noTextEdit="1"/>
              </p:cNvSpPr>
              <p:nvPr/>
            </p:nvSpPr>
            <p:spPr>
              <a:xfrm>
                <a:off x="6211540" y="2799909"/>
                <a:ext cx="2542363" cy="523220"/>
              </a:xfrm>
              <a:prstGeom prst="rect">
                <a:avLst/>
              </a:prstGeom>
              <a:blipFill>
                <a:blip r:embed="rId5"/>
                <a:stretch>
                  <a:fillRect r="-995"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CEB4F99-C20A-8069-7B1B-DC5D9340963D}"/>
                  </a:ext>
                </a:extLst>
              </p:cNvPr>
              <p:cNvSpPr txBox="1"/>
              <p:nvPr/>
            </p:nvSpPr>
            <p:spPr>
              <a:xfrm>
                <a:off x="1402339" y="5156826"/>
                <a:ext cx="362233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𝑁</m:t>
                      </m:r>
                      <m:d>
                        <m:dPr>
                          <m:ctrlPr>
                            <a:rPr lang="en-US" sz="2800" b="0" i="1" smtClean="0">
                              <a:solidFill>
                                <a:srgbClr val="C00000"/>
                              </a:solidFill>
                              <a:latin typeface="Cambria Math" panose="02040503050406030204" pitchFamily="18" charset="0"/>
                            </a:rPr>
                          </m:ctrlPr>
                        </m:dPr>
                        <m:e>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𝑢</m:t>
                              </m:r>
                            </m:e>
                            <m:sub>
                              <m:r>
                                <a:rPr lang="en-US" sz="2800" b="0" i="1" smtClean="0">
                                  <a:solidFill>
                                    <a:srgbClr val="C00000"/>
                                  </a:solidFill>
                                  <a:latin typeface="Cambria Math" panose="02040503050406030204" pitchFamily="18" charset="0"/>
                                </a:rPr>
                                <m:t>0</m:t>
                              </m:r>
                            </m:sub>
                          </m:sSub>
                        </m:e>
                      </m:d>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𝑁</m:t>
                      </m:r>
                      <m:d>
                        <m:dPr>
                          <m:ctrlPr>
                            <a:rPr lang="en-US" sz="2800" b="0" i="1" smtClean="0">
                              <a:solidFill>
                                <a:srgbClr val="C00000"/>
                              </a:solidFill>
                              <a:latin typeface="Cambria Math" panose="02040503050406030204" pitchFamily="18" charset="0"/>
                              <a:ea typeface="Cambria Math" panose="02040503050406030204" pitchFamily="18" charset="0"/>
                            </a:rPr>
                          </m:ctrlPr>
                        </m:dPr>
                        <m:e>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𝑢</m:t>
                              </m:r>
                            </m:e>
                            <m:sub>
                              <m:r>
                                <a:rPr lang="en-US" sz="2800" b="0" i="1" smtClean="0">
                                  <a:solidFill>
                                    <a:srgbClr val="C00000"/>
                                  </a:solidFill>
                                  <a:latin typeface="Cambria Math" panose="02040503050406030204" pitchFamily="18" charset="0"/>
                                  <a:ea typeface="Cambria Math" panose="02040503050406030204" pitchFamily="18" charset="0"/>
                                </a:rPr>
                                <m:t>1</m:t>
                              </m:r>
                            </m:sub>
                          </m:sSub>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𝑢</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7" name="TextBox 16">
                <a:extLst>
                  <a:ext uri="{FF2B5EF4-FFF2-40B4-BE49-F238E27FC236}">
                    <a16:creationId xmlns:a16="http://schemas.microsoft.com/office/drawing/2014/main" id="{8CEB4F99-C20A-8069-7B1B-DC5D9340963D}"/>
                  </a:ext>
                </a:extLst>
              </p:cNvPr>
              <p:cNvSpPr txBox="1">
                <a:spLocks noRot="1" noChangeAspect="1" noMove="1" noResize="1" noEditPoints="1" noAdjustHandles="1" noChangeArrowheads="1" noChangeShapeType="1" noTextEdit="1"/>
              </p:cNvSpPr>
              <p:nvPr/>
            </p:nvSpPr>
            <p:spPr>
              <a:xfrm>
                <a:off x="1402339" y="5156826"/>
                <a:ext cx="3622337" cy="523220"/>
              </a:xfrm>
              <a:prstGeom prst="rect">
                <a:avLst/>
              </a:prstGeom>
              <a:blipFill>
                <a:blip r:embed="rId6"/>
                <a:stretch>
                  <a:fillRect r="-699"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A9050B-20F7-09C7-CCA3-31260B13B4A8}"/>
                  </a:ext>
                </a:extLst>
              </p:cNvPr>
              <p:cNvSpPr txBox="1"/>
              <p:nvPr/>
            </p:nvSpPr>
            <p:spPr>
              <a:xfrm>
                <a:off x="5351131" y="3237586"/>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2</m:t>
                          </m:r>
                        </m:sub>
                      </m:sSub>
                    </m:oMath>
                  </m:oMathPara>
                </a14:m>
                <a:endParaRPr lang="en-US" sz="2800" dirty="0"/>
              </a:p>
            </p:txBody>
          </p:sp>
        </mc:Choice>
        <mc:Fallback xmlns="">
          <p:sp>
            <p:nvSpPr>
              <p:cNvPr id="18" name="TextBox 17">
                <a:extLst>
                  <a:ext uri="{FF2B5EF4-FFF2-40B4-BE49-F238E27FC236}">
                    <a16:creationId xmlns:a16="http://schemas.microsoft.com/office/drawing/2014/main" id="{F4A9050B-20F7-09C7-CCA3-31260B13B4A8}"/>
                  </a:ext>
                </a:extLst>
              </p:cNvPr>
              <p:cNvSpPr txBox="1">
                <a:spLocks noRot="1" noChangeAspect="1" noMove="1" noResize="1" noEditPoints="1" noAdjustHandles="1" noChangeArrowheads="1" noChangeShapeType="1" noTextEdit="1"/>
              </p:cNvSpPr>
              <p:nvPr/>
            </p:nvSpPr>
            <p:spPr>
              <a:xfrm>
                <a:off x="5351131" y="3237586"/>
                <a:ext cx="632353" cy="523220"/>
              </a:xfrm>
              <a:prstGeom prst="rect">
                <a:avLst/>
              </a:prstGeom>
              <a:blipFill>
                <a:blip r:embed="rId7"/>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3B2EBE-9CDC-9B1D-CB4D-BE100C772772}"/>
                  </a:ext>
                </a:extLst>
              </p:cNvPr>
              <p:cNvSpPr txBox="1"/>
              <p:nvPr/>
            </p:nvSpPr>
            <p:spPr>
              <a:xfrm>
                <a:off x="4392323" y="4419051"/>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3</m:t>
                          </m:r>
                        </m:sub>
                      </m:sSub>
                    </m:oMath>
                  </m:oMathPara>
                </a14:m>
                <a:endParaRPr lang="en-US" sz="2800" dirty="0"/>
              </a:p>
            </p:txBody>
          </p:sp>
        </mc:Choice>
        <mc:Fallback xmlns="">
          <p:sp>
            <p:nvSpPr>
              <p:cNvPr id="19" name="TextBox 18">
                <a:extLst>
                  <a:ext uri="{FF2B5EF4-FFF2-40B4-BE49-F238E27FC236}">
                    <a16:creationId xmlns:a16="http://schemas.microsoft.com/office/drawing/2014/main" id="{683B2EBE-9CDC-9B1D-CB4D-BE100C772772}"/>
                  </a:ext>
                </a:extLst>
              </p:cNvPr>
              <p:cNvSpPr txBox="1">
                <a:spLocks noRot="1" noChangeAspect="1" noMove="1" noResize="1" noEditPoints="1" noAdjustHandles="1" noChangeArrowheads="1" noChangeShapeType="1" noTextEdit="1"/>
              </p:cNvSpPr>
              <p:nvPr/>
            </p:nvSpPr>
            <p:spPr>
              <a:xfrm>
                <a:off x="4392323" y="4419051"/>
                <a:ext cx="632353" cy="523220"/>
              </a:xfrm>
              <a:prstGeom prst="rect">
                <a:avLst/>
              </a:prstGeom>
              <a:blipFill>
                <a:blip r:embed="rId8"/>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FB8934-82C1-DC24-F8A2-DDFB0C27628C}"/>
                  </a:ext>
                </a:extLst>
              </p:cNvPr>
              <p:cNvSpPr txBox="1"/>
              <p:nvPr/>
            </p:nvSpPr>
            <p:spPr>
              <a:xfrm>
                <a:off x="7522945" y="1690688"/>
                <a:ext cx="3830855" cy="830997"/>
              </a:xfrm>
              <a:prstGeom prst="rect">
                <a:avLst/>
              </a:prstGeom>
              <a:noFill/>
            </p:spPr>
            <p:txBody>
              <a:bodyPr wrap="square" rtlCol="0">
                <a:spAutoFit/>
              </a:bodyPr>
              <a:lstStyle/>
              <a:p>
                <a:r>
                  <a:rPr lang="en-US" sz="2400" dirty="0">
                    <a:solidFill>
                      <a:schemeClr val="accent6">
                        <a:lumMod val="75000"/>
                      </a:schemeClr>
                    </a:solidFill>
                  </a:rPr>
                  <a:t>Compute an intermediate set </a:t>
                </a:r>
                <a14:m>
                  <m:oMath xmlns:m="http://schemas.openxmlformats.org/officeDocument/2006/math">
                    <m:r>
                      <a:rPr lang="en-US" sz="2400" b="0" i="1" smtClean="0">
                        <a:solidFill>
                          <a:schemeClr val="accent6">
                            <a:lumMod val="75000"/>
                          </a:schemeClr>
                        </a:solidFill>
                        <a:latin typeface="Cambria Math" panose="02040503050406030204" pitchFamily="18" charset="0"/>
                      </a:rPr>
                      <m:t>𝑆</m:t>
                    </m:r>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𝑁</m:t>
                    </m:r>
                    <m:d>
                      <m:dPr>
                        <m:ctrlPr>
                          <a:rPr lang="en-US" sz="2400" b="0" i="1" smtClean="0">
                            <a:solidFill>
                              <a:schemeClr val="accent6">
                                <a:lumMod val="75000"/>
                              </a:schemeClr>
                            </a:solidFill>
                            <a:latin typeface="Cambria Math" panose="02040503050406030204" pitchFamily="18" charset="0"/>
                          </a:rPr>
                        </m:ctrlPr>
                      </m:dPr>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𝑢</m:t>
                            </m:r>
                          </m:e>
                          <m:sub>
                            <m:r>
                              <a:rPr lang="en-US" sz="2400" b="0" i="1" smtClean="0">
                                <a:solidFill>
                                  <a:schemeClr val="accent6">
                                    <a:lumMod val="75000"/>
                                  </a:schemeClr>
                                </a:solidFill>
                                <a:latin typeface="Cambria Math" panose="02040503050406030204" pitchFamily="18" charset="0"/>
                              </a:rPr>
                              <m:t>0</m:t>
                            </m:r>
                          </m:sub>
                        </m:sSub>
                      </m:e>
                    </m:d>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r>
                      <a:rPr lang="en-US" sz="2400" b="0" i="1" smtClean="0">
                        <a:solidFill>
                          <a:schemeClr val="accent6">
                            <a:lumMod val="75000"/>
                          </a:schemeClr>
                        </a:solidFill>
                        <a:latin typeface="Cambria Math" panose="02040503050406030204" pitchFamily="18" charset="0"/>
                        <a:ea typeface="Cambria Math" panose="02040503050406030204" pitchFamily="18" charset="0"/>
                      </a:rPr>
                      <m:t>𝑁</m:t>
                    </m:r>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ea typeface="Cambria Math" panose="02040503050406030204" pitchFamily="18" charset="0"/>
                          </a:rPr>
                          <m:t>𝑢</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1</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a14:m>
                <a:endParaRPr lang="en-US" sz="2400" dirty="0">
                  <a:solidFill>
                    <a:schemeClr val="accent6">
                      <a:lumMod val="75000"/>
                    </a:schemeClr>
                  </a:solidFill>
                </a:endParaRPr>
              </a:p>
            </p:txBody>
          </p:sp>
        </mc:Choice>
        <mc:Fallback xmlns="">
          <p:sp>
            <p:nvSpPr>
              <p:cNvPr id="20" name="TextBox 19">
                <a:extLst>
                  <a:ext uri="{FF2B5EF4-FFF2-40B4-BE49-F238E27FC236}">
                    <a16:creationId xmlns:a16="http://schemas.microsoft.com/office/drawing/2014/main" id="{48FB8934-82C1-DC24-F8A2-DDFB0C27628C}"/>
                  </a:ext>
                </a:extLst>
              </p:cNvPr>
              <p:cNvSpPr txBox="1">
                <a:spLocks noRot="1" noChangeAspect="1" noMove="1" noResize="1" noEditPoints="1" noAdjustHandles="1" noChangeArrowheads="1" noChangeShapeType="1" noTextEdit="1"/>
              </p:cNvSpPr>
              <p:nvPr/>
            </p:nvSpPr>
            <p:spPr>
              <a:xfrm>
                <a:off x="7522945" y="1690688"/>
                <a:ext cx="3830855" cy="830997"/>
              </a:xfrm>
              <a:prstGeom prst="rect">
                <a:avLst/>
              </a:prstGeom>
              <a:blipFill>
                <a:blip r:embed="rId9"/>
                <a:stretch>
                  <a:fillRect l="-2640" t="-4478" b="-16418"/>
                </a:stretch>
              </a:blipFill>
            </p:spPr>
            <p:txBody>
              <a:bodyPr/>
              <a:lstStyle/>
              <a:p>
                <a:r>
                  <a:rPr lang="en-US">
                    <a:noFill/>
                  </a:rPr>
                  <a:t> </a:t>
                </a:r>
              </a:p>
            </p:txBody>
          </p:sp>
        </mc:Fallback>
      </mc:AlternateContent>
      <p:sp>
        <p:nvSpPr>
          <p:cNvPr id="12" name="灯片编号占位符 5">
            <a:extLst>
              <a:ext uri="{FF2B5EF4-FFF2-40B4-BE49-F238E27FC236}">
                <a16:creationId xmlns:a16="http://schemas.microsoft.com/office/drawing/2014/main" id="{6B7791FA-B84F-CF57-3A67-D20EC8304A5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119</a:t>
            </a:fld>
            <a:endParaRPr lang="en-US" sz="2000" dirty="0">
              <a:solidFill>
                <a:schemeClr val="tx1"/>
              </a:solidFill>
              <a:latin typeface="Arial" pitchFamily="34" charset="0"/>
              <a:cs typeface="Arial" pitchFamily="34" charset="0"/>
            </a:endParaRPr>
          </a:p>
        </p:txBody>
      </p:sp>
      <p:pic>
        <p:nvPicPr>
          <p:cNvPr id="13" name="Picture 12">
            <a:extLst>
              <a:ext uri="{FF2B5EF4-FFF2-40B4-BE49-F238E27FC236}">
                <a16:creationId xmlns:a16="http://schemas.microsoft.com/office/drawing/2014/main" id="{C7A500A0-4614-034F-D897-ADD54DE18822}"/>
              </a:ext>
            </a:extLst>
          </p:cNvPr>
          <p:cNvPicPr>
            <a:picLocks noChangeAspect="1"/>
          </p:cNvPicPr>
          <p:nvPr/>
        </p:nvPicPr>
        <p:blipFill>
          <a:blip r:embed="rId10"/>
          <a:stretch>
            <a:fillRect/>
          </a:stretch>
        </p:blipFill>
        <p:spPr>
          <a:xfrm>
            <a:off x="3349729" y="136525"/>
            <a:ext cx="8693729" cy="772503"/>
          </a:xfrm>
          <a:prstGeom prst="rect">
            <a:avLst/>
          </a:prstGeom>
        </p:spPr>
      </p:pic>
    </p:spTree>
    <p:extLst>
      <p:ext uri="{BB962C8B-B14F-4D97-AF65-F5344CB8AC3E}">
        <p14:creationId xmlns:p14="http://schemas.microsoft.com/office/powerpoint/2010/main" val="427516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F7364-FC14-307F-F760-E3BFDBEA00DB}"/>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F803F75-D2CD-F41D-021D-8695E770D6CE}"/>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20BA260B-66FF-E3B6-DA8E-6BB584B919A5}"/>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7764E37E-F378-1BA1-C6B2-2868A8BCA126}"/>
              </a:ext>
            </a:extLst>
          </p:cNvPr>
          <p:cNvPicPr>
            <a:picLocks noChangeAspect="1"/>
          </p:cNvPicPr>
          <p:nvPr/>
        </p:nvPicPr>
        <p:blipFill rotWithShape="1">
          <a:blip r:embed="rId3"/>
          <a:srcRect l="13618"/>
          <a:stretch/>
        </p:blipFill>
        <p:spPr>
          <a:xfrm>
            <a:off x="477442" y="2818029"/>
            <a:ext cx="6163357" cy="2638972"/>
          </a:xfrm>
          <a:prstGeom prst="rect">
            <a:avLst/>
          </a:prstGeom>
        </p:spPr>
      </p:pic>
      <p:graphicFrame>
        <p:nvGraphicFramePr>
          <p:cNvPr id="7" name="Table 6">
            <a:extLst>
              <a:ext uri="{FF2B5EF4-FFF2-40B4-BE49-F238E27FC236}">
                <a16:creationId xmlns:a16="http://schemas.microsoft.com/office/drawing/2014/main" id="{476EBDAB-D61A-4220-B76B-5262D595BF5C}"/>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dirty="0"/>
                    </a:p>
                  </a:txBody>
                  <a:tcPr/>
                </a:tc>
                <a:extLst>
                  <a:ext uri="{0D108BD9-81ED-4DB2-BD59-A6C34878D82A}">
                    <a16:rowId xmlns:a16="http://schemas.microsoft.com/office/drawing/2014/main" val="3820761090"/>
                  </a:ext>
                </a:extLst>
              </a:tr>
              <a:tr h="441719">
                <a:tc>
                  <a:txBody>
                    <a:bodyPr/>
                    <a:lstStyle/>
                    <a:p>
                      <a:endParaRPr lang="en-US" dirty="0"/>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0" name="Right Arrow 9">
            <a:extLst>
              <a:ext uri="{FF2B5EF4-FFF2-40B4-BE49-F238E27FC236}">
                <a16:creationId xmlns:a16="http://schemas.microsoft.com/office/drawing/2014/main" id="{BC34AAC0-A5AB-F597-800F-41A313794FDD}"/>
              </a:ext>
            </a:extLst>
          </p:cNvPr>
          <p:cNvSpPr/>
          <p:nvPr/>
        </p:nvSpPr>
        <p:spPr>
          <a:xfrm rot="10800000" flipH="1">
            <a:off x="600178" y="45565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C80D31C-5282-F260-595B-C80FD0B8BB5E}"/>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3" name="TextBox 2">
            <a:extLst>
              <a:ext uri="{FF2B5EF4-FFF2-40B4-BE49-F238E27FC236}">
                <a16:creationId xmlns:a16="http://schemas.microsoft.com/office/drawing/2014/main" id="{17FE1A71-0E4D-09A5-0177-79872ACFB3F6}"/>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AB477B78-9585-2C58-4616-6DF7148F0555}"/>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D74C49C9-88F2-8952-2090-68BCD0C4BFDB}"/>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8FADCA33-29C6-2453-1E71-3E364545E0DA}"/>
              </a:ext>
            </a:extLst>
          </p:cNvPr>
          <p:cNvSpPr/>
          <p:nvPr/>
        </p:nvSpPr>
        <p:spPr>
          <a:xfrm rot="10800000" flipH="1">
            <a:off x="602560" y="432574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99ADEFB-9038-B687-5149-512430E6059C}"/>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15" name="Right Arrow 14">
            <a:extLst>
              <a:ext uri="{FF2B5EF4-FFF2-40B4-BE49-F238E27FC236}">
                <a16:creationId xmlns:a16="http://schemas.microsoft.com/office/drawing/2014/main" id="{1D838405-30BD-B822-AE7E-1E8E88235017}"/>
              </a:ext>
            </a:extLst>
          </p:cNvPr>
          <p:cNvSpPr/>
          <p:nvPr/>
        </p:nvSpPr>
        <p:spPr>
          <a:xfrm rot="10800000" flipH="1">
            <a:off x="7065892" y="5809036"/>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90A9FE2-84CF-A5E2-CF60-AABE2F0D630F}"/>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EC81F69-2F7E-E93D-3303-561DA0147DA8}"/>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385664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3E90-0F06-6D74-59E9-BEF5AFF6B904}"/>
              </a:ext>
            </a:extLst>
          </p:cNvPr>
          <p:cNvSpPr>
            <a:spLocks noGrp="1"/>
          </p:cNvSpPr>
          <p:nvPr>
            <p:ph type="title"/>
          </p:nvPr>
        </p:nvSpPr>
        <p:spPr/>
        <p:txBody>
          <a:bodyPr>
            <a:normAutofit/>
          </a:bodyPr>
          <a:lstStyle/>
          <a:p>
            <a:r>
              <a:rPr lang="en-US" sz="4800" dirty="0" err="1"/>
              <a:t>STMatch</a:t>
            </a:r>
            <a:endParaRPr lang="en-US" sz="4800" dirty="0"/>
          </a:p>
        </p:txBody>
      </p:sp>
      <p:sp>
        <p:nvSpPr>
          <p:cNvPr id="3" name="Content Placeholder 2">
            <a:extLst>
              <a:ext uri="{FF2B5EF4-FFF2-40B4-BE49-F238E27FC236}">
                <a16:creationId xmlns:a16="http://schemas.microsoft.com/office/drawing/2014/main" id="{3E03A323-0A59-30EF-0268-6909804DD899}"/>
              </a:ext>
            </a:extLst>
          </p:cNvPr>
          <p:cNvSpPr>
            <a:spLocks noGrp="1"/>
          </p:cNvSpPr>
          <p:nvPr>
            <p:ph idx="1"/>
          </p:nvPr>
        </p:nvSpPr>
        <p:spPr/>
        <p:txBody>
          <a:bodyPr/>
          <a:lstStyle/>
          <a:p>
            <a:pPr marL="457200" indent="-457200">
              <a:buFont typeface="Arial" panose="020B0604020202020204" pitchFamily="34" charset="0"/>
              <a:buChar char="•"/>
            </a:pPr>
            <a:r>
              <a:rPr lang="en-US" dirty="0">
                <a:latin typeface="+mj-lt"/>
              </a:rPr>
              <a:t>Challenge #3: </a:t>
            </a:r>
            <a:r>
              <a:rPr lang="en-US" dirty="0">
                <a:solidFill>
                  <a:srgbClr val="C00000"/>
                </a:solidFill>
                <a:latin typeface="+mj-lt"/>
              </a:rPr>
              <a:t>Redundant</a:t>
            </a:r>
            <a:r>
              <a:rPr lang="en-US" dirty="0">
                <a:latin typeface="+mj-lt"/>
              </a:rPr>
              <a:t> computation</a:t>
            </a:r>
          </a:p>
          <a:p>
            <a:endParaRPr lang="en-US" dirty="0"/>
          </a:p>
        </p:txBody>
      </p:sp>
      <p:grpSp>
        <p:nvGrpSpPr>
          <p:cNvPr id="5" name="Group 4">
            <a:extLst>
              <a:ext uri="{FF2B5EF4-FFF2-40B4-BE49-F238E27FC236}">
                <a16:creationId xmlns:a16="http://schemas.microsoft.com/office/drawing/2014/main" id="{9A3DF6C4-E809-EEF8-A18A-1EBC76B5F75D}"/>
              </a:ext>
            </a:extLst>
          </p:cNvPr>
          <p:cNvGrpSpPr/>
          <p:nvPr/>
        </p:nvGrpSpPr>
        <p:grpSpPr>
          <a:xfrm>
            <a:off x="4116377" y="3027937"/>
            <a:ext cx="2101543" cy="2111954"/>
            <a:chOff x="1113527" y="1582113"/>
            <a:chExt cx="789413" cy="777057"/>
          </a:xfrm>
        </p:grpSpPr>
        <p:sp>
          <p:nvSpPr>
            <p:cNvPr id="6" name="Rectangle 5">
              <a:extLst>
                <a:ext uri="{FF2B5EF4-FFF2-40B4-BE49-F238E27FC236}">
                  <a16:creationId xmlns:a16="http://schemas.microsoft.com/office/drawing/2014/main" id="{8F110B81-B767-0D24-1958-C34B6CE99083}"/>
                </a:ext>
              </a:extLst>
            </p:cNvPr>
            <p:cNvSpPr/>
            <p:nvPr/>
          </p:nvSpPr>
          <p:spPr>
            <a:xfrm>
              <a:off x="1187669" y="1656254"/>
              <a:ext cx="659499" cy="6594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CE75EB-E283-A1F4-33F2-4361AE39D16C}"/>
                </a:ext>
              </a:extLst>
            </p:cNvPr>
            <p:cNvSpPr/>
            <p:nvPr/>
          </p:nvSpPr>
          <p:spPr>
            <a:xfrm>
              <a:off x="1113528" y="159446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D4DFF8A-4D49-D82E-2B7F-314987A0C9C2}"/>
                </a:ext>
              </a:extLst>
            </p:cNvPr>
            <p:cNvSpPr/>
            <p:nvPr/>
          </p:nvSpPr>
          <p:spPr>
            <a:xfrm>
              <a:off x="1754659" y="1582113"/>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98427F-86CE-3CF9-3CE3-39120CAA9743}"/>
                </a:ext>
              </a:extLst>
            </p:cNvPr>
            <p:cNvSpPr/>
            <p:nvPr/>
          </p:nvSpPr>
          <p:spPr>
            <a:xfrm>
              <a:off x="1113527" y="221088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5CB3950-8581-387D-41FB-FFA1C0E6E789}"/>
                </a:ext>
              </a:extLst>
            </p:cNvPr>
            <p:cNvSpPr/>
            <p:nvPr/>
          </p:nvSpPr>
          <p:spPr>
            <a:xfrm>
              <a:off x="1754658" y="221088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E72A957-EA9D-C4D4-F567-C1508C32436B}"/>
                </a:ext>
              </a:extLst>
            </p:cNvPr>
            <p:cNvCxnSpPr>
              <a:cxnSpLocks/>
              <a:stCxn id="7" idx="5"/>
              <a:endCxn id="10" idx="1"/>
            </p:cNvCxnSpPr>
            <p:nvPr/>
          </p:nvCxnSpPr>
          <p:spPr>
            <a:xfrm>
              <a:off x="1240094" y="1721035"/>
              <a:ext cx="536279" cy="511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4126CF-8B4D-F40E-85DE-79E3B446237B}"/>
                  </a:ext>
                </a:extLst>
              </p:cNvPr>
              <p:cNvSpPr txBox="1"/>
              <p:nvPr/>
            </p:nvSpPr>
            <p:spPr>
              <a:xfrm>
                <a:off x="3484024" y="2799909"/>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0</m:t>
                          </m:r>
                        </m:sub>
                      </m:sSub>
                    </m:oMath>
                  </m:oMathPara>
                </a14:m>
                <a:endParaRPr lang="en-US" sz="2800" dirty="0"/>
              </a:p>
            </p:txBody>
          </p:sp>
        </mc:Choice>
        <mc:Fallback xmlns="">
          <p:sp>
            <p:nvSpPr>
              <p:cNvPr id="14" name="TextBox 13">
                <a:extLst>
                  <a:ext uri="{FF2B5EF4-FFF2-40B4-BE49-F238E27FC236}">
                    <a16:creationId xmlns:a16="http://schemas.microsoft.com/office/drawing/2014/main" id="{4F4126CF-8B4D-F40E-85DE-79E3B446237B}"/>
                  </a:ext>
                </a:extLst>
              </p:cNvPr>
              <p:cNvSpPr txBox="1">
                <a:spLocks noRot="1" noChangeAspect="1" noMove="1" noResize="1" noEditPoints="1" noAdjustHandles="1" noChangeArrowheads="1" noChangeShapeType="1" noTextEdit="1"/>
              </p:cNvSpPr>
              <p:nvPr/>
            </p:nvSpPr>
            <p:spPr>
              <a:xfrm>
                <a:off x="3484024" y="2799909"/>
                <a:ext cx="632353" cy="523220"/>
              </a:xfrm>
              <a:prstGeom prst="rect">
                <a:avLst/>
              </a:prstGeom>
              <a:blipFill>
                <a:blip r:embed="rId3"/>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2F400D7-8DA5-F48B-850C-379B8D9B8FA0}"/>
                  </a:ext>
                </a:extLst>
              </p:cNvPr>
              <p:cNvSpPr txBox="1"/>
              <p:nvPr/>
            </p:nvSpPr>
            <p:spPr>
              <a:xfrm>
                <a:off x="6217918" y="4967410"/>
                <a:ext cx="6240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a:extLst>
                  <a:ext uri="{FF2B5EF4-FFF2-40B4-BE49-F238E27FC236}">
                    <a16:creationId xmlns:a16="http://schemas.microsoft.com/office/drawing/2014/main" id="{02F400D7-8DA5-F48B-850C-379B8D9B8FA0}"/>
                  </a:ext>
                </a:extLst>
              </p:cNvPr>
              <p:cNvSpPr txBox="1">
                <a:spLocks noRot="1" noChangeAspect="1" noMove="1" noResize="1" noEditPoints="1" noAdjustHandles="1" noChangeArrowheads="1" noChangeShapeType="1" noTextEdit="1"/>
              </p:cNvSpPr>
              <p:nvPr/>
            </p:nvSpPr>
            <p:spPr>
              <a:xfrm>
                <a:off x="6217918" y="4967410"/>
                <a:ext cx="6240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387AE7-B10F-8858-2069-09CC04264C2F}"/>
                  </a:ext>
                </a:extLst>
              </p:cNvPr>
              <p:cNvSpPr txBox="1"/>
              <p:nvPr/>
            </p:nvSpPr>
            <p:spPr>
              <a:xfrm>
                <a:off x="6211540" y="2799909"/>
                <a:ext cx="4561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6">
                              <a:lumMod val="75000"/>
                            </a:schemeClr>
                          </a:solidFill>
                          <a:latin typeface="Cambria Math" panose="02040503050406030204" pitchFamily="18" charset="0"/>
                        </a:rPr>
                        <m:t>𝑆</m:t>
                      </m:r>
                    </m:oMath>
                  </m:oMathPara>
                </a14:m>
                <a:endParaRPr lang="en-US" sz="2800" dirty="0">
                  <a:solidFill>
                    <a:schemeClr val="accent6">
                      <a:lumMod val="75000"/>
                    </a:schemeClr>
                  </a:solidFill>
                </a:endParaRPr>
              </a:p>
            </p:txBody>
          </p:sp>
        </mc:Choice>
        <mc:Fallback xmlns="">
          <p:sp>
            <p:nvSpPr>
              <p:cNvPr id="16" name="TextBox 15">
                <a:extLst>
                  <a:ext uri="{FF2B5EF4-FFF2-40B4-BE49-F238E27FC236}">
                    <a16:creationId xmlns:a16="http://schemas.microsoft.com/office/drawing/2014/main" id="{BA387AE7-B10F-8858-2069-09CC04264C2F}"/>
                  </a:ext>
                </a:extLst>
              </p:cNvPr>
              <p:cNvSpPr txBox="1">
                <a:spLocks noRot="1" noChangeAspect="1" noMove="1" noResize="1" noEditPoints="1" noAdjustHandles="1" noChangeArrowheads="1" noChangeShapeType="1" noTextEdit="1"/>
              </p:cNvSpPr>
              <p:nvPr/>
            </p:nvSpPr>
            <p:spPr>
              <a:xfrm>
                <a:off x="6211540" y="2799909"/>
                <a:ext cx="456151"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CEB4F99-C20A-8069-7B1B-DC5D9340963D}"/>
                  </a:ext>
                </a:extLst>
              </p:cNvPr>
              <p:cNvSpPr txBox="1"/>
              <p:nvPr/>
            </p:nvSpPr>
            <p:spPr>
              <a:xfrm>
                <a:off x="2856069" y="5139891"/>
                <a:ext cx="153625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6">
                              <a:lumMod val="75000"/>
                            </a:schemeClr>
                          </a:solidFill>
                          <a:latin typeface="Cambria Math" panose="02040503050406030204" pitchFamily="18" charset="0"/>
                        </a:rPr>
                        <m:t>𝑆</m:t>
                      </m:r>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𝑢</m:t>
                          </m:r>
                        </m:e>
                        <m:sub>
                          <m:r>
                            <a:rPr lang="en-US" sz="2800" b="0" i="1" smtClean="0">
                              <a:solidFill>
                                <a:schemeClr val="tx1"/>
                              </a:solidFill>
                              <a:latin typeface="Cambria Math" panose="02040503050406030204" pitchFamily="18" charset="0"/>
                              <a:ea typeface="Cambria Math" panose="02040503050406030204" pitchFamily="18" charset="0"/>
                            </a:rPr>
                            <m:t>2</m:t>
                          </m:r>
                        </m:sub>
                      </m:sSub>
                      <m:r>
                        <a:rPr lang="en-US" sz="2800" b="0" i="1" smtClean="0">
                          <a:solidFill>
                            <a:schemeClr val="tx1"/>
                          </a:solidFill>
                          <a:latin typeface="Cambria Math" panose="02040503050406030204" pitchFamily="18" charset="0"/>
                          <a:ea typeface="Cambria Math" panose="02040503050406030204" pitchFamily="18" charset="0"/>
                        </a:rPr>
                        <m:t>}</m:t>
                      </m:r>
                    </m:oMath>
                  </m:oMathPara>
                </a14:m>
                <a:endParaRPr lang="en-US" sz="2800" dirty="0">
                  <a:solidFill>
                    <a:schemeClr val="tx1"/>
                  </a:solidFill>
                </a:endParaRPr>
              </a:p>
            </p:txBody>
          </p:sp>
        </mc:Choice>
        <mc:Fallback xmlns="">
          <p:sp>
            <p:nvSpPr>
              <p:cNvPr id="17" name="TextBox 16">
                <a:extLst>
                  <a:ext uri="{FF2B5EF4-FFF2-40B4-BE49-F238E27FC236}">
                    <a16:creationId xmlns:a16="http://schemas.microsoft.com/office/drawing/2014/main" id="{8CEB4F99-C20A-8069-7B1B-DC5D9340963D}"/>
                  </a:ext>
                </a:extLst>
              </p:cNvPr>
              <p:cNvSpPr txBox="1">
                <a:spLocks noRot="1" noChangeAspect="1" noMove="1" noResize="1" noEditPoints="1" noAdjustHandles="1" noChangeArrowheads="1" noChangeShapeType="1" noTextEdit="1"/>
              </p:cNvSpPr>
              <p:nvPr/>
            </p:nvSpPr>
            <p:spPr>
              <a:xfrm>
                <a:off x="2856069" y="5139891"/>
                <a:ext cx="1536254" cy="523220"/>
              </a:xfrm>
              <a:prstGeom prst="rect">
                <a:avLst/>
              </a:prstGeom>
              <a:blipFill>
                <a:blip r:embed="rId6"/>
                <a:stretch>
                  <a:fillRect r="-1639"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A9050B-20F7-09C7-CCA3-31260B13B4A8}"/>
                  </a:ext>
                </a:extLst>
              </p:cNvPr>
              <p:cNvSpPr txBox="1"/>
              <p:nvPr/>
            </p:nvSpPr>
            <p:spPr>
              <a:xfrm>
                <a:off x="5351131" y="3237586"/>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2</m:t>
                          </m:r>
                        </m:sub>
                      </m:sSub>
                    </m:oMath>
                  </m:oMathPara>
                </a14:m>
                <a:endParaRPr lang="en-US" sz="2800" dirty="0"/>
              </a:p>
            </p:txBody>
          </p:sp>
        </mc:Choice>
        <mc:Fallback xmlns="">
          <p:sp>
            <p:nvSpPr>
              <p:cNvPr id="18" name="TextBox 17">
                <a:extLst>
                  <a:ext uri="{FF2B5EF4-FFF2-40B4-BE49-F238E27FC236}">
                    <a16:creationId xmlns:a16="http://schemas.microsoft.com/office/drawing/2014/main" id="{F4A9050B-20F7-09C7-CCA3-31260B13B4A8}"/>
                  </a:ext>
                </a:extLst>
              </p:cNvPr>
              <p:cNvSpPr txBox="1">
                <a:spLocks noRot="1" noChangeAspect="1" noMove="1" noResize="1" noEditPoints="1" noAdjustHandles="1" noChangeArrowheads="1" noChangeShapeType="1" noTextEdit="1"/>
              </p:cNvSpPr>
              <p:nvPr/>
            </p:nvSpPr>
            <p:spPr>
              <a:xfrm>
                <a:off x="5351131" y="3237586"/>
                <a:ext cx="632353" cy="523220"/>
              </a:xfrm>
              <a:prstGeom prst="rect">
                <a:avLst/>
              </a:prstGeom>
              <a:blipFill>
                <a:blip r:embed="rId7"/>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3B2EBE-9CDC-9B1D-CB4D-BE100C772772}"/>
                  </a:ext>
                </a:extLst>
              </p:cNvPr>
              <p:cNvSpPr txBox="1"/>
              <p:nvPr/>
            </p:nvSpPr>
            <p:spPr>
              <a:xfrm>
                <a:off x="4392323" y="4419051"/>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3</m:t>
                          </m:r>
                        </m:sub>
                      </m:sSub>
                    </m:oMath>
                  </m:oMathPara>
                </a14:m>
                <a:endParaRPr lang="en-US" sz="2800" dirty="0"/>
              </a:p>
            </p:txBody>
          </p:sp>
        </mc:Choice>
        <mc:Fallback xmlns="">
          <p:sp>
            <p:nvSpPr>
              <p:cNvPr id="19" name="TextBox 18">
                <a:extLst>
                  <a:ext uri="{FF2B5EF4-FFF2-40B4-BE49-F238E27FC236}">
                    <a16:creationId xmlns:a16="http://schemas.microsoft.com/office/drawing/2014/main" id="{683B2EBE-9CDC-9B1D-CB4D-BE100C772772}"/>
                  </a:ext>
                </a:extLst>
              </p:cNvPr>
              <p:cNvSpPr txBox="1">
                <a:spLocks noRot="1" noChangeAspect="1" noMove="1" noResize="1" noEditPoints="1" noAdjustHandles="1" noChangeArrowheads="1" noChangeShapeType="1" noTextEdit="1"/>
              </p:cNvSpPr>
              <p:nvPr/>
            </p:nvSpPr>
            <p:spPr>
              <a:xfrm>
                <a:off x="4392323" y="4419051"/>
                <a:ext cx="632353" cy="523220"/>
              </a:xfrm>
              <a:prstGeom prst="rect">
                <a:avLst/>
              </a:prstGeom>
              <a:blipFill>
                <a:blip r:embed="rId8"/>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AA4CE7-9A9D-D373-5E9B-27CF0943F75A}"/>
                  </a:ext>
                </a:extLst>
              </p:cNvPr>
              <p:cNvSpPr txBox="1"/>
              <p:nvPr/>
            </p:nvSpPr>
            <p:spPr>
              <a:xfrm>
                <a:off x="7522945" y="1690688"/>
                <a:ext cx="3830855" cy="830997"/>
              </a:xfrm>
              <a:prstGeom prst="rect">
                <a:avLst/>
              </a:prstGeom>
              <a:noFill/>
            </p:spPr>
            <p:txBody>
              <a:bodyPr wrap="square" rtlCol="0">
                <a:spAutoFit/>
              </a:bodyPr>
              <a:lstStyle/>
              <a:p>
                <a:r>
                  <a:rPr lang="en-US" sz="2400" dirty="0">
                    <a:solidFill>
                      <a:schemeClr val="accent6">
                        <a:lumMod val="75000"/>
                      </a:schemeClr>
                    </a:solidFill>
                  </a:rPr>
                  <a:t>Compute an intermediate set </a:t>
                </a:r>
                <a14:m>
                  <m:oMath xmlns:m="http://schemas.openxmlformats.org/officeDocument/2006/math">
                    <m:r>
                      <a:rPr lang="en-US" sz="2400" b="0" i="1" smtClean="0">
                        <a:solidFill>
                          <a:schemeClr val="accent6">
                            <a:lumMod val="75000"/>
                          </a:schemeClr>
                        </a:solidFill>
                        <a:latin typeface="Cambria Math" panose="02040503050406030204" pitchFamily="18" charset="0"/>
                      </a:rPr>
                      <m:t>𝑆</m:t>
                    </m:r>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𝑁</m:t>
                    </m:r>
                    <m:d>
                      <m:dPr>
                        <m:ctrlPr>
                          <a:rPr lang="en-US" sz="2400" b="0" i="1" smtClean="0">
                            <a:solidFill>
                              <a:schemeClr val="accent6">
                                <a:lumMod val="75000"/>
                              </a:schemeClr>
                            </a:solidFill>
                            <a:latin typeface="Cambria Math" panose="02040503050406030204" pitchFamily="18" charset="0"/>
                          </a:rPr>
                        </m:ctrlPr>
                      </m:dPr>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𝑢</m:t>
                            </m:r>
                          </m:e>
                          <m:sub>
                            <m:r>
                              <a:rPr lang="en-US" sz="2400" b="0" i="1" smtClean="0">
                                <a:solidFill>
                                  <a:schemeClr val="accent6">
                                    <a:lumMod val="75000"/>
                                  </a:schemeClr>
                                </a:solidFill>
                                <a:latin typeface="Cambria Math" panose="02040503050406030204" pitchFamily="18" charset="0"/>
                              </a:rPr>
                              <m:t>0</m:t>
                            </m:r>
                          </m:sub>
                        </m:sSub>
                      </m:e>
                    </m:d>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r>
                      <a:rPr lang="en-US" sz="2400" b="0" i="1" smtClean="0">
                        <a:solidFill>
                          <a:schemeClr val="accent6">
                            <a:lumMod val="75000"/>
                          </a:schemeClr>
                        </a:solidFill>
                        <a:latin typeface="Cambria Math" panose="02040503050406030204" pitchFamily="18" charset="0"/>
                        <a:ea typeface="Cambria Math" panose="02040503050406030204" pitchFamily="18" charset="0"/>
                      </a:rPr>
                      <m:t>𝑁</m:t>
                    </m:r>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ea typeface="Cambria Math" panose="02040503050406030204" pitchFamily="18" charset="0"/>
                          </a:rPr>
                          <m:t>𝑢</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1</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a14:m>
                <a:endParaRPr lang="en-US" sz="2400" dirty="0">
                  <a:solidFill>
                    <a:schemeClr val="accent6">
                      <a:lumMod val="75000"/>
                    </a:schemeClr>
                  </a:solidFill>
                </a:endParaRPr>
              </a:p>
            </p:txBody>
          </p:sp>
        </mc:Choice>
        <mc:Fallback xmlns="">
          <p:sp>
            <p:nvSpPr>
              <p:cNvPr id="13" name="TextBox 12">
                <a:extLst>
                  <a:ext uri="{FF2B5EF4-FFF2-40B4-BE49-F238E27FC236}">
                    <a16:creationId xmlns:a16="http://schemas.microsoft.com/office/drawing/2014/main" id="{A9AA4CE7-9A9D-D373-5E9B-27CF0943F75A}"/>
                  </a:ext>
                </a:extLst>
              </p:cNvPr>
              <p:cNvSpPr txBox="1">
                <a:spLocks noRot="1" noChangeAspect="1" noMove="1" noResize="1" noEditPoints="1" noAdjustHandles="1" noChangeArrowheads="1" noChangeShapeType="1" noTextEdit="1"/>
              </p:cNvSpPr>
              <p:nvPr/>
            </p:nvSpPr>
            <p:spPr>
              <a:xfrm>
                <a:off x="7522945" y="1690688"/>
                <a:ext cx="3830855" cy="830997"/>
              </a:xfrm>
              <a:prstGeom prst="rect">
                <a:avLst/>
              </a:prstGeom>
              <a:blipFill>
                <a:blip r:embed="rId9"/>
                <a:stretch>
                  <a:fillRect l="-2640" t="-4478" b="-1641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860E79-525C-40F6-FA4B-1FED559AFC89}"/>
              </a:ext>
            </a:extLst>
          </p:cNvPr>
          <p:cNvSpPr txBox="1"/>
          <p:nvPr/>
        </p:nvSpPr>
        <p:spPr>
          <a:xfrm>
            <a:off x="7381490" y="3397750"/>
            <a:ext cx="4810510" cy="1569660"/>
          </a:xfrm>
          <a:prstGeom prst="rect">
            <a:avLst/>
          </a:prstGeom>
          <a:noFill/>
        </p:spPr>
        <p:txBody>
          <a:bodyPr wrap="square" rtlCol="0">
            <a:spAutoFit/>
          </a:bodyPr>
          <a:lstStyle/>
          <a:p>
            <a:pPr marL="342900" indent="-342900">
              <a:buFont typeface="Wingdings" pitchFamily="2" charset="2"/>
              <a:buChar char="ü"/>
            </a:pPr>
            <a:r>
              <a:rPr lang="en-US" sz="2400" dirty="0">
                <a:solidFill>
                  <a:srgbClr val="0070C0"/>
                </a:solidFill>
              </a:rPr>
              <a:t>Build a dependency graph for query graph</a:t>
            </a:r>
          </a:p>
          <a:p>
            <a:pPr marL="342900" indent="-342900">
              <a:buFont typeface="Wingdings" pitchFamily="2" charset="2"/>
              <a:buChar char="ü"/>
            </a:pPr>
            <a:r>
              <a:rPr lang="en-US" sz="2400" dirty="0">
                <a:solidFill>
                  <a:srgbClr val="0070C0"/>
                </a:solidFill>
              </a:rPr>
              <a:t>What intermediate sets should be computed</a:t>
            </a:r>
          </a:p>
        </p:txBody>
      </p:sp>
      <p:pic>
        <p:nvPicPr>
          <p:cNvPr id="22" name="Picture 2" descr="Punctuation of Life: Question Mark | by ...">
            <a:extLst>
              <a:ext uri="{FF2B5EF4-FFF2-40B4-BE49-F238E27FC236}">
                <a16:creationId xmlns:a16="http://schemas.microsoft.com/office/drawing/2014/main" id="{F53848EB-597E-952A-7B16-9F22CC080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3731" y="5355334"/>
            <a:ext cx="1121860" cy="111687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AF0196A-831F-933B-0DC5-7EAE798FED6D}"/>
              </a:ext>
            </a:extLst>
          </p:cNvPr>
          <p:cNvSpPr txBox="1"/>
          <p:nvPr/>
        </p:nvSpPr>
        <p:spPr>
          <a:xfrm>
            <a:off x="5808212" y="5767130"/>
            <a:ext cx="6127896" cy="461665"/>
          </a:xfrm>
          <a:prstGeom prst="rect">
            <a:avLst/>
          </a:prstGeom>
          <a:noFill/>
        </p:spPr>
        <p:txBody>
          <a:bodyPr wrap="none" rtlCol="0">
            <a:spAutoFit/>
          </a:bodyPr>
          <a:lstStyle/>
          <a:p>
            <a:r>
              <a:rPr lang="en-US" sz="2400" dirty="0">
                <a:solidFill>
                  <a:srgbClr val="C00000"/>
                </a:solidFill>
              </a:rPr>
              <a:t>More opportunities to remove redundancies?</a:t>
            </a:r>
          </a:p>
        </p:txBody>
      </p:sp>
      <p:sp>
        <p:nvSpPr>
          <p:cNvPr id="12" name="灯片编号占位符 5">
            <a:extLst>
              <a:ext uri="{FF2B5EF4-FFF2-40B4-BE49-F238E27FC236}">
                <a16:creationId xmlns:a16="http://schemas.microsoft.com/office/drawing/2014/main" id="{081917AA-788F-5552-4FA6-0EBA94FC3F2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120</a:t>
            </a:fld>
            <a:endParaRPr lang="en-US" sz="2000" dirty="0">
              <a:solidFill>
                <a:schemeClr val="tx1"/>
              </a:solidFill>
              <a:latin typeface="Arial" pitchFamily="34" charset="0"/>
              <a:cs typeface="Arial" pitchFamily="34" charset="0"/>
            </a:endParaRPr>
          </a:p>
        </p:txBody>
      </p:sp>
      <p:pic>
        <p:nvPicPr>
          <p:cNvPr id="20" name="Picture 19">
            <a:extLst>
              <a:ext uri="{FF2B5EF4-FFF2-40B4-BE49-F238E27FC236}">
                <a16:creationId xmlns:a16="http://schemas.microsoft.com/office/drawing/2014/main" id="{C6D73B3B-895D-BAE1-FEB8-85D9BAC173D7}"/>
              </a:ext>
            </a:extLst>
          </p:cNvPr>
          <p:cNvPicPr>
            <a:picLocks noChangeAspect="1"/>
          </p:cNvPicPr>
          <p:nvPr/>
        </p:nvPicPr>
        <p:blipFill>
          <a:blip r:embed="rId11"/>
          <a:stretch>
            <a:fillRect/>
          </a:stretch>
        </p:blipFill>
        <p:spPr>
          <a:xfrm>
            <a:off x="3349729" y="136525"/>
            <a:ext cx="8693729" cy="772503"/>
          </a:xfrm>
          <a:prstGeom prst="rect">
            <a:avLst/>
          </a:prstGeom>
        </p:spPr>
      </p:pic>
    </p:spTree>
    <p:extLst>
      <p:ext uri="{BB962C8B-B14F-4D97-AF65-F5344CB8AC3E}">
        <p14:creationId xmlns:p14="http://schemas.microsoft.com/office/powerpoint/2010/main" val="25995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C68B6-479C-A544-1AFD-C888AA5AA09B}"/>
              </a:ext>
            </a:extLst>
          </p:cNvPr>
          <p:cNvSpPr>
            <a:spLocks noGrp="1"/>
          </p:cNvSpPr>
          <p:nvPr>
            <p:ph type="title"/>
          </p:nvPr>
        </p:nvSpPr>
        <p:spPr/>
        <p:txBody>
          <a:bodyPr>
            <a:normAutofit/>
          </a:bodyPr>
          <a:lstStyle/>
          <a:p>
            <a:r>
              <a:rPr lang="en-US" sz="4800" dirty="0" err="1"/>
              <a:t>GraphSet</a:t>
            </a:r>
            <a:endParaRPr lang="en-US" sz="4800" dirty="0"/>
          </a:p>
        </p:txBody>
      </p:sp>
      <p:sp>
        <p:nvSpPr>
          <p:cNvPr id="3" name="Content Placeholder 2">
            <a:extLst>
              <a:ext uri="{FF2B5EF4-FFF2-40B4-BE49-F238E27FC236}">
                <a16:creationId xmlns:a16="http://schemas.microsoft.com/office/drawing/2014/main" id="{4A926E4A-D0AE-3AB6-18C1-2780180B8C8E}"/>
              </a:ext>
            </a:extLst>
          </p:cNvPr>
          <p:cNvSpPr>
            <a:spLocks noGrp="1"/>
          </p:cNvSpPr>
          <p:nvPr>
            <p:ph idx="1"/>
          </p:nvPr>
        </p:nvSpPr>
        <p:spPr>
          <a:xfrm>
            <a:off x="838200" y="1825625"/>
            <a:ext cx="10515600" cy="4667250"/>
          </a:xfrm>
        </p:spPr>
        <p:txBody>
          <a:bodyPr>
            <a:normAutofit fontScale="92500" lnSpcReduction="10000"/>
          </a:bodyPr>
          <a:lstStyle/>
          <a:p>
            <a:pPr marL="0" indent="0">
              <a:buNone/>
            </a:pPr>
            <a:r>
              <a:rPr lang="en-US" sz="3200" dirty="0">
                <a:latin typeface="+mj-lt"/>
                <a:cs typeface="Arial" panose="020B0604020202020204" pitchFamily="34" charset="0"/>
              </a:rPr>
              <a:t>Pattern Oblivious</a:t>
            </a:r>
          </a:p>
          <a:p>
            <a:pPr marL="571500" indent="-342900"/>
            <a:r>
              <a:rPr lang="en-US" dirty="0">
                <a:latin typeface="+mj-lt"/>
                <a:cs typeface="Arial" panose="020B0604020202020204" pitchFamily="34" charset="0"/>
              </a:rPr>
              <a:t>Earlier works (e.g., Arabesque [</a:t>
            </a:r>
            <a:r>
              <a:rPr lang="en-US" dirty="0">
                <a:solidFill>
                  <a:schemeClr val="accent2"/>
                </a:solidFill>
                <a:latin typeface="+mj-lt"/>
                <a:cs typeface="Arial" panose="020B0604020202020204" pitchFamily="34" charset="0"/>
              </a:rPr>
              <a:t>SOSP’15</a:t>
            </a:r>
            <a:r>
              <a:rPr lang="en-US" dirty="0">
                <a:latin typeface="+mj-lt"/>
                <a:cs typeface="Arial" panose="020B0604020202020204" pitchFamily="34" charset="0"/>
              </a:rPr>
              <a:t>])</a:t>
            </a:r>
          </a:p>
          <a:p>
            <a:endParaRPr lang="en-US" dirty="0">
              <a:latin typeface="+mj-lt"/>
              <a:cs typeface="Arial" panose="020B0604020202020204" pitchFamily="34" charset="0"/>
            </a:endParaRPr>
          </a:p>
          <a:p>
            <a:pPr marL="0" indent="0">
              <a:buNone/>
            </a:pPr>
            <a:r>
              <a:rPr lang="en-US" sz="3200" dirty="0">
                <a:latin typeface="+mj-lt"/>
                <a:cs typeface="Arial" panose="020B0604020202020204" pitchFamily="34" charset="0"/>
              </a:rPr>
              <a:t>Pattern Aware</a:t>
            </a:r>
          </a:p>
          <a:p>
            <a:pPr marL="571500" indent="-342900"/>
            <a:r>
              <a:rPr lang="en-US" dirty="0">
                <a:latin typeface="+mj-lt"/>
                <a:cs typeface="Arial" panose="020B0604020202020204" pitchFamily="34" charset="0"/>
              </a:rPr>
              <a:t>Analyzing pattern and their structural information to construct a </a:t>
            </a:r>
            <a:r>
              <a:rPr lang="en-US" dirty="0">
                <a:solidFill>
                  <a:srgbClr val="0070C0"/>
                </a:solidFill>
                <a:latin typeface="+mj-lt"/>
                <a:cs typeface="Arial" panose="020B0604020202020204" pitchFamily="34" charset="0"/>
              </a:rPr>
              <a:t>schedule</a:t>
            </a:r>
            <a:r>
              <a:rPr lang="en-US" dirty="0">
                <a:latin typeface="+mj-lt"/>
                <a:cs typeface="Arial" panose="020B0604020202020204" pitchFamily="34" charset="0"/>
              </a:rPr>
              <a:t> (</a:t>
            </a:r>
            <a:r>
              <a:rPr lang="en-US" dirty="0">
                <a:solidFill>
                  <a:srgbClr val="C00000"/>
                </a:solidFill>
                <a:latin typeface="+mj-lt"/>
                <a:cs typeface="Arial" panose="020B0604020202020204" pitchFamily="34" charset="0"/>
              </a:rPr>
              <a:t>search order</a:t>
            </a:r>
            <a:r>
              <a:rPr lang="en-US" dirty="0">
                <a:latin typeface="+mj-lt"/>
                <a:cs typeface="Arial" panose="020B0604020202020204" pitchFamily="34" charset="0"/>
              </a:rPr>
              <a:t> and </a:t>
            </a:r>
            <a:r>
              <a:rPr lang="en-US" dirty="0">
                <a:solidFill>
                  <a:srgbClr val="C00000"/>
                </a:solidFill>
                <a:latin typeface="+mj-lt"/>
                <a:cs typeface="Arial" panose="020B0604020202020204" pitchFamily="34" charset="0"/>
              </a:rPr>
              <a:t>symmetry order</a:t>
            </a:r>
            <a:r>
              <a:rPr lang="en-US" dirty="0">
                <a:latin typeface="+mj-lt"/>
                <a:cs typeface="Arial" panose="020B0604020202020204" pitchFamily="34" charset="0"/>
              </a:rPr>
              <a:t>) to achieve efficient mining</a:t>
            </a:r>
          </a:p>
          <a:p>
            <a:pPr marL="571500" indent="-342900"/>
            <a:r>
              <a:rPr lang="en-US" dirty="0" err="1">
                <a:latin typeface="+mj-lt"/>
                <a:cs typeface="Arial" panose="020B0604020202020204" pitchFamily="34" charset="0"/>
              </a:rPr>
              <a:t>AutoMine</a:t>
            </a:r>
            <a:r>
              <a:rPr lang="en-US" dirty="0">
                <a:latin typeface="+mj-lt"/>
                <a:cs typeface="Arial" panose="020B0604020202020204" pitchFamily="34" charset="0"/>
              </a:rPr>
              <a:t> [</a:t>
            </a:r>
            <a:r>
              <a:rPr lang="en-US" dirty="0">
                <a:solidFill>
                  <a:schemeClr val="accent2"/>
                </a:solidFill>
                <a:latin typeface="+mj-lt"/>
                <a:cs typeface="Arial" panose="020B0604020202020204" pitchFamily="34" charset="0"/>
              </a:rPr>
              <a:t>SOSP’19</a:t>
            </a:r>
            <a:r>
              <a:rPr lang="en-US" dirty="0">
                <a:latin typeface="+mj-lt"/>
                <a:cs typeface="Arial" panose="020B0604020202020204" pitchFamily="34" charset="0"/>
              </a:rPr>
              <a:t>]</a:t>
            </a:r>
          </a:p>
          <a:p>
            <a:pPr marL="571500" indent="-342900"/>
            <a:r>
              <a:rPr lang="en-US" dirty="0" err="1">
                <a:latin typeface="+mj-lt"/>
                <a:cs typeface="Arial" panose="020B0604020202020204" pitchFamily="34" charset="0"/>
              </a:rPr>
              <a:t>GraphZero</a:t>
            </a:r>
            <a:r>
              <a:rPr lang="en-US" dirty="0">
                <a:latin typeface="+mj-lt"/>
                <a:cs typeface="Arial" panose="020B0604020202020204" pitchFamily="34" charset="0"/>
              </a:rPr>
              <a:t> [</a:t>
            </a:r>
            <a:r>
              <a:rPr lang="en-US" dirty="0">
                <a:solidFill>
                  <a:schemeClr val="accent2"/>
                </a:solidFill>
                <a:latin typeface="+mj-lt"/>
                <a:cs typeface="Arial" panose="020B0604020202020204" pitchFamily="34" charset="0"/>
              </a:rPr>
              <a:t>OSR’21</a:t>
            </a:r>
            <a:r>
              <a:rPr lang="en-US" dirty="0">
                <a:latin typeface="+mj-lt"/>
                <a:cs typeface="Arial" panose="020B0604020202020204" pitchFamily="34" charset="0"/>
              </a:rPr>
              <a:t>]</a:t>
            </a:r>
          </a:p>
          <a:p>
            <a:pPr marL="571500" indent="-342900"/>
            <a:r>
              <a:rPr lang="en-US" dirty="0">
                <a:latin typeface="+mj-lt"/>
                <a:cs typeface="Arial" panose="020B0604020202020204" pitchFamily="34" charset="0"/>
              </a:rPr>
              <a:t>Peregrine [</a:t>
            </a:r>
            <a:r>
              <a:rPr lang="en-US" dirty="0">
                <a:solidFill>
                  <a:schemeClr val="accent2"/>
                </a:solidFill>
                <a:latin typeface="+mj-lt"/>
                <a:cs typeface="Arial" panose="020B0604020202020204" pitchFamily="34" charset="0"/>
              </a:rPr>
              <a:t>EuroSys’20</a:t>
            </a:r>
            <a:r>
              <a:rPr lang="en-US" dirty="0">
                <a:latin typeface="+mj-lt"/>
                <a:cs typeface="Arial" panose="020B0604020202020204" pitchFamily="34" charset="0"/>
              </a:rPr>
              <a:t>]</a:t>
            </a:r>
          </a:p>
          <a:p>
            <a:pPr marL="571500" indent="-342900"/>
            <a:r>
              <a:rPr lang="en-US" dirty="0" err="1">
                <a:latin typeface="+mj-lt"/>
                <a:cs typeface="Arial" panose="020B0604020202020204" pitchFamily="34" charset="0"/>
              </a:rPr>
              <a:t>GraphPi</a:t>
            </a:r>
            <a:r>
              <a:rPr lang="en-US" dirty="0">
                <a:latin typeface="+mj-lt"/>
                <a:cs typeface="Arial" panose="020B0604020202020204" pitchFamily="34" charset="0"/>
              </a:rPr>
              <a:t> [</a:t>
            </a:r>
            <a:r>
              <a:rPr lang="en-US" dirty="0">
                <a:solidFill>
                  <a:schemeClr val="accent2"/>
                </a:solidFill>
                <a:latin typeface="+mj-lt"/>
                <a:cs typeface="Arial" panose="020B0604020202020204" pitchFamily="34" charset="0"/>
              </a:rPr>
              <a:t>SC’20</a:t>
            </a:r>
            <a:r>
              <a:rPr lang="en-US" dirty="0">
                <a:latin typeface="+mj-lt"/>
                <a:cs typeface="Arial" panose="020B0604020202020204" pitchFamily="34" charset="0"/>
              </a:rPr>
              <a:t>]</a:t>
            </a:r>
          </a:p>
          <a:p>
            <a:pPr marL="1143000" lvl="1" indent="-457200">
              <a:buFont typeface="Courier New" panose="02070309020205020404" pitchFamily="49" charset="0"/>
              <a:buChar char="o"/>
            </a:pPr>
            <a:endParaRPr lang="en-US" dirty="0">
              <a:latin typeface="+mj-lt"/>
              <a:cs typeface="Arial" panose="020B0604020202020204" pitchFamily="34" charset="0"/>
            </a:endParaRPr>
          </a:p>
        </p:txBody>
      </p:sp>
      <p:pic>
        <p:nvPicPr>
          <p:cNvPr id="11" name="Picture 10">
            <a:extLst>
              <a:ext uri="{FF2B5EF4-FFF2-40B4-BE49-F238E27FC236}">
                <a16:creationId xmlns:a16="http://schemas.microsoft.com/office/drawing/2014/main" id="{2CB2F731-6F58-7264-0805-2B0A737620B4}"/>
              </a:ext>
            </a:extLst>
          </p:cNvPr>
          <p:cNvPicPr>
            <a:picLocks noChangeAspect="1"/>
          </p:cNvPicPr>
          <p:nvPr/>
        </p:nvPicPr>
        <p:blipFill>
          <a:blip r:embed="rId3"/>
          <a:stretch>
            <a:fillRect/>
          </a:stretch>
        </p:blipFill>
        <p:spPr>
          <a:xfrm>
            <a:off x="3517423" y="94604"/>
            <a:ext cx="8537417" cy="1082040"/>
          </a:xfrm>
          <a:prstGeom prst="rect">
            <a:avLst/>
          </a:prstGeom>
        </p:spPr>
      </p:pic>
      <p:sp>
        <p:nvSpPr>
          <p:cNvPr id="5" name="灯片编号占位符 5">
            <a:extLst>
              <a:ext uri="{FF2B5EF4-FFF2-40B4-BE49-F238E27FC236}">
                <a16:creationId xmlns:a16="http://schemas.microsoft.com/office/drawing/2014/main" id="{54EDFF0C-67F0-CDB7-E325-A4EAC10342D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121</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9120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C6557-2B4E-1E64-65E4-D07555131270}"/>
              </a:ext>
            </a:extLst>
          </p:cNvPr>
          <p:cNvSpPr>
            <a:spLocks noGrp="1"/>
          </p:cNvSpPr>
          <p:nvPr>
            <p:ph type="title"/>
          </p:nvPr>
        </p:nvSpPr>
        <p:spPr/>
        <p:txBody>
          <a:bodyPr>
            <a:normAutofit/>
          </a:bodyPr>
          <a:lstStyle/>
          <a:p>
            <a:r>
              <a:rPr lang="en-US" sz="4800" dirty="0" err="1"/>
              <a:t>GraphSet</a:t>
            </a:r>
            <a:endParaRPr lang="en-US" sz="4800" dirty="0"/>
          </a:p>
        </p:txBody>
      </p:sp>
      <p:sp>
        <p:nvSpPr>
          <p:cNvPr id="3" name="Content Placeholder 2">
            <a:extLst>
              <a:ext uri="{FF2B5EF4-FFF2-40B4-BE49-F238E27FC236}">
                <a16:creationId xmlns:a16="http://schemas.microsoft.com/office/drawing/2014/main" id="{F0CF2054-2346-0F30-882C-DF23BA5C99C0}"/>
              </a:ext>
            </a:extLst>
          </p:cNvPr>
          <p:cNvSpPr>
            <a:spLocks noGrp="1"/>
          </p:cNvSpPr>
          <p:nvPr>
            <p:ph idx="1"/>
          </p:nvPr>
        </p:nvSpPr>
        <p:spPr>
          <a:xfrm>
            <a:off x="838200" y="1512755"/>
            <a:ext cx="10515600" cy="4351338"/>
          </a:xfrm>
        </p:spPr>
        <p:txBody>
          <a:bodyPr>
            <a:normAutofit/>
          </a:bodyPr>
          <a:lstStyle/>
          <a:p>
            <a:pPr marL="0" indent="0">
              <a:buNone/>
            </a:pPr>
            <a:r>
              <a:rPr lang="en-US" sz="3600" dirty="0">
                <a:solidFill>
                  <a:srgbClr val="C00000"/>
                </a:solidFill>
                <a:latin typeface="+mj-lt"/>
              </a:rPr>
              <a:t>Limitations on Existing Pattern-Aware </a:t>
            </a:r>
            <a:r>
              <a:rPr lang="en-US" sz="3600" dirty="0" err="1">
                <a:solidFill>
                  <a:srgbClr val="C00000"/>
                </a:solidFill>
                <a:latin typeface="+mj-lt"/>
              </a:rPr>
              <a:t>Soluions</a:t>
            </a:r>
            <a:r>
              <a:rPr lang="en-US" sz="3600" dirty="0">
                <a:solidFill>
                  <a:srgbClr val="C00000"/>
                </a:solidFill>
                <a:latin typeface="+mj-lt"/>
              </a:rPr>
              <a:t> </a:t>
            </a:r>
          </a:p>
          <a:p>
            <a:pPr marL="457200" indent="-457200">
              <a:buFont typeface="Arial" panose="020B0604020202020204" pitchFamily="34" charset="0"/>
              <a:buChar char="•"/>
            </a:pPr>
            <a:r>
              <a:rPr lang="en-US" dirty="0">
                <a:latin typeface="+mj-lt"/>
              </a:rPr>
              <a:t>Complex Control Flows in DFS (e.g., for, if)</a:t>
            </a:r>
          </a:p>
          <a:p>
            <a:endParaRPr lang="en-US" sz="3600" dirty="0">
              <a:solidFill>
                <a:srgbClr val="C00000"/>
              </a:solidFill>
              <a:latin typeface="+mj-lt"/>
            </a:endParaRPr>
          </a:p>
        </p:txBody>
      </p:sp>
      <p:pic>
        <p:nvPicPr>
          <p:cNvPr id="5" name="Picture 4">
            <a:extLst>
              <a:ext uri="{FF2B5EF4-FFF2-40B4-BE49-F238E27FC236}">
                <a16:creationId xmlns:a16="http://schemas.microsoft.com/office/drawing/2014/main" id="{17C182B1-9ED0-18AB-7104-AFEA5324F870}"/>
              </a:ext>
            </a:extLst>
          </p:cNvPr>
          <p:cNvPicPr>
            <a:picLocks noChangeAspect="1"/>
          </p:cNvPicPr>
          <p:nvPr/>
        </p:nvPicPr>
        <p:blipFill>
          <a:blip r:embed="rId3"/>
          <a:stretch>
            <a:fillRect/>
          </a:stretch>
        </p:blipFill>
        <p:spPr>
          <a:xfrm>
            <a:off x="935792" y="2757259"/>
            <a:ext cx="6768141" cy="3735616"/>
          </a:xfrm>
          <a:prstGeom prst="rect">
            <a:avLst/>
          </a:prstGeom>
        </p:spPr>
      </p:pic>
      <p:pic>
        <p:nvPicPr>
          <p:cNvPr id="6" name="Graphic 5" descr="Warning outline">
            <a:extLst>
              <a:ext uri="{FF2B5EF4-FFF2-40B4-BE49-F238E27FC236}">
                <a16:creationId xmlns:a16="http://schemas.microsoft.com/office/drawing/2014/main" id="{4A44E73B-6DEF-A067-0CF8-FFC50CCEE3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1772" y="2838200"/>
            <a:ext cx="484886" cy="484886"/>
          </a:xfrm>
          <a:prstGeom prst="rect">
            <a:avLst/>
          </a:prstGeom>
        </p:spPr>
      </p:pic>
      <p:sp>
        <p:nvSpPr>
          <p:cNvPr id="7" name="TextBox 6">
            <a:extLst>
              <a:ext uri="{FF2B5EF4-FFF2-40B4-BE49-F238E27FC236}">
                <a16:creationId xmlns:a16="http://schemas.microsoft.com/office/drawing/2014/main" id="{CA8EA625-D9F9-A9BF-481E-C63E0EEA1745}"/>
              </a:ext>
            </a:extLst>
          </p:cNvPr>
          <p:cNvSpPr txBox="1"/>
          <p:nvPr/>
        </p:nvSpPr>
        <p:spPr>
          <a:xfrm>
            <a:off x="8121605" y="2668334"/>
            <a:ext cx="4071418" cy="830997"/>
          </a:xfrm>
          <a:prstGeom prst="rect">
            <a:avLst/>
          </a:prstGeom>
          <a:noFill/>
        </p:spPr>
        <p:txBody>
          <a:bodyPr wrap="square" rtlCol="0">
            <a:spAutoFit/>
          </a:bodyPr>
          <a:lstStyle/>
          <a:p>
            <a:r>
              <a:rPr lang="en-US" sz="2400" dirty="0">
                <a:solidFill>
                  <a:srgbClr val="C00000"/>
                </a:solidFill>
              </a:rPr>
              <a:t>Such control flows are unfriendly to GPUs!</a:t>
            </a:r>
          </a:p>
        </p:txBody>
      </p:sp>
      <p:pic>
        <p:nvPicPr>
          <p:cNvPr id="8" name="Picture 2" descr="Punctuation of Life: Question Mark | by ...">
            <a:extLst>
              <a:ext uri="{FF2B5EF4-FFF2-40B4-BE49-F238E27FC236}">
                <a16:creationId xmlns:a16="http://schemas.microsoft.com/office/drawing/2014/main" id="{98911737-4027-724A-BCC7-FCCB2E8B6A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1643" y="3627927"/>
            <a:ext cx="907055" cy="9030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32E46B2-C39D-3186-14CB-40CF70C28B73}"/>
              </a:ext>
            </a:extLst>
          </p:cNvPr>
          <p:cNvSpPr txBox="1"/>
          <p:nvPr/>
        </p:nvSpPr>
        <p:spPr>
          <a:xfrm>
            <a:off x="8152085" y="3651498"/>
            <a:ext cx="3467135" cy="830997"/>
          </a:xfrm>
          <a:prstGeom prst="rect">
            <a:avLst/>
          </a:prstGeom>
          <a:noFill/>
        </p:spPr>
        <p:txBody>
          <a:bodyPr wrap="square" rtlCol="0">
            <a:spAutoFit/>
          </a:bodyPr>
          <a:lstStyle/>
          <a:p>
            <a:r>
              <a:rPr lang="en-US" sz="2400" dirty="0">
                <a:solidFill>
                  <a:srgbClr val="C00000"/>
                </a:solidFill>
              </a:rPr>
              <a:t>Can we reduce control flows?</a:t>
            </a:r>
          </a:p>
        </p:txBody>
      </p:sp>
      <p:sp>
        <p:nvSpPr>
          <p:cNvPr id="11" name="灯片编号占位符 5">
            <a:extLst>
              <a:ext uri="{FF2B5EF4-FFF2-40B4-BE49-F238E27FC236}">
                <a16:creationId xmlns:a16="http://schemas.microsoft.com/office/drawing/2014/main" id="{146BB3F6-0F75-92E6-80C2-C3BC4D0C79E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122</a:t>
            </a:fld>
            <a:endParaRPr lang="en-US" sz="2000" dirty="0">
              <a:solidFill>
                <a:schemeClr val="tx1"/>
              </a:solidFill>
              <a:latin typeface="Arial" pitchFamily="34" charset="0"/>
              <a:cs typeface="Arial" pitchFamily="34" charset="0"/>
            </a:endParaRPr>
          </a:p>
        </p:txBody>
      </p:sp>
      <p:pic>
        <p:nvPicPr>
          <p:cNvPr id="12" name="Picture 11">
            <a:extLst>
              <a:ext uri="{FF2B5EF4-FFF2-40B4-BE49-F238E27FC236}">
                <a16:creationId xmlns:a16="http://schemas.microsoft.com/office/drawing/2014/main" id="{7A7E3F2B-4256-6424-8102-3752067CDA56}"/>
              </a:ext>
            </a:extLst>
          </p:cNvPr>
          <p:cNvPicPr>
            <a:picLocks noChangeAspect="1"/>
          </p:cNvPicPr>
          <p:nvPr/>
        </p:nvPicPr>
        <p:blipFill>
          <a:blip r:embed="rId7"/>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306505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A474-C0B6-E60C-3A2C-4D52B6AAFDD1}"/>
              </a:ext>
            </a:extLst>
          </p:cNvPr>
          <p:cNvSpPr>
            <a:spLocks noGrp="1"/>
          </p:cNvSpPr>
          <p:nvPr>
            <p:ph type="title"/>
          </p:nvPr>
        </p:nvSpPr>
        <p:spPr/>
        <p:txBody>
          <a:bodyPr>
            <a:normAutofit/>
          </a:bodyPr>
          <a:lstStyle/>
          <a:p>
            <a:r>
              <a:rPr lang="en-US" sz="4800" dirty="0" err="1"/>
              <a:t>GraphSet</a:t>
            </a:r>
            <a:endParaRPr lang="en-US" sz="4800" dirty="0"/>
          </a:p>
        </p:txBody>
      </p:sp>
      <p:sp>
        <p:nvSpPr>
          <p:cNvPr id="3" name="Content Placeholder 2">
            <a:extLst>
              <a:ext uri="{FF2B5EF4-FFF2-40B4-BE49-F238E27FC236}">
                <a16:creationId xmlns:a16="http://schemas.microsoft.com/office/drawing/2014/main" id="{2A6BB10F-7B53-6450-771F-7CCEC466858D}"/>
              </a:ext>
            </a:extLst>
          </p:cNvPr>
          <p:cNvSpPr>
            <a:spLocks noGrp="1"/>
          </p:cNvSpPr>
          <p:nvPr>
            <p:ph idx="1"/>
          </p:nvPr>
        </p:nvSpPr>
        <p:spPr>
          <a:xfrm>
            <a:off x="838199" y="1627504"/>
            <a:ext cx="9799321" cy="5032375"/>
          </a:xfrm>
        </p:spPr>
        <p:txBody>
          <a:bodyPr>
            <a:normAutofit/>
          </a:bodyPr>
          <a:lstStyle/>
          <a:p>
            <a:pPr marL="0" indent="0">
              <a:buNone/>
            </a:pPr>
            <a:r>
              <a:rPr lang="en-US" sz="3600" dirty="0">
                <a:solidFill>
                  <a:srgbClr val="C00000"/>
                </a:solidFill>
                <a:latin typeface="+mj-lt"/>
              </a:rPr>
              <a:t>Inclusion-Exclusion Principle (IEP)</a:t>
            </a:r>
            <a:endParaRPr lang="en-US" dirty="0">
              <a:latin typeface="+mj-lt"/>
            </a:endParaRPr>
          </a:p>
          <a:p>
            <a:pPr marL="457200" indent="-457200">
              <a:buFont typeface="Arial" panose="020B0604020202020204" pitchFamily="34" charset="0"/>
              <a:buChar char="•"/>
            </a:pPr>
            <a:r>
              <a:rPr lang="en-US" dirty="0">
                <a:latin typeface="+mj-lt"/>
              </a:rPr>
              <a:t>Given 2 sets A and B, pick 1 element </a:t>
            </a:r>
            <a:r>
              <a:rPr lang="en-US" b="1" dirty="0">
                <a:latin typeface="+mj-lt"/>
              </a:rPr>
              <a:t>each</a:t>
            </a:r>
            <a:r>
              <a:rPr lang="en-US" dirty="0">
                <a:latin typeface="+mj-lt"/>
              </a:rPr>
              <a:t> from A and B.</a:t>
            </a:r>
          </a:p>
          <a:p>
            <a:pPr marL="457200" indent="-457200">
              <a:buFont typeface="Arial" panose="020B0604020202020204" pitchFamily="34" charset="0"/>
              <a:buChar char="•"/>
            </a:pPr>
            <a:r>
              <a:rPr lang="en-US" dirty="0">
                <a:latin typeface="+mj-lt"/>
              </a:rPr>
              <a:t>How many different combinations </a:t>
            </a:r>
            <a:r>
              <a:rPr lang="en-US" dirty="0">
                <a:solidFill>
                  <a:srgbClr val="C00000"/>
                </a:solidFill>
                <a:latin typeface="+mj-lt"/>
              </a:rPr>
              <a:t>without duplication</a:t>
            </a:r>
            <a:r>
              <a:rPr lang="en-US" dirty="0">
                <a:latin typeface="+mj-lt"/>
              </a:rPr>
              <a:t>?</a:t>
            </a:r>
          </a:p>
          <a:p>
            <a:pPr marL="457200" indent="-457200">
              <a:buFont typeface="Wingdings" pitchFamily="2" charset="2"/>
              <a:buChar char="ü"/>
            </a:pPr>
            <a:r>
              <a:rPr lang="en-US" dirty="0">
                <a:latin typeface="+mj-lt"/>
              </a:rPr>
              <a:t>Result = </a:t>
            </a:r>
            <a:r>
              <a:rPr lang="en-US" dirty="0">
                <a:solidFill>
                  <a:schemeClr val="accent2"/>
                </a:solidFill>
                <a:latin typeface="+mj-lt"/>
              </a:rPr>
              <a:t>|A| * |B|  </a:t>
            </a:r>
            <a:r>
              <a:rPr lang="en-US" dirty="0">
                <a:solidFill>
                  <a:schemeClr val="accent2"/>
                </a:solidFill>
              </a:rPr>
              <a:t>– </a:t>
            </a:r>
            <a:r>
              <a:rPr lang="en-US" dirty="0">
                <a:solidFill>
                  <a:schemeClr val="accent2"/>
                </a:solidFill>
                <a:latin typeface="+mj-lt"/>
              </a:rPr>
              <a:t> |A ∩ B|</a:t>
            </a:r>
            <a:endParaRPr lang="en-US" dirty="0">
              <a:latin typeface="+mj-lt"/>
            </a:endParaRPr>
          </a:p>
          <a:p>
            <a:endParaRPr lang="en-US" sz="1200" dirty="0">
              <a:latin typeface="+mj-lt"/>
            </a:endParaRPr>
          </a:p>
          <a:p>
            <a:pPr marL="457200" indent="-457200">
              <a:buFont typeface="Arial" panose="020B0604020202020204" pitchFamily="34" charset="0"/>
              <a:buChar char="•"/>
            </a:pPr>
            <a:r>
              <a:rPr lang="en-US" dirty="0">
                <a:latin typeface="+mj-lt"/>
              </a:rPr>
              <a:t>Given 3 sets A, B and C, pick 1 element </a:t>
            </a:r>
            <a:r>
              <a:rPr lang="en-US" b="1" dirty="0">
                <a:latin typeface="+mj-lt"/>
              </a:rPr>
              <a:t>each</a:t>
            </a:r>
            <a:r>
              <a:rPr lang="en-US" dirty="0">
                <a:latin typeface="+mj-lt"/>
              </a:rPr>
              <a:t> from A, B and C.</a:t>
            </a:r>
          </a:p>
          <a:p>
            <a:pPr marL="457200" indent="-457200">
              <a:buFont typeface="Arial" panose="020B0604020202020204" pitchFamily="34" charset="0"/>
              <a:buChar char="•"/>
            </a:pPr>
            <a:r>
              <a:rPr lang="en-US" dirty="0">
                <a:latin typeface="+mj-lt"/>
              </a:rPr>
              <a:t>How many different combinations </a:t>
            </a:r>
            <a:r>
              <a:rPr lang="en-US" dirty="0">
                <a:solidFill>
                  <a:srgbClr val="C00000"/>
                </a:solidFill>
                <a:latin typeface="+mj-lt"/>
              </a:rPr>
              <a:t>without duplication</a:t>
            </a:r>
            <a:r>
              <a:rPr lang="en-US" dirty="0">
                <a:latin typeface="+mj-lt"/>
              </a:rPr>
              <a:t>?</a:t>
            </a:r>
          </a:p>
          <a:p>
            <a:pPr marL="457200" indent="-457200">
              <a:buFont typeface="Wingdings" pitchFamily="2" charset="2"/>
              <a:buChar char="ü"/>
            </a:pPr>
            <a:r>
              <a:rPr lang="en-US" dirty="0">
                <a:latin typeface="+mj-lt"/>
              </a:rPr>
              <a:t>Result = </a:t>
            </a:r>
            <a:r>
              <a:rPr lang="en-US" dirty="0">
                <a:solidFill>
                  <a:schemeClr val="accent2"/>
                </a:solidFill>
                <a:latin typeface="+mj-lt"/>
              </a:rPr>
              <a:t>|A| * |B| * |C|  </a:t>
            </a:r>
            <a:r>
              <a:rPr lang="en-US" dirty="0">
                <a:solidFill>
                  <a:schemeClr val="accent2"/>
                </a:solidFill>
              </a:rPr>
              <a:t>– </a:t>
            </a:r>
            <a:r>
              <a:rPr lang="en-US" dirty="0">
                <a:solidFill>
                  <a:schemeClr val="accent2"/>
                </a:solidFill>
                <a:latin typeface="+mj-lt"/>
              </a:rPr>
              <a:t> |A| * |B ∩ C|  </a:t>
            </a:r>
            <a:r>
              <a:rPr lang="en-US" dirty="0">
                <a:solidFill>
                  <a:schemeClr val="accent2"/>
                </a:solidFill>
              </a:rPr>
              <a:t>– </a:t>
            </a:r>
            <a:r>
              <a:rPr lang="en-US" dirty="0">
                <a:solidFill>
                  <a:schemeClr val="accent2"/>
                </a:solidFill>
                <a:latin typeface="+mj-lt"/>
              </a:rPr>
              <a:t> |B| * |A ∩ C|  </a:t>
            </a:r>
            <a:r>
              <a:rPr lang="en-US" dirty="0">
                <a:solidFill>
                  <a:schemeClr val="accent2"/>
                </a:solidFill>
              </a:rPr>
              <a:t>– </a:t>
            </a:r>
            <a:r>
              <a:rPr lang="en-US" dirty="0">
                <a:solidFill>
                  <a:schemeClr val="accent2"/>
                </a:solidFill>
                <a:latin typeface="+mj-lt"/>
              </a:rPr>
              <a:t> |C| * |A ∩ B| + 2 * |A ∩ B ∩ C|</a:t>
            </a:r>
          </a:p>
          <a:p>
            <a:endParaRPr lang="en-US" dirty="0">
              <a:latin typeface="+mj-lt"/>
            </a:endParaRPr>
          </a:p>
        </p:txBody>
      </p:sp>
      <p:sp>
        <p:nvSpPr>
          <p:cNvPr id="6" name="灯片编号占位符 5">
            <a:extLst>
              <a:ext uri="{FF2B5EF4-FFF2-40B4-BE49-F238E27FC236}">
                <a16:creationId xmlns:a16="http://schemas.microsoft.com/office/drawing/2014/main" id="{5CCAB8CD-7E72-7BC9-10E5-324FF02F4F7A}"/>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123</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784A5F42-B56B-DA15-3196-18715F695CC2}"/>
              </a:ext>
            </a:extLst>
          </p:cNvPr>
          <p:cNvPicPr>
            <a:picLocks noChangeAspect="1"/>
          </p:cNvPicPr>
          <p:nvPr/>
        </p:nvPicPr>
        <p:blipFill>
          <a:blip r:embed="rId3"/>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72069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62B1-24DC-9003-21E3-A35C06D5397F}"/>
              </a:ext>
            </a:extLst>
          </p:cNvPr>
          <p:cNvSpPr>
            <a:spLocks noGrp="1"/>
          </p:cNvSpPr>
          <p:nvPr>
            <p:ph type="title"/>
          </p:nvPr>
        </p:nvSpPr>
        <p:spPr/>
        <p:txBody>
          <a:bodyPr>
            <a:normAutofit/>
          </a:bodyPr>
          <a:lstStyle/>
          <a:p>
            <a:r>
              <a:rPr lang="en-US" sz="4800" dirty="0" err="1"/>
              <a:t>GraphSet</a:t>
            </a:r>
            <a:endParaRPr lang="en-US" sz="4800" dirty="0"/>
          </a:p>
        </p:txBody>
      </p:sp>
      <p:pic>
        <p:nvPicPr>
          <p:cNvPr id="5" name="Picture 4">
            <a:extLst>
              <a:ext uri="{FF2B5EF4-FFF2-40B4-BE49-F238E27FC236}">
                <a16:creationId xmlns:a16="http://schemas.microsoft.com/office/drawing/2014/main" id="{7B2DF472-BEF3-6F18-1C72-3ED28A3534B3}"/>
              </a:ext>
            </a:extLst>
          </p:cNvPr>
          <p:cNvPicPr>
            <a:picLocks noChangeAspect="1"/>
          </p:cNvPicPr>
          <p:nvPr/>
        </p:nvPicPr>
        <p:blipFill rotWithShape="1">
          <a:blip r:embed="rId3"/>
          <a:srcRect l="35221" b="7729"/>
          <a:stretch/>
        </p:blipFill>
        <p:spPr>
          <a:xfrm>
            <a:off x="582525" y="1961209"/>
            <a:ext cx="5063377" cy="3980726"/>
          </a:xfrm>
          <a:prstGeom prst="rect">
            <a:avLst/>
          </a:prstGeom>
        </p:spPr>
      </p:pic>
      <p:sp>
        <p:nvSpPr>
          <p:cNvPr id="6" name="Rectangle 5">
            <a:extLst>
              <a:ext uri="{FF2B5EF4-FFF2-40B4-BE49-F238E27FC236}">
                <a16:creationId xmlns:a16="http://schemas.microsoft.com/office/drawing/2014/main" id="{14F1F29F-C84A-81E4-C2D3-36D3DD56CAD2}"/>
              </a:ext>
            </a:extLst>
          </p:cNvPr>
          <p:cNvSpPr/>
          <p:nvPr/>
        </p:nvSpPr>
        <p:spPr>
          <a:xfrm>
            <a:off x="1517474" y="4041215"/>
            <a:ext cx="4128428" cy="1900719"/>
          </a:xfrm>
          <a:prstGeom prst="rect">
            <a:avLst/>
          </a:prstGeom>
          <a:noFill/>
          <a:ln w="57150" cap="rnd">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411F5236-292B-26B8-F001-43B853CC8C05}"/>
              </a:ext>
            </a:extLst>
          </p:cNvPr>
          <p:cNvPicPr>
            <a:picLocks noGrp="1" noChangeAspect="1"/>
          </p:cNvPicPr>
          <p:nvPr>
            <p:ph idx="1"/>
          </p:nvPr>
        </p:nvPicPr>
        <p:blipFill rotWithShape="1">
          <a:blip r:embed="rId4"/>
          <a:srcRect t="22397" b="12057"/>
          <a:stretch/>
        </p:blipFill>
        <p:spPr>
          <a:xfrm>
            <a:off x="6580851" y="3169030"/>
            <a:ext cx="5342053" cy="2870223"/>
          </a:xfrm>
          <a:prstGeom prst="rect">
            <a:avLst/>
          </a:prstGeom>
        </p:spPr>
      </p:pic>
      <p:sp>
        <p:nvSpPr>
          <p:cNvPr id="8" name="Right Arrow 7">
            <a:extLst>
              <a:ext uri="{FF2B5EF4-FFF2-40B4-BE49-F238E27FC236}">
                <a16:creationId xmlns:a16="http://schemas.microsoft.com/office/drawing/2014/main" id="{9CAA2606-B29A-016B-58D1-639A7577C267}"/>
              </a:ext>
            </a:extLst>
          </p:cNvPr>
          <p:cNvSpPr/>
          <p:nvPr/>
        </p:nvSpPr>
        <p:spPr>
          <a:xfrm>
            <a:off x="5940176" y="4804071"/>
            <a:ext cx="537681" cy="37500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5">
            <a:extLst>
              <a:ext uri="{FF2B5EF4-FFF2-40B4-BE49-F238E27FC236}">
                <a16:creationId xmlns:a16="http://schemas.microsoft.com/office/drawing/2014/main" id="{6577E967-491E-6BDC-B7B7-B978BE1A08E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124</a:t>
            </a:fld>
            <a:endParaRPr lang="en-US" sz="2000" dirty="0">
              <a:solidFill>
                <a:schemeClr val="tx1"/>
              </a:solidFill>
              <a:latin typeface="Arial" pitchFamily="34" charset="0"/>
              <a:cs typeface="Arial" pitchFamily="34" charset="0"/>
            </a:endParaRPr>
          </a:p>
        </p:txBody>
      </p:sp>
      <p:pic>
        <p:nvPicPr>
          <p:cNvPr id="10" name="Picture 9">
            <a:extLst>
              <a:ext uri="{FF2B5EF4-FFF2-40B4-BE49-F238E27FC236}">
                <a16:creationId xmlns:a16="http://schemas.microsoft.com/office/drawing/2014/main" id="{28887069-A9B6-6067-84FE-DBE4E380FE30}"/>
              </a:ext>
            </a:extLst>
          </p:cNvPr>
          <p:cNvPicPr>
            <a:picLocks noChangeAspect="1"/>
          </p:cNvPicPr>
          <p:nvPr/>
        </p:nvPicPr>
        <p:blipFill>
          <a:blip r:embed="rId5"/>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384124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B365-B525-AD25-10EF-945744491C68}"/>
              </a:ext>
            </a:extLst>
          </p:cNvPr>
          <p:cNvSpPr>
            <a:spLocks noGrp="1"/>
          </p:cNvSpPr>
          <p:nvPr>
            <p:ph type="title"/>
          </p:nvPr>
        </p:nvSpPr>
        <p:spPr/>
        <p:txBody>
          <a:bodyPr>
            <a:normAutofit/>
          </a:bodyPr>
          <a:lstStyle/>
          <a:p>
            <a:r>
              <a:rPr lang="en-US" sz="4800" dirty="0" err="1">
                <a:latin typeface="+mj-lt"/>
              </a:rPr>
              <a:t>GraphSet</a:t>
            </a:r>
            <a:endParaRPr lang="en-US" sz="4800" dirty="0">
              <a:latin typeface="+mj-lt"/>
            </a:endParaRPr>
          </a:p>
        </p:txBody>
      </p:sp>
      <p:sp>
        <p:nvSpPr>
          <p:cNvPr id="3" name="Content Placeholder 2">
            <a:extLst>
              <a:ext uri="{FF2B5EF4-FFF2-40B4-BE49-F238E27FC236}">
                <a16:creationId xmlns:a16="http://schemas.microsoft.com/office/drawing/2014/main" id="{4546C676-743B-2EE8-969E-077394221194}"/>
              </a:ext>
            </a:extLst>
          </p:cNvPr>
          <p:cNvSpPr>
            <a:spLocks noGrp="1"/>
          </p:cNvSpPr>
          <p:nvPr>
            <p:ph idx="1"/>
          </p:nvPr>
        </p:nvSpPr>
        <p:spPr>
          <a:xfrm>
            <a:off x="838200" y="1574006"/>
            <a:ext cx="10515600" cy="4351338"/>
          </a:xfrm>
        </p:spPr>
        <p:txBody>
          <a:bodyPr>
            <a:normAutofit/>
          </a:bodyPr>
          <a:lstStyle/>
          <a:p>
            <a:pPr marL="0" indent="0">
              <a:buNone/>
            </a:pPr>
            <a:r>
              <a:rPr lang="en-US" sz="3200" dirty="0">
                <a:solidFill>
                  <a:srgbClr val="C00000"/>
                </a:solidFill>
                <a:latin typeface="+mj-lt"/>
              </a:rPr>
              <a:t>Common intersection elimination </a:t>
            </a:r>
          </a:p>
          <a:p>
            <a:endParaRPr lang="en-US" sz="3200" dirty="0">
              <a:solidFill>
                <a:srgbClr val="C00000"/>
              </a:solidFill>
              <a:latin typeface="+mj-lt"/>
            </a:endParaRPr>
          </a:p>
        </p:txBody>
      </p:sp>
      <p:pic>
        <p:nvPicPr>
          <p:cNvPr id="5" name="Picture 4">
            <a:extLst>
              <a:ext uri="{FF2B5EF4-FFF2-40B4-BE49-F238E27FC236}">
                <a16:creationId xmlns:a16="http://schemas.microsoft.com/office/drawing/2014/main" id="{2AD163C8-7BEE-DC49-ABC6-10D979BD676C}"/>
              </a:ext>
            </a:extLst>
          </p:cNvPr>
          <p:cNvPicPr>
            <a:picLocks noChangeAspect="1"/>
          </p:cNvPicPr>
          <p:nvPr/>
        </p:nvPicPr>
        <p:blipFill>
          <a:blip r:embed="rId3"/>
          <a:stretch>
            <a:fillRect/>
          </a:stretch>
        </p:blipFill>
        <p:spPr>
          <a:xfrm>
            <a:off x="1119925" y="2202506"/>
            <a:ext cx="3302285" cy="4185368"/>
          </a:xfrm>
          <a:prstGeom prst="rect">
            <a:avLst/>
          </a:prstGeom>
        </p:spPr>
      </p:pic>
      <p:pic>
        <p:nvPicPr>
          <p:cNvPr id="8" name="Picture 7">
            <a:extLst>
              <a:ext uri="{FF2B5EF4-FFF2-40B4-BE49-F238E27FC236}">
                <a16:creationId xmlns:a16="http://schemas.microsoft.com/office/drawing/2014/main" id="{8560E776-46AD-C8AF-684D-3FF294286A3B}"/>
              </a:ext>
            </a:extLst>
          </p:cNvPr>
          <p:cNvPicPr>
            <a:picLocks noChangeAspect="1"/>
          </p:cNvPicPr>
          <p:nvPr/>
        </p:nvPicPr>
        <p:blipFill>
          <a:blip r:embed="rId4"/>
          <a:stretch>
            <a:fillRect/>
          </a:stretch>
        </p:blipFill>
        <p:spPr>
          <a:xfrm>
            <a:off x="4422210" y="3380773"/>
            <a:ext cx="6727841" cy="1828835"/>
          </a:xfrm>
          <a:prstGeom prst="rect">
            <a:avLst/>
          </a:prstGeom>
        </p:spPr>
      </p:pic>
      <p:sp>
        <p:nvSpPr>
          <p:cNvPr id="6" name="灯片编号占位符 5">
            <a:extLst>
              <a:ext uri="{FF2B5EF4-FFF2-40B4-BE49-F238E27FC236}">
                <a16:creationId xmlns:a16="http://schemas.microsoft.com/office/drawing/2014/main" id="{AD2BC16F-ECEF-8626-64F3-A6B8BB71F22E}"/>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125</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B1A59872-D79D-6C4C-0DA1-77B9970BF603}"/>
              </a:ext>
            </a:extLst>
          </p:cNvPr>
          <p:cNvPicPr>
            <a:picLocks noChangeAspect="1"/>
          </p:cNvPicPr>
          <p:nvPr/>
        </p:nvPicPr>
        <p:blipFill>
          <a:blip r:embed="rId5"/>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29995734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731-DB8C-1B9A-2262-60DB1CAD2C31}"/>
              </a:ext>
            </a:extLst>
          </p:cNvPr>
          <p:cNvSpPr>
            <a:spLocks noGrp="1"/>
          </p:cNvSpPr>
          <p:nvPr>
            <p:ph type="title"/>
          </p:nvPr>
        </p:nvSpPr>
        <p:spPr/>
        <p:txBody>
          <a:bodyPr>
            <a:normAutofit/>
          </a:bodyPr>
          <a:lstStyle/>
          <a:p>
            <a:r>
              <a:rPr lang="en-US" sz="4800" dirty="0" err="1">
                <a:latin typeface="+mj-lt"/>
              </a:rPr>
              <a:t>GraphSet</a:t>
            </a:r>
            <a:endParaRPr lang="en-US" sz="4800" dirty="0"/>
          </a:p>
        </p:txBody>
      </p:sp>
      <p:pic>
        <p:nvPicPr>
          <p:cNvPr id="5" name="Content Placeholder 3">
            <a:extLst>
              <a:ext uri="{FF2B5EF4-FFF2-40B4-BE49-F238E27FC236}">
                <a16:creationId xmlns:a16="http://schemas.microsoft.com/office/drawing/2014/main" id="{961CCB7E-659E-2096-8315-145A0474E44B}"/>
              </a:ext>
            </a:extLst>
          </p:cNvPr>
          <p:cNvPicPr>
            <a:picLocks noChangeAspect="1"/>
          </p:cNvPicPr>
          <p:nvPr/>
        </p:nvPicPr>
        <p:blipFill rotWithShape="1">
          <a:blip r:embed="rId3"/>
          <a:srcRect t="22397" b="12057"/>
          <a:stretch/>
        </p:blipFill>
        <p:spPr>
          <a:xfrm>
            <a:off x="144846" y="2737571"/>
            <a:ext cx="5660184" cy="3041151"/>
          </a:xfrm>
          <a:prstGeom prst="rect">
            <a:avLst/>
          </a:prstGeom>
        </p:spPr>
      </p:pic>
      <p:pic>
        <p:nvPicPr>
          <p:cNvPr id="6" name="Content Placeholder 3">
            <a:extLst>
              <a:ext uri="{FF2B5EF4-FFF2-40B4-BE49-F238E27FC236}">
                <a16:creationId xmlns:a16="http://schemas.microsoft.com/office/drawing/2014/main" id="{95C65D43-498E-B522-D8CF-5D79A6736F4C}"/>
              </a:ext>
            </a:extLst>
          </p:cNvPr>
          <p:cNvPicPr>
            <a:picLocks noGrp="1" noChangeAspect="1"/>
          </p:cNvPicPr>
          <p:nvPr>
            <p:ph idx="1"/>
          </p:nvPr>
        </p:nvPicPr>
        <p:blipFill rotWithShape="1">
          <a:blip r:embed="rId4"/>
          <a:srcRect l="2546" t="9720" b="14293"/>
          <a:stretch/>
        </p:blipFill>
        <p:spPr>
          <a:xfrm>
            <a:off x="6686526" y="2737571"/>
            <a:ext cx="5185817" cy="3020602"/>
          </a:xfrm>
          <a:prstGeom prst="rect">
            <a:avLst/>
          </a:prstGeom>
        </p:spPr>
      </p:pic>
      <p:sp>
        <p:nvSpPr>
          <p:cNvPr id="7" name="Right Arrow 6">
            <a:extLst>
              <a:ext uri="{FF2B5EF4-FFF2-40B4-BE49-F238E27FC236}">
                <a16:creationId xmlns:a16="http://schemas.microsoft.com/office/drawing/2014/main" id="{54D03C60-DF33-FD4E-88BC-D75E84B0D08B}"/>
              </a:ext>
            </a:extLst>
          </p:cNvPr>
          <p:cNvSpPr/>
          <p:nvPr/>
        </p:nvSpPr>
        <p:spPr>
          <a:xfrm>
            <a:off x="6010555" y="4070643"/>
            <a:ext cx="537681" cy="37500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6AF952-99F3-FB4A-3156-AEAB9B4AB9D3}"/>
              </a:ext>
            </a:extLst>
          </p:cNvPr>
          <p:cNvSpPr/>
          <p:nvPr/>
        </p:nvSpPr>
        <p:spPr>
          <a:xfrm>
            <a:off x="2288719" y="4070642"/>
            <a:ext cx="3421295" cy="1497951"/>
          </a:xfrm>
          <a:prstGeom prst="rect">
            <a:avLst/>
          </a:prstGeom>
          <a:noFill/>
          <a:ln w="57150" cap="rnd">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E485FC-BDBC-0398-5593-99388A56759B}"/>
              </a:ext>
            </a:extLst>
          </p:cNvPr>
          <p:cNvSpPr/>
          <p:nvPr/>
        </p:nvSpPr>
        <p:spPr>
          <a:xfrm>
            <a:off x="8546086" y="4202130"/>
            <a:ext cx="3326258" cy="1385299"/>
          </a:xfrm>
          <a:prstGeom prst="rect">
            <a:avLst/>
          </a:prstGeom>
          <a:noFill/>
          <a:ln w="57150" cap="rnd">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5">
            <a:extLst>
              <a:ext uri="{FF2B5EF4-FFF2-40B4-BE49-F238E27FC236}">
                <a16:creationId xmlns:a16="http://schemas.microsoft.com/office/drawing/2014/main" id="{90A3B958-1AE2-23DB-43B9-0BFB0856424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126</a:t>
            </a:fld>
            <a:endParaRPr lang="en-US" sz="2000" dirty="0">
              <a:solidFill>
                <a:schemeClr val="tx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B2893CBB-31B1-7BFE-5F99-EB0C56F6B29B}"/>
              </a:ext>
            </a:extLst>
          </p:cNvPr>
          <p:cNvPicPr>
            <a:picLocks noChangeAspect="1"/>
          </p:cNvPicPr>
          <p:nvPr/>
        </p:nvPicPr>
        <p:blipFill>
          <a:blip r:embed="rId5"/>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12844012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EFD4-2F55-8ED3-4D38-19C90C13ACED}"/>
              </a:ext>
            </a:extLst>
          </p:cNvPr>
          <p:cNvSpPr>
            <a:spLocks noGrp="1"/>
          </p:cNvSpPr>
          <p:nvPr>
            <p:ph type="title"/>
          </p:nvPr>
        </p:nvSpPr>
        <p:spPr/>
        <p:txBody>
          <a:bodyPr>
            <a:normAutofit/>
          </a:bodyPr>
          <a:lstStyle/>
          <a:p>
            <a:r>
              <a:rPr lang="en-US" sz="4800" dirty="0" err="1">
                <a:latin typeface="+mj-lt"/>
              </a:rPr>
              <a:t>GraphSet</a:t>
            </a:r>
            <a:endParaRPr lang="en-US" sz="4800" dirty="0"/>
          </a:p>
        </p:txBody>
      </p:sp>
      <p:sp>
        <p:nvSpPr>
          <p:cNvPr id="3" name="Content Placeholder 2">
            <a:extLst>
              <a:ext uri="{FF2B5EF4-FFF2-40B4-BE49-F238E27FC236}">
                <a16:creationId xmlns:a16="http://schemas.microsoft.com/office/drawing/2014/main" id="{F226A09C-C27A-B7DF-381E-DB10F44119EA}"/>
              </a:ext>
            </a:extLst>
          </p:cNvPr>
          <p:cNvSpPr>
            <a:spLocks noGrp="1"/>
          </p:cNvSpPr>
          <p:nvPr>
            <p:ph idx="1"/>
          </p:nvPr>
        </p:nvSpPr>
        <p:spPr>
          <a:xfrm>
            <a:off x="838200" y="1707508"/>
            <a:ext cx="10515600" cy="4351338"/>
          </a:xfrm>
        </p:spPr>
        <p:txBody>
          <a:bodyPr/>
          <a:lstStyle/>
          <a:p>
            <a:pPr marL="0" indent="0">
              <a:buNone/>
            </a:pPr>
            <a:r>
              <a:rPr lang="en-US" sz="3200" dirty="0">
                <a:solidFill>
                  <a:srgbClr val="C00000"/>
                </a:solidFill>
                <a:latin typeface="+mj-lt"/>
              </a:rPr>
              <a:t>Set difference simplification</a:t>
            </a:r>
          </a:p>
          <a:p>
            <a:endParaRPr lang="en-US" dirty="0">
              <a:latin typeface="+mj-lt"/>
            </a:endParaRPr>
          </a:p>
        </p:txBody>
      </p:sp>
      <p:pic>
        <p:nvPicPr>
          <p:cNvPr id="6" name="Content Placeholder 3">
            <a:extLst>
              <a:ext uri="{FF2B5EF4-FFF2-40B4-BE49-F238E27FC236}">
                <a16:creationId xmlns:a16="http://schemas.microsoft.com/office/drawing/2014/main" id="{FC3CB632-1D68-0C83-5F14-436576D5A428}"/>
              </a:ext>
            </a:extLst>
          </p:cNvPr>
          <p:cNvPicPr>
            <a:picLocks noChangeAspect="1"/>
          </p:cNvPicPr>
          <p:nvPr/>
        </p:nvPicPr>
        <p:blipFill>
          <a:blip r:embed="rId3"/>
          <a:stretch>
            <a:fillRect/>
          </a:stretch>
        </p:blipFill>
        <p:spPr>
          <a:xfrm>
            <a:off x="4737935" y="3429000"/>
            <a:ext cx="7316905" cy="2021968"/>
          </a:xfrm>
          <a:prstGeom prst="rect">
            <a:avLst/>
          </a:prstGeom>
        </p:spPr>
      </p:pic>
      <p:sp>
        <p:nvSpPr>
          <p:cNvPr id="9" name="灯片编号占位符 5">
            <a:extLst>
              <a:ext uri="{FF2B5EF4-FFF2-40B4-BE49-F238E27FC236}">
                <a16:creationId xmlns:a16="http://schemas.microsoft.com/office/drawing/2014/main" id="{06A8EB73-8165-C383-8745-2D38CCB842E0}"/>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127</a:t>
            </a:fld>
            <a:endParaRPr lang="en-US" sz="2000" dirty="0">
              <a:solidFill>
                <a:schemeClr val="tx1"/>
              </a:solidFill>
              <a:latin typeface="Arial" pitchFamily="34" charset="0"/>
              <a:cs typeface="Arial" pitchFamily="34" charset="0"/>
            </a:endParaRPr>
          </a:p>
        </p:txBody>
      </p:sp>
      <p:pic>
        <p:nvPicPr>
          <p:cNvPr id="10" name="Picture 9">
            <a:extLst>
              <a:ext uri="{FF2B5EF4-FFF2-40B4-BE49-F238E27FC236}">
                <a16:creationId xmlns:a16="http://schemas.microsoft.com/office/drawing/2014/main" id="{318E9844-15AF-2C95-DC6E-572B918E3B8F}"/>
              </a:ext>
            </a:extLst>
          </p:cNvPr>
          <p:cNvPicPr>
            <a:picLocks noChangeAspect="1"/>
          </p:cNvPicPr>
          <p:nvPr/>
        </p:nvPicPr>
        <p:blipFill>
          <a:blip r:embed="rId4"/>
          <a:stretch>
            <a:fillRect/>
          </a:stretch>
        </p:blipFill>
        <p:spPr>
          <a:xfrm>
            <a:off x="3517423" y="94604"/>
            <a:ext cx="8537417" cy="1082040"/>
          </a:xfrm>
          <a:prstGeom prst="rect">
            <a:avLst/>
          </a:prstGeom>
        </p:spPr>
      </p:pic>
      <p:pic>
        <p:nvPicPr>
          <p:cNvPr id="11" name="Picture 10">
            <a:extLst>
              <a:ext uri="{FF2B5EF4-FFF2-40B4-BE49-F238E27FC236}">
                <a16:creationId xmlns:a16="http://schemas.microsoft.com/office/drawing/2014/main" id="{8EBC56EC-F1D8-DC56-D5BF-F7A132E57202}"/>
              </a:ext>
            </a:extLst>
          </p:cNvPr>
          <p:cNvPicPr>
            <a:picLocks noChangeAspect="1"/>
          </p:cNvPicPr>
          <p:nvPr/>
        </p:nvPicPr>
        <p:blipFill>
          <a:blip r:embed="rId5"/>
          <a:stretch>
            <a:fillRect/>
          </a:stretch>
        </p:blipFill>
        <p:spPr>
          <a:xfrm>
            <a:off x="1119925" y="2202506"/>
            <a:ext cx="3302285" cy="4185368"/>
          </a:xfrm>
          <a:prstGeom prst="rect">
            <a:avLst/>
          </a:prstGeom>
        </p:spPr>
      </p:pic>
    </p:spTree>
    <p:extLst>
      <p:ext uri="{BB962C8B-B14F-4D97-AF65-F5344CB8AC3E}">
        <p14:creationId xmlns:p14="http://schemas.microsoft.com/office/powerpoint/2010/main" val="2980642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FBE-FE8E-48C1-946D-65B7944CED82}"/>
              </a:ext>
            </a:extLst>
          </p:cNvPr>
          <p:cNvSpPr>
            <a:spLocks noGrp="1"/>
          </p:cNvSpPr>
          <p:nvPr>
            <p:ph type="title"/>
          </p:nvPr>
        </p:nvSpPr>
        <p:spPr/>
        <p:txBody>
          <a:bodyPr>
            <a:normAutofit/>
          </a:bodyPr>
          <a:lstStyle/>
          <a:p>
            <a:r>
              <a:rPr lang="en-US" sz="4800" dirty="0" err="1">
                <a:latin typeface="+mj-lt"/>
              </a:rPr>
              <a:t>GraphSet</a:t>
            </a:r>
            <a:endParaRPr lang="en-US" sz="4800" dirty="0"/>
          </a:p>
        </p:txBody>
      </p:sp>
      <p:pic>
        <p:nvPicPr>
          <p:cNvPr id="5" name="Content Placeholder 3">
            <a:extLst>
              <a:ext uri="{FF2B5EF4-FFF2-40B4-BE49-F238E27FC236}">
                <a16:creationId xmlns:a16="http://schemas.microsoft.com/office/drawing/2014/main" id="{A961CE46-F933-3180-6D9B-D018A9FD1179}"/>
              </a:ext>
            </a:extLst>
          </p:cNvPr>
          <p:cNvPicPr>
            <a:picLocks noChangeAspect="1"/>
          </p:cNvPicPr>
          <p:nvPr/>
        </p:nvPicPr>
        <p:blipFill rotWithShape="1">
          <a:blip r:embed="rId3"/>
          <a:srcRect l="2546" t="9720" b="14293"/>
          <a:stretch/>
        </p:blipFill>
        <p:spPr>
          <a:xfrm>
            <a:off x="482600" y="2520137"/>
            <a:ext cx="5185817" cy="3020602"/>
          </a:xfrm>
          <a:prstGeom prst="rect">
            <a:avLst/>
          </a:prstGeom>
        </p:spPr>
      </p:pic>
      <p:pic>
        <p:nvPicPr>
          <p:cNvPr id="6" name="Picture 5">
            <a:extLst>
              <a:ext uri="{FF2B5EF4-FFF2-40B4-BE49-F238E27FC236}">
                <a16:creationId xmlns:a16="http://schemas.microsoft.com/office/drawing/2014/main" id="{EBEF657D-53B3-DED5-B904-1797F03F4229}"/>
              </a:ext>
            </a:extLst>
          </p:cNvPr>
          <p:cNvPicPr>
            <a:picLocks noChangeAspect="1"/>
          </p:cNvPicPr>
          <p:nvPr/>
        </p:nvPicPr>
        <p:blipFill rotWithShape="1">
          <a:blip r:embed="rId4"/>
          <a:srcRect t="7101" b="13741"/>
          <a:stretch/>
        </p:blipFill>
        <p:spPr>
          <a:xfrm>
            <a:off x="6742271" y="2448217"/>
            <a:ext cx="5008629" cy="3092522"/>
          </a:xfrm>
          <a:prstGeom prst="rect">
            <a:avLst/>
          </a:prstGeom>
        </p:spPr>
      </p:pic>
      <p:sp>
        <p:nvSpPr>
          <p:cNvPr id="7" name="Right Arrow 6">
            <a:extLst>
              <a:ext uri="{FF2B5EF4-FFF2-40B4-BE49-F238E27FC236}">
                <a16:creationId xmlns:a16="http://schemas.microsoft.com/office/drawing/2014/main" id="{FCD83860-8215-FEAC-BC78-1B7A96AA5046}"/>
              </a:ext>
            </a:extLst>
          </p:cNvPr>
          <p:cNvSpPr/>
          <p:nvPr/>
        </p:nvSpPr>
        <p:spPr>
          <a:xfrm>
            <a:off x="5936503" y="3842935"/>
            <a:ext cx="537681" cy="37500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5">
            <a:extLst>
              <a:ext uri="{FF2B5EF4-FFF2-40B4-BE49-F238E27FC236}">
                <a16:creationId xmlns:a16="http://schemas.microsoft.com/office/drawing/2014/main" id="{24774B21-9C9E-33EB-8A38-83AFF8D8F425}"/>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128</a:t>
            </a:fld>
            <a:endParaRPr lang="en-US" sz="2000" dirty="0">
              <a:solidFill>
                <a:schemeClr val="tx1"/>
              </a:solidFill>
              <a:latin typeface="Arial" pitchFamily="34" charset="0"/>
              <a:cs typeface="Arial" pitchFamily="34" charset="0"/>
            </a:endParaRPr>
          </a:p>
        </p:txBody>
      </p:sp>
      <p:pic>
        <p:nvPicPr>
          <p:cNvPr id="9" name="Picture 8">
            <a:extLst>
              <a:ext uri="{FF2B5EF4-FFF2-40B4-BE49-F238E27FC236}">
                <a16:creationId xmlns:a16="http://schemas.microsoft.com/office/drawing/2014/main" id="{DACFFA10-13A3-5EDE-87CF-6516539B280D}"/>
              </a:ext>
            </a:extLst>
          </p:cNvPr>
          <p:cNvPicPr>
            <a:picLocks noChangeAspect="1"/>
          </p:cNvPicPr>
          <p:nvPr/>
        </p:nvPicPr>
        <p:blipFill>
          <a:blip r:embed="rId5"/>
          <a:stretch>
            <a:fillRect/>
          </a:stretch>
        </p:blipFill>
        <p:spPr>
          <a:xfrm>
            <a:off x="3517423" y="94604"/>
            <a:ext cx="8537417" cy="1082040"/>
          </a:xfrm>
          <a:prstGeom prst="rect">
            <a:avLst/>
          </a:prstGeom>
        </p:spPr>
      </p:pic>
      <p:sp>
        <p:nvSpPr>
          <p:cNvPr id="11" name="Rectangle 10">
            <a:extLst>
              <a:ext uri="{FF2B5EF4-FFF2-40B4-BE49-F238E27FC236}">
                <a16:creationId xmlns:a16="http://schemas.microsoft.com/office/drawing/2014/main" id="{25292D6F-687D-1B80-5A66-3D1C2FE532A7}"/>
              </a:ext>
            </a:extLst>
          </p:cNvPr>
          <p:cNvSpPr/>
          <p:nvPr/>
        </p:nvSpPr>
        <p:spPr>
          <a:xfrm>
            <a:off x="813236" y="2484470"/>
            <a:ext cx="3731937" cy="1325563"/>
          </a:xfrm>
          <a:prstGeom prst="rect">
            <a:avLst/>
          </a:prstGeom>
          <a:noFill/>
          <a:ln w="57150" cap="rnd">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273A3A-AE13-0D2D-AE82-F7B575EBB0AD}"/>
              </a:ext>
            </a:extLst>
          </p:cNvPr>
          <p:cNvSpPr/>
          <p:nvPr/>
        </p:nvSpPr>
        <p:spPr>
          <a:xfrm>
            <a:off x="7083229" y="2423779"/>
            <a:ext cx="2681217" cy="1078031"/>
          </a:xfrm>
          <a:prstGeom prst="rect">
            <a:avLst/>
          </a:prstGeom>
          <a:noFill/>
          <a:ln w="57150" cap="rnd">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28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39C-AF61-3684-90D3-9AC0D71ECC77}"/>
              </a:ext>
            </a:extLst>
          </p:cNvPr>
          <p:cNvSpPr>
            <a:spLocks noGrp="1"/>
          </p:cNvSpPr>
          <p:nvPr>
            <p:ph type="title"/>
          </p:nvPr>
        </p:nvSpPr>
        <p:spPr/>
        <p:txBody>
          <a:bodyPr>
            <a:normAutofit/>
          </a:bodyPr>
          <a:lstStyle/>
          <a:p>
            <a:r>
              <a:rPr lang="en-US" sz="4800" dirty="0" err="1"/>
              <a:t>GraphSet</a:t>
            </a:r>
            <a:endParaRPr lang="en-US" sz="4800" dirty="0"/>
          </a:p>
        </p:txBody>
      </p:sp>
      <p:sp>
        <p:nvSpPr>
          <p:cNvPr id="3" name="Content Placeholder 2">
            <a:extLst>
              <a:ext uri="{FF2B5EF4-FFF2-40B4-BE49-F238E27FC236}">
                <a16:creationId xmlns:a16="http://schemas.microsoft.com/office/drawing/2014/main" id="{E242327D-BC5B-DC7F-F807-8DB3AA290706}"/>
              </a:ext>
            </a:extLst>
          </p:cNvPr>
          <p:cNvSpPr>
            <a:spLocks noGrp="1"/>
          </p:cNvSpPr>
          <p:nvPr>
            <p:ph idx="1"/>
          </p:nvPr>
        </p:nvSpPr>
        <p:spPr>
          <a:xfrm>
            <a:off x="838200" y="1825624"/>
            <a:ext cx="10515600" cy="4530725"/>
          </a:xfrm>
        </p:spPr>
        <p:txBody>
          <a:bodyPr>
            <a:normAutofit/>
          </a:bodyPr>
          <a:lstStyle/>
          <a:p>
            <a:pPr marL="0" indent="0">
              <a:buNone/>
            </a:pPr>
            <a:r>
              <a:rPr lang="en-US" dirty="0">
                <a:latin typeface="+mj-lt"/>
              </a:rPr>
              <a:t>CPU analyzes the pattern and </a:t>
            </a:r>
            <a:r>
              <a:rPr lang="en-US" dirty="0">
                <a:solidFill>
                  <a:srgbClr val="C00000"/>
                </a:solidFill>
                <a:latin typeface="+mj-lt"/>
              </a:rPr>
              <a:t>generates efficient code</a:t>
            </a:r>
            <a:r>
              <a:rPr lang="en-US" dirty="0">
                <a:latin typeface="+mj-lt"/>
              </a:rPr>
              <a:t> running on CPU/GPU</a:t>
            </a:r>
          </a:p>
          <a:p>
            <a:pPr marL="0" indent="0">
              <a:buNone/>
            </a:pPr>
            <a:endParaRPr lang="en-US" sz="900" dirty="0">
              <a:latin typeface="+mj-lt"/>
            </a:endParaRPr>
          </a:p>
          <a:p>
            <a:pPr marL="0" indent="0">
              <a:buNone/>
            </a:pPr>
            <a:r>
              <a:rPr lang="en-US" dirty="0">
                <a:latin typeface="+mj-lt"/>
              </a:rPr>
              <a:t> A warp (32 threads) computes a set operation</a:t>
            </a:r>
          </a:p>
          <a:p>
            <a:pPr marL="0" indent="0">
              <a:buNone/>
            </a:pPr>
            <a:endParaRPr lang="en-US" sz="800" dirty="0">
              <a:latin typeface="+mj-lt"/>
            </a:endParaRPr>
          </a:p>
          <a:p>
            <a:pPr marL="0" indent="0">
              <a:buNone/>
            </a:pPr>
            <a:r>
              <a:rPr lang="en-US" dirty="0">
                <a:latin typeface="+mj-lt"/>
              </a:rPr>
              <a:t>148.47x faster than </a:t>
            </a:r>
            <a:r>
              <a:rPr lang="en-US" dirty="0">
                <a:solidFill>
                  <a:srgbClr val="0070C0"/>
                </a:solidFill>
                <a:latin typeface="+mj-lt"/>
              </a:rPr>
              <a:t>Peregrine</a:t>
            </a:r>
            <a:endParaRPr lang="en-US" dirty="0">
              <a:latin typeface="+mj-lt"/>
            </a:endParaRPr>
          </a:p>
          <a:p>
            <a:pPr marL="0" indent="0">
              <a:buNone/>
            </a:pPr>
            <a:endParaRPr lang="en-US" sz="800" dirty="0">
              <a:latin typeface="+mj-lt"/>
            </a:endParaRPr>
          </a:p>
          <a:p>
            <a:pPr marL="0" indent="0">
              <a:buNone/>
            </a:pPr>
            <a:r>
              <a:rPr lang="en-US" dirty="0">
                <a:latin typeface="+mj-lt"/>
              </a:rPr>
              <a:t>3.17x faster than </a:t>
            </a:r>
            <a:r>
              <a:rPr lang="en-US" dirty="0" err="1">
                <a:solidFill>
                  <a:srgbClr val="0070C0"/>
                </a:solidFill>
                <a:latin typeface="+mj-lt"/>
              </a:rPr>
              <a:t>GraphPi</a:t>
            </a:r>
            <a:endParaRPr lang="en-US" dirty="0">
              <a:latin typeface="+mj-lt"/>
            </a:endParaRPr>
          </a:p>
          <a:p>
            <a:pPr marL="0" indent="0">
              <a:buNone/>
            </a:pPr>
            <a:endParaRPr lang="en-US" sz="800" dirty="0">
              <a:latin typeface="+mj-lt"/>
            </a:endParaRPr>
          </a:p>
          <a:p>
            <a:pPr marL="0" indent="0">
              <a:buNone/>
            </a:pPr>
            <a:r>
              <a:rPr lang="en-US" dirty="0">
                <a:latin typeface="+mj-lt"/>
              </a:rPr>
              <a:t>10-2,000x faster than GPU baselines (including </a:t>
            </a:r>
            <a:r>
              <a:rPr lang="en-US" dirty="0" err="1">
                <a:solidFill>
                  <a:srgbClr val="0070C0"/>
                </a:solidFill>
                <a:latin typeface="+mj-lt"/>
              </a:rPr>
              <a:t>CuTS</a:t>
            </a:r>
            <a:r>
              <a:rPr lang="en-US" dirty="0">
                <a:latin typeface="+mj-lt"/>
              </a:rPr>
              <a:t>).</a:t>
            </a:r>
          </a:p>
        </p:txBody>
      </p:sp>
      <p:sp>
        <p:nvSpPr>
          <p:cNvPr id="6" name="灯片编号占位符 5">
            <a:extLst>
              <a:ext uri="{FF2B5EF4-FFF2-40B4-BE49-F238E27FC236}">
                <a16:creationId xmlns:a16="http://schemas.microsoft.com/office/drawing/2014/main" id="{5CBAD083-FB4C-0E2C-0F20-8BFB7A0CC3D5}"/>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129</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D529FDF8-437D-E128-BD5F-1E0D6C1E7C41}"/>
              </a:ext>
            </a:extLst>
          </p:cNvPr>
          <p:cNvPicPr>
            <a:picLocks noChangeAspect="1"/>
          </p:cNvPicPr>
          <p:nvPr/>
        </p:nvPicPr>
        <p:blipFill>
          <a:blip r:embed="rId3"/>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402688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799CE-E462-6DE3-E964-177B3D83807A}"/>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FC1AF1A7-4700-8592-F022-CB798FDAEDDB}"/>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C20771C2-234E-DC76-07FE-3281F5D491E6}"/>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5A3FB3D8-0AA2-FD25-4DC6-A9A01F466481}"/>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8C54B9A9-D1A4-F958-6628-D0338FF5485D}"/>
              </a:ext>
            </a:extLst>
          </p:cNvPr>
          <p:cNvSpPr/>
          <p:nvPr/>
        </p:nvSpPr>
        <p:spPr>
          <a:xfrm rot="10800000" flipH="1">
            <a:off x="600178" y="45565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BB30F88-EC87-2A95-341A-D6ABBF7570B2}"/>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0F9DA485-EAED-860B-B05F-F1C4E5378B38}"/>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E207B073-F603-A4E8-1E09-0A8B367526D9}"/>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50168783-EB80-7F2A-A12A-4F8527755CE4}"/>
              </a:ext>
            </a:extLst>
          </p:cNvPr>
          <p:cNvSpPr/>
          <p:nvPr/>
        </p:nvSpPr>
        <p:spPr>
          <a:xfrm rot="10800000" flipH="1">
            <a:off x="602560" y="432574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1F768BAC-0AA2-1A68-AE0C-3AC67750EE4A}"/>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4" name="TextBox 13">
            <a:extLst>
              <a:ext uri="{FF2B5EF4-FFF2-40B4-BE49-F238E27FC236}">
                <a16:creationId xmlns:a16="http://schemas.microsoft.com/office/drawing/2014/main" id="{1946CFA0-E9C1-80FE-971C-BF0198BBB7B5}"/>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c</a:t>
            </a:r>
            <a:r>
              <a:rPr lang="en-US" sz="2400" dirty="0">
                <a:solidFill>
                  <a:srgbClr val="C00000"/>
                </a:solidFill>
              </a:rPr>
              <a:t>d}, X = {}</a:t>
            </a:r>
          </a:p>
        </p:txBody>
      </p:sp>
      <p:sp>
        <p:nvSpPr>
          <p:cNvPr id="17" name="TextBox 16">
            <a:extLst>
              <a:ext uri="{FF2B5EF4-FFF2-40B4-BE49-F238E27FC236}">
                <a16:creationId xmlns:a16="http://schemas.microsoft.com/office/drawing/2014/main" id="{510063B1-8DEF-56E2-8EC0-B3F9CF620027}"/>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2ACADB1A-0D7F-56F1-FC37-DB987E4D1C6F}"/>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DAC416-3A4E-382B-2C4C-3A2388011F05}"/>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20" name="TextBox 19">
            <a:extLst>
              <a:ext uri="{FF2B5EF4-FFF2-40B4-BE49-F238E27FC236}">
                <a16:creationId xmlns:a16="http://schemas.microsoft.com/office/drawing/2014/main" id="{5F47FCF5-A910-9AC7-B2CF-481C38902E39}"/>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21" name="Right Arrow 20">
            <a:extLst>
              <a:ext uri="{FF2B5EF4-FFF2-40B4-BE49-F238E27FC236}">
                <a16:creationId xmlns:a16="http://schemas.microsoft.com/office/drawing/2014/main" id="{D9B5A20D-31F5-6C27-14DB-D34A1E7AEFC5}"/>
              </a:ext>
            </a:extLst>
          </p:cNvPr>
          <p:cNvSpPr/>
          <p:nvPr/>
        </p:nvSpPr>
        <p:spPr>
          <a:xfrm rot="10800000" flipH="1">
            <a:off x="7065892" y="540156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686A8E-6D60-5D02-5A53-C6BD6A20B3A5}"/>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6BDBBDD-1387-155D-8A1D-A53A06966F6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91542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C833-53A4-35A6-9CB0-2200D5A2C239}"/>
              </a:ext>
            </a:extLst>
          </p:cNvPr>
          <p:cNvSpPr>
            <a:spLocks noGrp="1"/>
          </p:cNvSpPr>
          <p:nvPr>
            <p:ph type="title"/>
          </p:nvPr>
        </p:nvSpPr>
        <p:spPr/>
        <p:txBody>
          <a:bodyPr>
            <a:normAutofit/>
          </a:bodyPr>
          <a:lstStyle/>
          <a:p>
            <a:r>
              <a:rPr lang="en-US" sz="4800" dirty="0"/>
              <a:t>EGSM</a:t>
            </a:r>
          </a:p>
        </p:txBody>
      </p:sp>
      <p:sp>
        <p:nvSpPr>
          <p:cNvPr id="3" name="Content Placeholder 2">
            <a:extLst>
              <a:ext uri="{FF2B5EF4-FFF2-40B4-BE49-F238E27FC236}">
                <a16:creationId xmlns:a16="http://schemas.microsoft.com/office/drawing/2014/main" id="{D7C85BCC-F09D-8037-DFEB-7BFF2816D27A}"/>
              </a:ext>
            </a:extLst>
          </p:cNvPr>
          <p:cNvSpPr>
            <a:spLocks noGrp="1"/>
          </p:cNvSpPr>
          <p:nvPr>
            <p:ph idx="1"/>
          </p:nvPr>
        </p:nvSpPr>
        <p:spPr>
          <a:xfrm>
            <a:off x="838200" y="1825625"/>
            <a:ext cx="10515600" cy="3203575"/>
          </a:xfrm>
        </p:spPr>
        <p:txBody>
          <a:bodyPr/>
          <a:lstStyle/>
          <a:p>
            <a:pPr marL="0" indent="0">
              <a:buNone/>
            </a:pPr>
            <a:r>
              <a:rPr lang="en-US" sz="3200" dirty="0">
                <a:latin typeface="+mj-lt"/>
              </a:rPr>
              <a:t>Specially designed for </a:t>
            </a:r>
            <a:r>
              <a:rPr lang="en-US" sz="3200" dirty="0">
                <a:solidFill>
                  <a:srgbClr val="C00000"/>
                </a:solidFill>
                <a:latin typeface="+mj-lt"/>
              </a:rPr>
              <a:t>labeled</a:t>
            </a:r>
            <a:r>
              <a:rPr lang="en-US" sz="3200" dirty="0">
                <a:latin typeface="+mj-lt"/>
              </a:rPr>
              <a:t> subgraph matching</a:t>
            </a:r>
          </a:p>
          <a:p>
            <a:endParaRPr lang="en-US" sz="900" dirty="0">
              <a:latin typeface="+mj-lt"/>
            </a:endParaRPr>
          </a:p>
          <a:p>
            <a:pPr marL="0" indent="0">
              <a:buNone/>
            </a:pPr>
            <a:r>
              <a:rPr lang="en-US" sz="3200" dirty="0">
                <a:latin typeface="+mj-lt"/>
              </a:rPr>
              <a:t>Key difference to </a:t>
            </a:r>
            <a:r>
              <a:rPr lang="en-US" sz="3200" dirty="0">
                <a:solidFill>
                  <a:srgbClr val="C00000"/>
                </a:solidFill>
                <a:latin typeface="+mj-lt"/>
              </a:rPr>
              <a:t>unlabeled</a:t>
            </a:r>
            <a:r>
              <a:rPr lang="en-US" sz="3200" dirty="0">
                <a:latin typeface="+mj-lt"/>
              </a:rPr>
              <a:t> subgraph matching</a:t>
            </a:r>
          </a:p>
          <a:p>
            <a:pPr marL="457200" indent="-457200">
              <a:buFont typeface="Arial" panose="020B0604020202020204" pitchFamily="34" charset="0"/>
              <a:buChar char="•"/>
            </a:pPr>
            <a:r>
              <a:rPr lang="en-US" sz="3200" dirty="0">
                <a:latin typeface="+mj-lt"/>
              </a:rPr>
              <a:t>2 node labels bring stronger filtering/pruning</a:t>
            </a:r>
          </a:p>
          <a:p>
            <a:pPr marL="457200" indent="-457200">
              <a:buFont typeface="Wingdings" pitchFamily="2" charset="2"/>
              <a:buChar char="ü"/>
            </a:pPr>
            <a:r>
              <a:rPr lang="en-US" sz="3200" dirty="0">
                <a:latin typeface="+mj-lt"/>
              </a:rPr>
              <a:t> </a:t>
            </a:r>
            <a:r>
              <a:rPr lang="en-US" sz="3200" dirty="0">
                <a:solidFill>
                  <a:schemeClr val="accent2"/>
                </a:solidFill>
                <a:latin typeface="+mj-lt"/>
              </a:rPr>
              <a:t>Edge-centric</a:t>
            </a:r>
            <a:r>
              <a:rPr lang="en-US" sz="3200" dirty="0">
                <a:latin typeface="+mj-lt"/>
              </a:rPr>
              <a:t> filtering (2 labels, degrees)</a:t>
            </a:r>
          </a:p>
          <a:p>
            <a:pPr marL="457200" indent="-457200">
              <a:buFont typeface="Wingdings" pitchFamily="2" charset="2"/>
              <a:buChar char="ü"/>
            </a:pPr>
            <a:r>
              <a:rPr lang="en-US" sz="3200" dirty="0">
                <a:latin typeface="+mj-lt"/>
              </a:rPr>
              <a:t> Build an </a:t>
            </a:r>
            <a:r>
              <a:rPr lang="en-US" sz="3200" dirty="0">
                <a:solidFill>
                  <a:srgbClr val="0070C0"/>
                </a:solidFill>
                <a:latin typeface="+mj-lt"/>
              </a:rPr>
              <a:t>auxiliary index</a:t>
            </a:r>
            <a:r>
              <a:rPr lang="en-US" sz="3200" dirty="0">
                <a:latin typeface="+mj-lt"/>
              </a:rPr>
              <a:t> for fast lookup</a:t>
            </a:r>
          </a:p>
          <a:p>
            <a:endParaRPr lang="en-US" dirty="0">
              <a:latin typeface="+mj-lt"/>
            </a:endParaRPr>
          </a:p>
        </p:txBody>
      </p:sp>
      <p:pic>
        <p:nvPicPr>
          <p:cNvPr id="5" name="Picture 4">
            <a:extLst>
              <a:ext uri="{FF2B5EF4-FFF2-40B4-BE49-F238E27FC236}">
                <a16:creationId xmlns:a16="http://schemas.microsoft.com/office/drawing/2014/main" id="{B91A5259-F03C-8105-FE76-C58A4ABA05C3}"/>
              </a:ext>
            </a:extLst>
          </p:cNvPr>
          <p:cNvPicPr>
            <a:picLocks noChangeAspect="1"/>
          </p:cNvPicPr>
          <p:nvPr/>
        </p:nvPicPr>
        <p:blipFill>
          <a:blip r:embed="rId3"/>
          <a:stretch>
            <a:fillRect/>
          </a:stretch>
        </p:blipFill>
        <p:spPr>
          <a:xfrm>
            <a:off x="2747844" y="153236"/>
            <a:ext cx="9335769" cy="649444"/>
          </a:xfrm>
          <a:prstGeom prst="rect">
            <a:avLst/>
          </a:prstGeom>
        </p:spPr>
      </p:pic>
      <p:pic>
        <p:nvPicPr>
          <p:cNvPr id="6" name="Picture 2" descr="Punctuation of Life: Question Mark | by ...">
            <a:extLst>
              <a:ext uri="{FF2B5EF4-FFF2-40B4-BE49-F238E27FC236}">
                <a16:creationId xmlns:a16="http://schemas.microsoft.com/office/drawing/2014/main" id="{6B16EDAA-F77C-855A-7FF3-EF58849FF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01" y="5224441"/>
            <a:ext cx="907055" cy="9030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70C04-567D-0CF6-5183-C639D854259A}"/>
              </a:ext>
            </a:extLst>
          </p:cNvPr>
          <p:cNvSpPr txBox="1"/>
          <p:nvPr/>
        </p:nvSpPr>
        <p:spPr>
          <a:xfrm>
            <a:off x="1690518" y="5414342"/>
            <a:ext cx="4550669" cy="523220"/>
          </a:xfrm>
          <a:prstGeom prst="rect">
            <a:avLst/>
          </a:prstGeom>
          <a:noFill/>
        </p:spPr>
        <p:txBody>
          <a:bodyPr wrap="none" rtlCol="0">
            <a:spAutoFit/>
          </a:bodyPr>
          <a:lstStyle/>
          <a:p>
            <a:r>
              <a:rPr lang="en-US" sz="2800" dirty="0">
                <a:solidFill>
                  <a:srgbClr val="C00000"/>
                </a:solidFill>
              </a:rPr>
              <a:t>What index is GPU-friendly?</a:t>
            </a:r>
          </a:p>
        </p:txBody>
      </p:sp>
      <p:sp>
        <p:nvSpPr>
          <p:cNvPr id="8" name="灯片编号占位符 5">
            <a:extLst>
              <a:ext uri="{FF2B5EF4-FFF2-40B4-BE49-F238E27FC236}">
                <a16:creationId xmlns:a16="http://schemas.microsoft.com/office/drawing/2014/main" id="{0B653EE3-EFA0-E867-99AB-A3A6F173F78D}"/>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130</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28308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22B4-4290-95C6-BFFF-E280F0EBF5CF}"/>
              </a:ext>
            </a:extLst>
          </p:cNvPr>
          <p:cNvSpPr>
            <a:spLocks noGrp="1"/>
          </p:cNvSpPr>
          <p:nvPr>
            <p:ph type="title"/>
          </p:nvPr>
        </p:nvSpPr>
        <p:spPr/>
        <p:txBody>
          <a:bodyPr>
            <a:normAutofit/>
          </a:bodyPr>
          <a:lstStyle/>
          <a:p>
            <a:r>
              <a:rPr lang="en-US" sz="4800" dirty="0"/>
              <a:t>EGSM</a:t>
            </a:r>
          </a:p>
        </p:txBody>
      </p:sp>
      <p:sp>
        <p:nvSpPr>
          <p:cNvPr id="3" name="Content Placeholder 2">
            <a:extLst>
              <a:ext uri="{FF2B5EF4-FFF2-40B4-BE49-F238E27FC236}">
                <a16:creationId xmlns:a16="http://schemas.microsoft.com/office/drawing/2014/main" id="{54AC1234-54B7-BBC3-F1C9-F1E57E9EA04E}"/>
              </a:ext>
            </a:extLst>
          </p:cNvPr>
          <p:cNvSpPr>
            <a:spLocks noGrp="1"/>
          </p:cNvSpPr>
          <p:nvPr>
            <p:ph idx="1"/>
          </p:nvPr>
        </p:nvSpPr>
        <p:spPr/>
        <p:txBody>
          <a:bodyPr/>
          <a:lstStyle/>
          <a:p>
            <a:pPr marL="0" indent="0">
              <a:buNone/>
            </a:pPr>
            <a:r>
              <a:rPr lang="en-US" sz="3600" dirty="0">
                <a:solidFill>
                  <a:srgbClr val="C00000"/>
                </a:solidFill>
                <a:latin typeface="+mj-lt"/>
              </a:rPr>
              <a:t>Cuckoo </a:t>
            </a:r>
            <a:r>
              <a:rPr lang="en-US" sz="3600" dirty="0" err="1">
                <a:solidFill>
                  <a:srgbClr val="C00000"/>
                </a:solidFill>
                <a:latin typeface="+mj-lt"/>
              </a:rPr>
              <a:t>Trie</a:t>
            </a:r>
            <a:r>
              <a:rPr lang="en-US" sz="3600" dirty="0">
                <a:solidFill>
                  <a:srgbClr val="C00000"/>
                </a:solidFill>
                <a:latin typeface="+mj-lt"/>
              </a:rPr>
              <a:t> Index</a:t>
            </a:r>
          </a:p>
          <a:p>
            <a:endParaRPr lang="en-US" dirty="0">
              <a:latin typeface="+mj-lt"/>
            </a:endParaRPr>
          </a:p>
        </p:txBody>
      </p:sp>
      <p:sp>
        <p:nvSpPr>
          <p:cNvPr id="9" name="TextBox 8">
            <a:extLst>
              <a:ext uri="{FF2B5EF4-FFF2-40B4-BE49-F238E27FC236}">
                <a16:creationId xmlns:a16="http://schemas.microsoft.com/office/drawing/2014/main" id="{D49F1C4A-D48A-B7CA-6A4A-82AFC8D03AB6}"/>
              </a:ext>
            </a:extLst>
          </p:cNvPr>
          <p:cNvSpPr txBox="1"/>
          <p:nvPr/>
        </p:nvSpPr>
        <p:spPr>
          <a:xfrm>
            <a:off x="3817768" y="5941532"/>
            <a:ext cx="1047979" cy="369332"/>
          </a:xfrm>
          <a:prstGeom prst="rect">
            <a:avLst/>
          </a:prstGeom>
          <a:noFill/>
        </p:spPr>
        <p:txBody>
          <a:bodyPr wrap="none" rtlCol="0">
            <a:spAutoFit/>
          </a:bodyPr>
          <a:lstStyle/>
          <a:p>
            <a:r>
              <a:rPr lang="en-US" dirty="0"/>
              <a:t>Bucket 1</a:t>
            </a:r>
          </a:p>
        </p:txBody>
      </p:sp>
      <p:sp>
        <p:nvSpPr>
          <p:cNvPr id="10" name="TextBox 9">
            <a:extLst>
              <a:ext uri="{FF2B5EF4-FFF2-40B4-BE49-F238E27FC236}">
                <a16:creationId xmlns:a16="http://schemas.microsoft.com/office/drawing/2014/main" id="{6C91CDEF-600D-C741-D851-3C7F78D84314}"/>
              </a:ext>
            </a:extLst>
          </p:cNvPr>
          <p:cNvSpPr txBox="1"/>
          <p:nvPr/>
        </p:nvSpPr>
        <p:spPr>
          <a:xfrm>
            <a:off x="7102084" y="5941532"/>
            <a:ext cx="1047979" cy="369332"/>
          </a:xfrm>
          <a:prstGeom prst="rect">
            <a:avLst/>
          </a:prstGeom>
          <a:noFill/>
        </p:spPr>
        <p:txBody>
          <a:bodyPr wrap="none" rtlCol="0">
            <a:spAutoFit/>
          </a:bodyPr>
          <a:lstStyle/>
          <a:p>
            <a:r>
              <a:rPr lang="en-US" dirty="0"/>
              <a:t>Bucket 2</a:t>
            </a:r>
          </a:p>
        </p:txBody>
      </p:sp>
      <p:pic>
        <p:nvPicPr>
          <p:cNvPr id="11" name="Picture 10">
            <a:extLst>
              <a:ext uri="{FF2B5EF4-FFF2-40B4-BE49-F238E27FC236}">
                <a16:creationId xmlns:a16="http://schemas.microsoft.com/office/drawing/2014/main" id="{15204E83-639B-08FD-7F0C-144170DF1AEC}"/>
              </a:ext>
            </a:extLst>
          </p:cNvPr>
          <p:cNvPicPr>
            <a:picLocks noChangeAspect="1"/>
          </p:cNvPicPr>
          <p:nvPr/>
        </p:nvPicPr>
        <p:blipFill>
          <a:blip r:embed="rId3"/>
          <a:stretch>
            <a:fillRect/>
          </a:stretch>
        </p:blipFill>
        <p:spPr>
          <a:xfrm>
            <a:off x="1517372" y="2907163"/>
            <a:ext cx="7788943" cy="2771741"/>
          </a:xfrm>
          <a:prstGeom prst="rect">
            <a:avLst/>
          </a:prstGeom>
        </p:spPr>
      </p:pic>
      <p:cxnSp>
        <p:nvCxnSpPr>
          <p:cNvPr id="13" name="Straight Connector 12">
            <a:extLst>
              <a:ext uri="{FF2B5EF4-FFF2-40B4-BE49-F238E27FC236}">
                <a16:creationId xmlns:a16="http://schemas.microsoft.com/office/drawing/2014/main" id="{2063D0F2-4B3C-3975-7D63-55DCD8D7BFD0}"/>
              </a:ext>
            </a:extLst>
          </p:cNvPr>
          <p:cNvCxnSpPr>
            <a:cxnSpLocks/>
          </p:cNvCxnSpPr>
          <p:nvPr/>
        </p:nvCxnSpPr>
        <p:spPr>
          <a:xfrm>
            <a:off x="6082748" y="2786307"/>
            <a:ext cx="0" cy="3390656"/>
          </a:xfrm>
          <a:prstGeom prst="line">
            <a:avLst/>
          </a:prstGeom>
          <a:ln w="254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C8DD7865-187C-86B6-2677-C18D6493276E}"/>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6" name="TextBox 5">
            <a:extLst>
              <a:ext uri="{FF2B5EF4-FFF2-40B4-BE49-F238E27FC236}">
                <a16:creationId xmlns:a16="http://schemas.microsoft.com/office/drawing/2014/main" id="{C68446A1-AC32-7EAC-DA6D-AE9533C75D7F}"/>
              </a:ext>
            </a:extLst>
          </p:cNvPr>
          <p:cNvSpPr txBox="1"/>
          <p:nvPr/>
        </p:nvSpPr>
        <p:spPr>
          <a:xfrm>
            <a:off x="5493846" y="1854105"/>
            <a:ext cx="6252571" cy="461665"/>
          </a:xfrm>
          <a:prstGeom prst="rect">
            <a:avLst/>
          </a:prstGeom>
          <a:noFill/>
        </p:spPr>
        <p:txBody>
          <a:bodyPr wrap="square" rtlCol="0">
            <a:spAutoFit/>
          </a:bodyPr>
          <a:lstStyle/>
          <a:p>
            <a:r>
              <a:rPr lang="en-US" sz="2400" dirty="0">
                <a:solidFill>
                  <a:schemeClr val="accent2"/>
                </a:solidFill>
              </a:rPr>
              <a:t>How to build CT-index is skipped</a:t>
            </a:r>
          </a:p>
        </p:txBody>
      </p:sp>
      <p:pic>
        <p:nvPicPr>
          <p:cNvPr id="8" name="Graphic 7" descr="Lightbulb and gear outline">
            <a:extLst>
              <a:ext uri="{FF2B5EF4-FFF2-40B4-BE49-F238E27FC236}">
                <a16:creationId xmlns:a16="http://schemas.microsoft.com/office/drawing/2014/main" id="{FA87B1F8-517A-F21F-2DE6-4B390BE1B3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3430" y="1843155"/>
            <a:ext cx="483566" cy="483566"/>
          </a:xfrm>
          <a:prstGeom prst="rect">
            <a:avLst/>
          </a:prstGeom>
        </p:spPr>
      </p:pic>
      <p:sp>
        <p:nvSpPr>
          <p:cNvPr id="7" name="灯片编号占位符 5">
            <a:extLst>
              <a:ext uri="{FF2B5EF4-FFF2-40B4-BE49-F238E27FC236}">
                <a16:creationId xmlns:a16="http://schemas.microsoft.com/office/drawing/2014/main" id="{E4F5A8AA-2642-816E-0B85-8181D3A329B0}"/>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131</a:t>
            </a:fld>
            <a:endParaRPr lang="en-US" sz="2000" dirty="0">
              <a:solidFill>
                <a:schemeClr val="tx1"/>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2B68273E-1847-34AE-A3CA-A4C453CE1E7C}"/>
              </a:ext>
            </a:extLst>
          </p:cNvPr>
          <p:cNvPicPr>
            <a:picLocks noChangeAspect="1"/>
          </p:cNvPicPr>
          <p:nvPr/>
        </p:nvPicPr>
        <p:blipFill>
          <a:blip r:embed="rId6"/>
          <a:stretch>
            <a:fillRect/>
          </a:stretch>
        </p:blipFill>
        <p:spPr>
          <a:xfrm>
            <a:off x="2747844" y="153236"/>
            <a:ext cx="9335769" cy="649444"/>
          </a:xfrm>
          <a:prstGeom prst="rect">
            <a:avLst/>
          </a:prstGeom>
        </p:spPr>
      </p:pic>
    </p:spTree>
    <p:extLst>
      <p:ext uri="{BB962C8B-B14F-4D97-AF65-F5344CB8AC3E}">
        <p14:creationId xmlns:p14="http://schemas.microsoft.com/office/powerpoint/2010/main" val="15302068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22B4-4290-95C6-BFFF-E280F0EBF5CF}"/>
              </a:ext>
            </a:extLst>
          </p:cNvPr>
          <p:cNvSpPr>
            <a:spLocks noGrp="1"/>
          </p:cNvSpPr>
          <p:nvPr>
            <p:ph type="title"/>
          </p:nvPr>
        </p:nvSpPr>
        <p:spPr/>
        <p:txBody>
          <a:bodyPr>
            <a:normAutofit/>
          </a:bodyPr>
          <a:lstStyle/>
          <a:p>
            <a:r>
              <a:rPr lang="en-US" sz="4800" dirty="0"/>
              <a:t>EGSM</a:t>
            </a:r>
          </a:p>
        </p:txBody>
      </p:sp>
      <p:sp>
        <p:nvSpPr>
          <p:cNvPr id="3" name="Content Placeholder 2">
            <a:extLst>
              <a:ext uri="{FF2B5EF4-FFF2-40B4-BE49-F238E27FC236}">
                <a16:creationId xmlns:a16="http://schemas.microsoft.com/office/drawing/2014/main" id="{54AC1234-54B7-BBC3-F1C9-F1E57E9EA04E}"/>
              </a:ext>
            </a:extLst>
          </p:cNvPr>
          <p:cNvSpPr>
            <a:spLocks noGrp="1"/>
          </p:cNvSpPr>
          <p:nvPr>
            <p:ph idx="1"/>
          </p:nvPr>
        </p:nvSpPr>
        <p:spPr/>
        <p:txBody>
          <a:bodyPr/>
          <a:lstStyle/>
          <a:p>
            <a:pPr marL="0" indent="0">
              <a:buNone/>
            </a:pPr>
            <a:r>
              <a:rPr lang="en-US" sz="3600" dirty="0">
                <a:solidFill>
                  <a:srgbClr val="C00000"/>
                </a:solidFill>
                <a:latin typeface="+mj-lt"/>
              </a:rPr>
              <a:t>Cuckoo </a:t>
            </a:r>
            <a:r>
              <a:rPr lang="en-US" sz="3600" dirty="0" err="1">
                <a:solidFill>
                  <a:srgbClr val="C00000"/>
                </a:solidFill>
                <a:latin typeface="+mj-lt"/>
              </a:rPr>
              <a:t>Trie</a:t>
            </a:r>
            <a:r>
              <a:rPr lang="en-US" sz="3600" dirty="0">
                <a:solidFill>
                  <a:srgbClr val="C00000"/>
                </a:solidFill>
                <a:latin typeface="+mj-lt"/>
              </a:rPr>
              <a:t> Index</a:t>
            </a:r>
          </a:p>
          <a:p>
            <a:endParaRPr lang="en-US" dirty="0">
              <a:latin typeface="+mj-lt"/>
            </a:endParaRPr>
          </a:p>
        </p:txBody>
      </p:sp>
      <p:sp>
        <p:nvSpPr>
          <p:cNvPr id="9" name="TextBox 8">
            <a:extLst>
              <a:ext uri="{FF2B5EF4-FFF2-40B4-BE49-F238E27FC236}">
                <a16:creationId xmlns:a16="http://schemas.microsoft.com/office/drawing/2014/main" id="{D49F1C4A-D48A-B7CA-6A4A-82AFC8D03AB6}"/>
              </a:ext>
            </a:extLst>
          </p:cNvPr>
          <p:cNvSpPr txBox="1"/>
          <p:nvPr/>
        </p:nvSpPr>
        <p:spPr>
          <a:xfrm>
            <a:off x="3817768" y="5941532"/>
            <a:ext cx="1047979" cy="369332"/>
          </a:xfrm>
          <a:prstGeom prst="rect">
            <a:avLst/>
          </a:prstGeom>
          <a:noFill/>
        </p:spPr>
        <p:txBody>
          <a:bodyPr wrap="none" rtlCol="0">
            <a:spAutoFit/>
          </a:bodyPr>
          <a:lstStyle/>
          <a:p>
            <a:r>
              <a:rPr lang="en-US" dirty="0"/>
              <a:t>Bucket 1</a:t>
            </a:r>
          </a:p>
        </p:txBody>
      </p:sp>
      <p:sp>
        <p:nvSpPr>
          <p:cNvPr id="10" name="TextBox 9">
            <a:extLst>
              <a:ext uri="{FF2B5EF4-FFF2-40B4-BE49-F238E27FC236}">
                <a16:creationId xmlns:a16="http://schemas.microsoft.com/office/drawing/2014/main" id="{6C91CDEF-600D-C741-D851-3C7F78D84314}"/>
              </a:ext>
            </a:extLst>
          </p:cNvPr>
          <p:cNvSpPr txBox="1"/>
          <p:nvPr/>
        </p:nvSpPr>
        <p:spPr>
          <a:xfrm>
            <a:off x="7102084" y="5941532"/>
            <a:ext cx="1047979" cy="369332"/>
          </a:xfrm>
          <a:prstGeom prst="rect">
            <a:avLst/>
          </a:prstGeom>
          <a:noFill/>
        </p:spPr>
        <p:txBody>
          <a:bodyPr wrap="none" rtlCol="0">
            <a:spAutoFit/>
          </a:bodyPr>
          <a:lstStyle/>
          <a:p>
            <a:r>
              <a:rPr lang="en-US" dirty="0"/>
              <a:t>Bucket 2</a:t>
            </a:r>
          </a:p>
        </p:txBody>
      </p:sp>
      <p:pic>
        <p:nvPicPr>
          <p:cNvPr id="11" name="Picture 10">
            <a:extLst>
              <a:ext uri="{FF2B5EF4-FFF2-40B4-BE49-F238E27FC236}">
                <a16:creationId xmlns:a16="http://schemas.microsoft.com/office/drawing/2014/main" id="{15204E83-639B-08FD-7F0C-144170DF1AEC}"/>
              </a:ext>
            </a:extLst>
          </p:cNvPr>
          <p:cNvPicPr>
            <a:picLocks noChangeAspect="1"/>
          </p:cNvPicPr>
          <p:nvPr/>
        </p:nvPicPr>
        <p:blipFill>
          <a:blip r:embed="rId3"/>
          <a:stretch>
            <a:fillRect/>
          </a:stretch>
        </p:blipFill>
        <p:spPr>
          <a:xfrm>
            <a:off x="1517372" y="2907163"/>
            <a:ext cx="7788943" cy="2771741"/>
          </a:xfrm>
          <a:prstGeom prst="rect">
            <a:avLst/>
          </a:prstGeom>
        </p:spPr>
      </p:pic>
      <p:cxnSp>
        <p:nvCxnSpPr>
          <p:cNvPr id="13" name="Straight Connector 12">
            <a:extLst>
              <a:ext uri="{FF2B5EF4-FFF2-40B4-BE49-F238E27FC236}">
                <a16:creationId xmlns:a16="http://schemas.microsoft.com/office/drawing/2014/main" id="{2063D0F2-4B3C-3975-7D63-55DCD8D7BFD0}"/>
              </a:ext>
            </a:extLst>
          </p:cNvPr>
          <p:cNvCxnSpPr>
            <a:cxnSpLocks/>
          </p:cNvCxnSpPr>
          <p:nvPr/>
        </p:nvCxnSpPr>
        <p:spPr>
          <a:xfrm>
            <a:off x="6082748" y="2786307"/>
            <a:ext cx="0" cy="3390656"/>
          </a:xfrm>
          <a:prstGeom prst="line">
            <a:avLst/>
          </a:prstGeom>
          <a:ln w="254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B47E0C2-2D6D-3525-A0EF-9F31BBA9EA43}"/>
              </a:ext>
            </a:extLst>
          </p:cNvPr>
          <p:cNvSpPr txBox="1"/>
          <p:nvPr/>
        </p:nvSpPr>
        <p:spPr>
          <a:xfrm>
            <a:off x="5685919" y="385969"/>
            <a:ext cx="1613262" cy="400110"/>
          </a:xfrm>
          <a:prstGeom prst="rect">
            <a:avLst/>
          </a:prstGeom>
          <a:noFill/>
        </p:spPr>
        <p:txBody>
          <a:bodyPr wrap="none" rtlCol="0">
            <a:spAutoFit/>
          </a:bodyPr>
          <a:lstStyle/>
          <a:p>
            <a:r>
              <a:rPr lang="en-US" sz="2000" b="1" dirty="0">
                <a:solidFill>
                  <a:schemeClr val="accent6">
                    <a:lumMod val="75000"/>
                  </a:schemeClr>
                </a:solidFill>
              </a:rPr>
              <a:t>Hash </a:t>
            </a:r>
            <a:r>
              <a:rPr lang="en-US" sz="2000" b="1" dirty="0" err="1">
                <a:solidFill>
                  <a:schemeClr val="accent6">
                    <a:lumMod val="75000"/>
                  </a:schemeClr>
                </a:solidFill>
              </a:rPr>
              <a:t>Func</a:t>
            </a:r>
            <a:r>
              <a:rPr lang="en-US" sz="2000" b="1" dirty="0">
                <a:solidFill>
                  <a:schemeClr val="accent6">
                    <a:lumMod val="75000"/>
                  </a:schemeClr>
                </a:solidFill>
              </a:rPr>
              <a:t> 1</a:t>
            </a:r>
          </a:p>
        </p:txBody>
      </p:sp>
      <p:sp>
        <p:nvSpPr>
          <p:cNvPr id="23" name="TextBox 22">
            <a:extLst>
              <a:ext uri="{FF2B5EF4-FFF2-40B4-BE49-F238E27FC236}">
                <a16:creationId xmlns:a16="http://schemas.microsoft.com/office/drawing/2014/main" id="{D494C5A6-8313-9FAD-F70B-86A38C312579}"/>
              </a:ext>
            </a:extLst>
          </p:cNvPr>
          <p:cNvSpPr txBox="1"/>
          <p:nvPr/>
        </p:nvSpPr>
        <p:spPr>
          <a:xfrm>
            <a:off x="8010291" y="385969"/>
            <a:ext cx="1613262" cy="400110"/>
          </a:xfrm>
          <a:prstGeom prst="rect">
            <a:avLst/>
          </a:prstGeom>
          <a:noFill/>
        </p:spPr>
        <p:txBody>
          <a:bodyPr wrap="none" rtlCol="0">
            <a:spAutoFit/>
          </a:bodyPr>
          <a:lstStyle/>
          <a:p>
            <a:r>
              <a:rPr lang="en-US" sz="2000" b="1" dirty="0">
                <a:solidFill>
                  <a:srgbClr val="0070C0"/>
                </a:solidFill>
              </a:rPr>
              <a:t>Hash </a:t>
            </a:r>
            <a:r>
              <a:rPr lang="en-US" sz="2000" b="1" dirty="0" err="1">
                <a:solidFill>
                  <a:srgbClr val="0070C0"/>
                </a:solidFill>
              </a:rPr>
              <a:t>Func</a:t>
            </a:r>
            <a:r>
              <a:rPr lang="en-US" sz="2000" b="1" dirty="0">
                <a:solidFill>
                  <a:srgbClr val="0070C0"/>
                </a:solidFill>
              </a:rPr>
              <a:t> 2</a:t>
            </a:r>
          </a:p>
        </p:txBody>
      </p:sp>
      <p:sp>
        <p:nvSpPr>
          <p:cNvPr id="24" name="TextBox 23">
            <a:extLst>
              <a:ext uri="{FF2B5EF4-FFF2-40B4-BE49-F238E27FC236}">
                <a16:creationId xmlns:a16="http://schemas.microsoft.com/office/drawing/2014/main" id="{9B72B875-07D3-A230-CF7B-BFD285BB37F0}"/>
              </a:ext>
            </a:extLst>
          </p:cNvPr>
          <p:cNvSpPr txBox="1"/>
          <p:nvPr/>
        </p:nvSpPr>
        <p:spPr>
          <a:xfrm>
            <a:off x="4615682" y="845569"/>
            <a:ext cx="346570" cy="523220"/>
          </a:xfrm>
          <a:prstGeom prst="rect">
            <a:avLst/>
          </a:prstGeom>
          <a:noFill/>
        </p:spPr>
        <p:txBody>
          <a:bodyPr wrap="none" rtlCol="0">
            <a:spAutoFit/>
          </a:bodyPr>
          <a:lstStyle/>
          <a:p>
            <a:r>
              <a:rPr lang="en-US" sz="2800" dirty="0"/>
              <a:t>v</a:t>
            </a:r>
          </a:p>
        </p:txBody>
      </p:sp>
      <p:cxnSp>
        <p:nvCxnSpPr>
          <p:cNvPr id="28" name="Straight Arrow Connector 27">
            <a:extLst>
              <a:ext uri="{FF2B5EF4-FFF2-40B4-BE49-F238E27FC236}">
                <a16:creationId xmlns:a16="http://schemas.microsoft.com/office/drawing/2014/main" id="{FF650B9A-F966-B71F-E915-B6BAA0F95297}"/>
              </a:ext>
            </a:extLst>
          </p:cNvPr>
          <p:cNvCxnSpPr/>
          <p:nvPr/>
        </p:nvCxnSpPr>
        <p:spPr>
          <a:xfrm>
            <a:off x="5068957" y="1123122"/>
            <a:ext cx="887013" cy="0"/>
          </a:xfrm>
          <a:prstGeom prst="straightConnector1">
            <a:avLst/>
          </a:prstGeom>
          <a:ln w="34925">
            <a:solidFill>
              <a:schemeClr val="bg2">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7F5A4BD-6C51-C670-3E25-B0421745234A}"/>
                  </a:ext>
                </a:extLst>
              </p:cNvPr>
              <p:cNvSpPr txBox="1"/>
              <p:nvPr/>
            </p:nvSpPr>
            <p:spPr>
              <a:xfrm>
                <a:off x="6082748" y="914397"/>
                <a:ext cx="713337" cy="430887"/>
              </a:xfrm>
              <a:prstGeom prst="rect">
                <a:avLst/>
              </a:prstGeom>
              <a:noFill/>
            </p:spPr>
            <p:txBody>
              <a:bodyPr wrap="none" lIns="0" tIns="0" rIns="0" bIns="0" rtlCol="0">
                <a:spAutoFit/>
              </a:bodyPr>
              <a:lstStyle/>
              <a:p>
                <a14:m>
                  <m:oMath xmlns:m="http://schemas.openxmlformats.org/officeDocument/2006/math">
                    <m:sSub>
                      <m:sSubPr>
                        <m:ctrlPr>
                          <a:rPr lang="en-US" sz="280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𝐻</m:t>
                        </m:r>
                      </m:e>
                      <m:sub>
                        <m:r>
                          <a:rPr lang="en-US" sz="2800" b="0" i="1" smtClean="0">
                            <a:solidFill>
                              <a:schemeClr val="accent6">
                                <a:lumMod val="75000"/>
                              </a:schemeClr>
                            </a:solidFill>
                            <a:latin typeface="Cambria Math" panose="02040503050406030204" pitchFamily="18" charset="0"/>
                          </a:rPr>
                          <m:t>1</m:t>
                        </m:r>
                      </m:sub>
                    </m:sSub>
                  </m:oMath>
                </a14:m>
                <a:r>
                  <a:rPr lang="en-US" sz="2800" dirty="0">
                    <a:solidFill>
                      <a:schemeClr val="accent6">
                        <a:lumMod val="75000"/>
                      </a:schemeClr>
                    </a:solidFill>
                  </a:rPr>
                  <a:t>(.)</a:t>
                </a:r>
              </a:p>
            </p:txBody>
          </p:sp>
        </mc:Choice>
        <mc:Fallback xmlns="">
          <p:sp>
            <p:nvSpPr>
              <p:cNvPr id="29" name="TextBox 28">
                <a:extLst>
                  <a:ext uri="{FF2B5EF4-FFF2-40B4-BE49-F238E27FC236}">
                    <a16:creationId xmlns:a16="http://schemas.microsoft.com/office/drawing/2014/main" id="{C7F5A4BD-6C51-C670-3E25-B0421745234A}"/>
                  </a:ext>
                </a:extLst>
              </p:cNvPr>
              <p:cNvSpPr txBox="1">
                <a:spLocks noRot="1" noChangeAspect="1" noMove="1" noResize="1" noEditPoints="1" noAdjustHandles="1" noChangeArrowheads="1" noChangeShapeType="1" noTextEdit="1"/>
              </p:cNvSpPr>
              <p:nvPr/>
            </p:nvSpPr>
            <p:spPr>
              <a:xfrm>
                <a:off x="6082748" y="914397"/>
                <a:ext cx="713337" cy="430887"/>
              </a:xfrm>
              <a:prstGeom prst="rect">
                <a:avLst/>
              </a:prstGeom>
              <a:blipFill>
                <a:blip r:embed="rId4"/>
                <a:stretch>
                  <a:fillRect l="-17544" t="-25714" r="-28070"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BD81DCD-0F73-1C1B-786B-C669CFAB23F0}"/>
                  </a:ext>
                </a:extLst>
              </p:cNvPr>
              <p:cNvSpPr txBox="1"/>
              <p:nvPr/>
            </p:nvSpPr>
            <p:spPr>
              <a:xfrm>
                <a:off x="8361605" y="914397"/>
                <a:ext cx="721608" cy="430887"/>
              </a:xfrm>
              <a:prstGeom prst="rect">
                <a:avLst/>
              </a:prstGeom>
              <a:noFill/>
            </p:spPr>
            <p:txBody>
              <a:bodyPr wrap="none" lIns="0" tIns="0" rIns="0" bIns="0" rtlCol="0">
                <a:spAutoFit/>
              </a:bodyPr>
              <a:lstStyle/>
              <a:p>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𝐻</m:t>
                        </m:r>
                      </m:e>
                      <m:sub>
                        <m:r>
                          <a:rPr lang="en-US" sz="2800" b="0" i="1" smtClean="0">
                            <a:solidFill>
                              <a:srgbClr val="0070C0"/>
                            </a:solidFill>
                            <a:latin typeface="Cambria Math" panose="02040503050406030204" pitchFamily="18" charset="0"/>
                          </a:rPr>
                          <m:t>2</m:t>
                        </m:r>
                      </m:sub>
                    </m:sSub>
                  </m:oMath>
                </a14:m>
                <a:r>
                  <a:rPr lang="en-US" sz="2800" dirty="0">
                    <a:solidFill>
                      <a:srgbClr val="0070C0"/>
                    </a:solidFill>
                  </a:rPr>
                  <a:t>(.)</a:t>
                </a:r>
              </a:p>
            </p:txBody>
          </p:sp>
        </mc:Choice>
        <mc:Fallback xmlns="">
          <p:sp>
            <p:nvSpPr>
              <p:cNvPr id="30" name="TextBox 29">
                <a:extLst>
                  <a:ext uri="{FF2B5EF4-FFF2-40B4-BE49-F238E27FC236}">
                    <a16:creationId xmlns:a16="http://schemas.microsoft.com/office/drawing/2014/main" id="{5BD81DCD-0F73-1C1B-786B-C669CFAB23F0}"/>
                  </a:ext>
                </a:extLst>
              </p:cNvPr>
              <p:cNvSpPr txBox="1">
                <a:spLocks noRot="1" noChangeAspect="1" noMove="1" noResize="1" noEditPoints="1" noAdjustHandles="1" noChangeArrowheads="1" noChangeShapeType="1" noTextEdit="1"/>
              </p:cNvSpPr>
              <p:nvPr/>
            </p:nvSpPr>
            <p:spPr>
              <a:xfrm>
                <a:off x="8361605" y="914397"/>
                <a:ext cx="721608" cy="430887"/>
              </a:xfrm>
              <a:prstGeom prst="rect">
                <a:avLst/>
              </a:prstGeom>
              <a:blipFill>
                <a:blip r:embed="rId5"/>
                <a:stretch>
                  <a:fillRect l="-17241" t="-25714" r="-27586" b="-48571"/>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CA2D6517-0F3E-B7CC-9BF9-B207BE44F309}"/>
              </a:ext>
            </a:extLst>
          </p:cNvPr>
          <p:cNvCxnSpPr>
            <a:cxnSpLocks/>
          </p:cNvCxnSpPr>
          <p:nvPr/>
        </p:nvCxnSpPr>
        <p:spPr>
          <a:xfrm flipH="1">
            <a:off x="4472609" y="1490944"/>
            <a:ext cx="1848678" cy="1416219"/>
          </a:xfrm>
          <a:prstGeom prst="straightConnector1">
            <a:avLst/>
          </a:prstGeom>
          <a:ln w="34925">
            <a:solidFill>
              <a:schemeClr val="bg2">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35" name="Graphic 34" descr="Smiling face outline with solid fill">
            <a:extLst>
              <a:ext uri="{FF2B5EF4-FFF2-40B4-BE49-F238E27FC236}">
                <a16:creationId xmlns:a16="http://schemas.microsoft.com/office/drawing/2014/main" id="{F8BF25F7-EE9E-5EA1-1517-E1942C147D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81165" y="2607715"/>
            <a:ext cx="483838" cy="483838"/>
          </a:xfrm>
          <a:prstGeom prst="rect">
            <a:avLst/>
          </a:prstGeom>
        </p:spPr>
      </p:pic>
      <p:sp>
        <p:nvSpPr>
          <p:cNvPr id="5" name="灯片编号占位符 5">
            <a:extLst>
              <a:ext uri="{FF2B5EF4-FFF2-40B4-BE49-F238E27FC236}">
                <a16:creationId xmlns:a16="http://schemas.microsoft.com/office/drawing/2014/main" id="{23C6E2D5-FE21-0B7E-17A5-37C9E1F75D1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132</a:t>
            </a:fld>
            <a:endParaRPr lang="en-US" sz="2000" dirty="0">
              <a:solidFill>
                <a:schemeClr val="tx1"/>
              </a:solidFill>
              <a:latin typeface="Arial" pitchFamily="34" charset="0"/>
              <a:cs typeface="Arial" pitchFamily="34" charset="0"/>
            </a:endParaRPr>
          </a:p>
        </p:txBody>
      </p:sp>
      <p:cxnSp>
        <p:nvCxnSpPr>
          <p:cNvPr id="6" name="Straight Connector 5">
            <a:extLst>
              <a:ext uri="{FF2B5EF4-FFF2-40B4-BE49-F238E27FC236}">
                <a16:creationId xmlns:a16="http://schemas.microsoft.com/office/drawing/2014/main" id="{AE36885E-0F3A-B6DD-AD1C-9F2F10FCE365}"/>
              </a:ext>
            </a:extLst>
          </p:cNvPr>
          <p:cNvCxnSpPr>
            <a:cxnSpLocks/>
          </p:cNvCxnSpPr>
          <p:nvPr/>
        </p:nvCxnSpPr>
        <p:spPr>
          <a:xfrm>
            <a:off x="9375913" y="2786307"/>
            <a:ext cx="0" cy="3390656"/>
          </a:xfrm>
          <a:prstGeom prst="line">
            <a:avLst/>
          </a:prstGeom>
          <a:ln w="254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50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22B4-4290-95C6-BFFF-E280F0EBF5CF}"/>
              </a:ext>
            </a:extLst>
          </p:cNvPr>
          <p:cNvSpPr>
            <a:spLocks noGrp="1"/>
          </p:cNvSpPr>
          <p:nvPr>
            <p:ph type="title"/>
          </p:nvPr>
        </p:nvSpPr>
        <p:spPr/>
        <p:txBody>
          <a:bodyPr>
            <a:normAutofit/>
          </a:bodyPr>
          <a:lstStyle/>
          <a:p>
            <a:r>
              <a:rPr lang="en-US" sz="4800" dirty="0"/>
              <a:t>EGSM</a:t>
            </a:r>
          </a:p>
        </p:txBody>
      </p:sp>
      <p:sp>
        <p:nvSpPr>
          <p:cNvPr id="3" name="Content Placeholder 2">
            <a:extLst>
              <a:ext uri="{FF2B5EF4-FFF2-40B4-BE49-F238E27FC236}">
                <a16:creationId xmlns:a16="http://schemas.microsoft.com/office/drawing/2014/main" id="{54AC1234-54B7-BBC3-F1C9-F1E57E9EA04E}"/>
              </a:ext>
            </a:extLst>
          </p:cNvPr>
          <p:cNvSpPr>
            <a:spLocks noGrp="1"/>
          </p:cNvSpPr>
          <p:nvPr>
            <p:ph idx="1"/>
          </p:nvPr>
        </p:nvSpPr>
        <p:spPr>
          <a:xfrm>
            <a:off x="838200" y="1825625"/>
            <a:ext cx="10515600" cy="736134"/>
          </a:xfrm>
        </p:spPr>
        <p:txBody>
          <a:bodyPr/>
          <a:lstStyle/>
          <a:p>
            <a:pPr marL="0" indent="0">
              <a:buNone/>
            </a:pPr>
            <a:r>
              <a:rPr lang="en-US" sz="3600" dirty="0">
                <a:solidFill>
                  <a:srgbClr val="C00000"/>
                </a:solidFill>
                <a:latin typeface="+mj-lt"/>
              </a:rPr>
              <a:t>Cuckoo </a:t>
            </a:r>
            <a:r>
              <a:rPr lang="en-US" sz="3600" dirty="0" err="1">
                <a:solidFill>
                  <a:srgbClr val="C00000"/>
                </a:solidFill>
                <a:latin typeface="+mj-lt"/>
              </a:rPr>
              <a:t>Trie</a:t>
            </a:r>
            <a:r>
              <a:rPr lang="en-US" sz="3600" dirty="0">
                <a:solidFill>
                  <a:srgbClr val="C00000"/>
                </a:solidFill>
                <a:latin typeface="+mj-lt"/>
              </a:rPr>
              <a:t> Index</a:t>
            </a:r>
          </a:p>
          <a:p>
            <a:endParaRPr lang="en-US" dirty="0">
              <a:latin typeface="+mj-lt"/>
            </a:endParaRPr>
          </a:p>
        </p:txBody>
      </p:sp>
      <p:sp>
        <p:nvSpPr>
          <p:cNvPr id="9" name="TextBox 8">
            <a:extLst>
              <a:ext uri="{FF2B5EF4-FFF2-40B4-BE49-F238E27FC236}">
                <a16:creationId xmlns:a16="http://schemas.microsoft.com/office/drawing/2014/main" id="{D49F1C4A-D48A-B7CA-6A4A-82AFC8D03AB6}"/>
              </a:ext>
            </a:extLst>
          </p:cNvPr>
          <p:cNvSpPr txBox="1"/>
          <p:nvPr/>
        </p:nvSpPr>
        <p:spPr>
          <a:xfrm>
            <a:off x="3817768" y="5941532"/>
            <a:ext cx="1047979" cy="369332"/>
          </a:xfrm>
          <a:prstGeom prst="rect">
            <a:avLst/>
          </a:prstGeom>
          <a:noFill/>
        </p:spPr>
        <p:txBody>
          <a:bodyPr wrap="none" rtlCol="0">
            <a:spAutoFit/>
          </a:bodyPr>
          <a:lstStyle/>
          <a:p>
            <a:r>
              <a:rPr lang="en-US" dirty="0"/>
              <a:t>Bucket 1</a:t>
            </a:r>
          </a:p>
        </p:txBody>
      </p:sp>
      <p:sp>
        <p:nvSpPr>
          <p:cNvPr id="10" name="TextBox 9">
            <a:extLst>
              <a:ext uri="{FF2B5EF4-FFF2-40B4-BE49-F238E27FC236}">
                <a16:creationId xmlns:a16="http://schemas.microsoft.com/office/drawing/2014/main" id="{6C91CDEF-600D-C741-D851-3C7F78D84314}"/>
              </a:ext>
            </a:extLst>
          </p:cNvPr>
          <p:cNvSpPr txBox="1"/>
          <p:nvPr/>
        </p:nvSpPr>
        <p:spPr>
          <a:xfrm>
            <a:off x="7102084" y="5941532"/>
            <a:ext cx="1047979" cy="369332"/>
          </a:xfrm>
          <a:prstGeom prst="rect">
            <a:avLst/>
          </a:prstGeom>
          <a:noFill/>
        </p:spPr>
        <p:txBody>
          <a:bodyPr wrap="none" rtlCol="0">
            <a:spAutoFit/>
          </a:bodyPr>
          <a:lstStyle/>
          <a:p>
            <a:r>
              <a:rPr lang="en-US" dirty="0"/>
              <a:t>Bucket 2</a:t>
            </a:r>
          </a:p>
        </p:txBody>
      </p:sp>
      <p:pic>
        <p:nvPicPr>
          <p:cNvPr id="11" name="Picture 10">
            <a:extLst>
              <a:ext uri="{FF2B5EF4-FFF2-40B4-BE49-F238E27FC236}">
                <a16:creationId xmlns:a16="http://schemas.microsoft.com/office/drawing/2014/main" id="{15204E83-639B-08FD-7F0C-144170DF1AEC}"/>
              </a:ext>
            </a:extLst>
          </p:cNvPr>
          <p:cNvPicPr>
            <a:picLocks noChangeAspect="1"/>
          </p:cNvPicPr>
          <p:nvPr/>
        </p:nvPicPr>
        <p:blipFill>
          <a:blip r:embed="rId3"/>
          <a:stretch>
            <a:fillRect/>
          </a:stretch>
        </p:blipFill>
        <p:spPr>
          <a:xfrm>
            <a:off x="1517372" y="2907163"/>
            <a:ext cx="7788943" cy="2771741"/>
          </a:xfrm>
          <a:prstGeom prst="rect">
            <a:avLst/>
          </a:prstGeom>
        </p:spPr>
      </p:pic>
      <p:cxnSp>
        <p:nvCxnSpPr>
          <p:cNvPr id="13" name="Straight Connector 12">
            <a:extLst>
              <a:ext uri="{FF2B5EF4-FFF2-40B4-BE49-F238E27FC236}">
                <a16:creationId xmlns:a16="http://schemas.microsoft.com/office/drawing/2014/main" id="{2063D0F2-4B3C-3975-7D63-55DCD8D7BFD0}"/>
              </a:ext>
            </a:extLst>
          </p:cNvPr>
          <p:cNvCxnSpPr>
            <a:cxnSpLocks/>
          </p:cNvCxnSpPr>
          <p:nvPr/>
        </p:nvCxnSpPr>
        <p:spPr>
          <a:xfrm>
            <a:off x="6082748" y="2786307"/>
            <a:ext cx="0" cy="3390656"/>
          </a:xfrm>
          <a:prstGeom prst="line">
            <a:avLst/>
          </a:prstGeom>
          <a:ln w="254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B47E0C2-2D6D-3525-A0EF-9F31BBA9EA43}"/>
              </a:ext>
            </a:extLst>
          </p:cNvPr>
          <p:cNvSpPr txBox="1"/>
          <p:nvPr/>
        </p:nvSpPr>
        <p:spPr>
          <a:xfrm>
            <a:off x="5685919" y="385969"/>
            <a:ext cx="1613262" cy="400110"/>
          </a:xfrm>
          <a:prstGeom prst="rect">
            <a:avLst/>
          </a:prstGeom>
          <a:noFill/>
        </p:spPr>
        <p:txBody>
          <a:bodyPr wrap="none" rtlCol="0">
            <a:spAutoFit/>
          </a:bodyPr>
          <a:lstStyle/>
          <a:p>
            <a:r>
              <a:rPr lang="en-US" sz="2000" b="1" dirty="0">
                <a:solidFill>
                  <a:schemeClr val="accent6">
                    <a:lumMod val="75000"/>
                  </a:schemeClr>
                </a:solidFill>
              </a:rPr>
              <a:t>Hash </a:t>
            </a:r>
            <a:r>
              <a:rPr lang="en-US" sz="2000" b="1" dirty="0" err="1">
                <a:solidFill>
                  <a:schemeClr val="accent6">
                    <a:lumMod val="75000"/>
                  </a:schemeClr>
                </a:solidFill>
              </a:rPr>
              <a:t>Func</a:t>
            </a:r>
            <a:r>
              <a:rPr lang="en-US" sz="2000" b="1" dirty="0">
                <a:solidFill>
                  <a:schemeClr val="accent6">
                    <a:lumMod val="75000"/>
                  </a:schemeClr>
                </a:solidFill>
              </a:rPr>
              <a:t> 1</a:t>
            </a:r>
          </a:p>
        </p:txBody>
      </p:sp>
      <p:sp>
        <p:nvSpPr>
          <p:cNvPr id="23" name="TextBox 22">
            <a:extLst>
              <a:ext uri="{FF2B5EF4-FFF2-40B4-BE49-F238E27FC236}">
                <a16:creationId xmlns:a16="http://schemas.microsoft.com/office/drawing/2014/main" id="{D494C5A6-8313-9FAD-F70B-86A38C312579}"/>
              </a:ext>
            </a:extLst>
          </p:cNvPr>
          <p:cNvSpPr txBox="1"/>
          <p:nvPr/>
        </p:nvSpPr>
        <p:spPr>
          <a:xfrm>
            <a:off x="8010291" y="385969"/>
            <a:ext cx="1613262" cy="400110"/>
          </a:xfrm>
          <a:prstGeom prst="rect">
            <a:avLst/>
          </a:prstGeom>
          <a:noFill/>
        </p:spPr>
        <p:txBody>
          <a:bodyPr wrap="none" rtlCol="0">
            <a:spAutoFit/>
          </a:bodyPr>
          <a:lstStyle/>
          <a:p>
            <a:r>
              <a:rPr lang="en-US" sz="2000" b="1" dirty="0">
                <a:solidFill>
                  <a:srgbClr val="0070C0"/>
                </a:solidFill>
              </a:rPr>
              <a:t>Hash </a:t>
            </a:r>
            <a:r>
              <a:rPr lang="en-US" sz="2000" b="1" dirty="0" err="1">
                <a:solidFill>
                  <a:srgbClr val="0070C0"/>
                </a:solidFill>
              </a:rPr>
              <a:t>Func</a:t>
            </a:r>
            <a:r>
              <a:rPr lang="en-US" sz="2000" b="1" dirty="0">
                <a:solidFill>
                  <a:srgbClr val="0070C0"/>
                </a:solidFill>
              </a:rPr>
              <a:t> 2</a:t>
            </a:r>
          </a:p>
        </p:txBody>
      </p:sp>
      <p:sp>
        <p:nvSpPr>
          <p:cNvPr id="24" name="TextBox 23">
            <a:extLst>
              <a:ext uri="{FF2B5EF4-FFF2-40B4-BE49-F238E27FC236}">
                <a16:creationId xmlns:a16="http://schemas.microsoft.com/office/drawing/2014/main" id="{9B72B875-07D3-A230-CF7B-BFD285BB37F0}"/>
              </a:ext>
            </a:extLst>
          </p:cNvPr>
          <p:cNvSpPr txBox="1"/>
          <p:nvPr/>
        </p:nvSpPr>
        <p:spPr>
          <a:xfrm>
            <a:off x="4615682" y="845569"/>
            <a:ext cx="346570" cy="523220"/>
          </a:xfrm>
          <a:prstGeom prst="rect">
            <a:avLst/>
          </a:prstGeom>
          <a:noFill/>
        </p:spPr>
        <p:txBody>
          <a:bodyPr wrap="none" rtlCol="0">
            <a:spAutoFit/>
          </a:bodyPr>
          <a:lstStyle/>
          <a:p>
            <a:r>
              <a:rPr lang="en-US" sz="2800" dirty="0"/>
              <a:t>v</a:t>
            </a:r>
          </a:p>
        </p:txBody>
      </p:sp>
      <p:cxnSp>
        <p:nvCxnSpPr>
          <p:cNvPr id="28" name="Straight Arrow Connector 27">
            <a:extLst>
              <a:ext uri="{FF2B5EF4-FFF2-40B4-BE49-F238E27FC236}">
                <a16:creationId xmlns:a16="http://schemas.microsoft.com/office/drawing/2014/main" id="{FF650B9A-F966-B71F-E915-B6BAA0F95297}"/>
              </a:ext>
            </a:extLst>
          </p:cNvPr>
          <p:cNvCxnSpPr/>
          <p:nvPr/>
        </p:nvCxnSpPr>
        <p:spPr>
          <a:xfrm>
            <a:off x="5068957" y="1123122"/>
            <a:ext cx="887013" cy="0"/>
          </a:xfrm>
          <a:prstGeom prst="straightConnector1">
            <a:avLst/>
          </a:prstGeom>
          <a:ln w="34925">
            <a:solidFill>
              <a:schemeClr val="bg2">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7F5A4BD-6C51-C670-3E25-B0421745234A}"/>
                  </a:ext>
                </a:extLst>
              </p:cNvPr>
              <p:cNvSpPr txBox="1"/>
              <p:nvPr/>
            </p:nvSpPr>
            <p:spPr>
              <a:xfrm>
                <a:off x="6082748" y="914397"/>
                <a:ext cx="713337" cy="430887"/>
              </a:xfrm>
              <a:prstGeom prst="rect">
                <a:avLst/>
              </a:prstGeom>
              <a:noFill/>
            </p:spPr>
            <p:txBody>
              <a:bodyPr wrap="none" lIns="0" tIns="0" rIns="0" bIns="0" rtlCol="0">
                <a:spAutoFit/>
              </a:bodyPr>
              <a:lstStyle/>
              <a:p>
                <a14:m>
                  <m:oMath xmlns:m="http://schemas.openxmlformats.org/officeDocument/2006/math">
                    <m:sSub>
                      <m:sSubPr>
                        <m:ctrlPr>
                          <a:rPr lang="en-US" sz="280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𝐻</m:t>
                        </m:r>
                      </m:e>
                      <m:sub>
                        <m:r>
                          <a:rPr lang="en-US" sz="2800" b="0" i="1" smtClean="0">
                            <a:solidFill>
                              <a:schemeClr val="accent6">
                                <a:lumMod val="75000"/>
                              </a:schemeClr>
                            </a:solidFill>
                            <a:latin typeface="Cambria Math" panose="02040503050406030204" pitchFamily="18" charset="0"/>
                          </a:rPr>
                          <m:t>1</m:t>
                        </m:r>
                      </m:sub>
                    </m:sSub>
                  </m:oMath>
                </a14:m>
                <a:r>
                  <a:rPr lang="en-US" sz="2800" dirty="0">
                    <a:solidFill>
                      <a:schemeClr val="accent6">
                        <a:lumMod val="75000"/>
                      </a:schemeClr>
                    </a:solidFill>
                  </a:rPr>
                  <a:t>(.)</a:t>
                </a:r>
              </a:p>
            </p:txBody>
          </p:sp>
        </mc:Choice>
        <mc:Fallback xmlns="">
          <p:sp>
            <p:nvSpPr>
              <p:cNvPr id="29" name="TextBox 28">
                <a:extLst>
                  <a:ext uri="{FF2B5EF4-FFF2-40B4-BE49-F238E27FC236}">
                    <a16:creationId xmlns:a16="http://schemas.microsoft.com/office/drawing/2014/main" id="{C7F5A4BD-6C51-C670-3E25-B0421745234A}"/>
                  </a:ext>
                </a:extLst>
              </p:cNvPr>
              <p:cNvSpPr txBox="1">
                <a:spLocks noRot="1" noChangeAspect="1" noMove="1" noResize="1" noEditPoints="1" noAdjustHandles="1" noChangeArrowheads="1" noChangeShapeType="1" noTextEdit="1"/>
              </p:cNvSpPr>
              <p:nvPr/>
            </p:nvSpPr>
            <p:spPr>
              <a:xfrm>
                <a:off x="6082748" y="914397"/>
                <a:ext cx="713337" cy="430887"/>
              </a:xfrm>
              <a:prstGeom prst="rect">
                <a:avLst/>
              </a:prstGeom>
              <a:blipFill>
                <a:blip r:embed="rId4"/>
                <a:stretch>
                  <a:fillRect l="-17544" t="-25714" r="-28070"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BD81DCD-0F73-1C1B-786B-C669CFAB23F0}"/>
                  </a:ext>
                </a:extLst>
              </p:cNvPr>
              <p:cNvSpPr txBox="1"/>
              <p:nvPr/>
            </p:nvSpPr>
            <p:spPr>
              <a:xfrm>
                <a:off x="8361605" y="914397"/>
                <a:ext cx="721608" cy="430887"/>
              </a:xfrm>
              <a:prstGeom prst="rect">
                <a:avLst/>
              </a:prstGeom>
              <a:noFill/>
            </p:spPr>
            <p:txBody>
              <a:bodyPr wrap="none" lIns="0" tIns="0" rIns="0" bIns="0" rtlCol="0">
                <a:spAutoFit/>
              </a:bodyPr>
              <a:lstStyle/>
              <a:p>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𝐻</m:t>
                        </m:r>
                      </m:e>
                      <m:sub>
                        <m:r>
                          <a:rPr lang="en-US" sz="2800" b="0" i="1" smtClean="0">
                            <a:solidFill>
                              <a:srgbClr val="0070C0"/>
                            </a:solidFill>
                            <a:latin typeface="Cambria Math" panose="02040503050406030204" pitchFamily="18" charset="0"/>
                          </a:rPr>
                          <m:t>2</m:t>
                        </m:r>
                      </m:sub>
                    </m:sSub>
                  </m:oMath>
                </a14:m>
                <a:r>
                  <a:rPr lang="en-US" sz="2800" dirty="0">
                    <a:solidFill>
                      <a:srgbClr val="0070C0"/>
                    </a:solidFill>
                  </a:rPr>
                  <a:t>(.)</a:t>
                </a:r>
              </a:p>
            </p:txBody>
          </p:sp>
        </mc:Choice>
        <mc:Fallback xmlns="">
          <p:sp>
            <p:nvSpPr>
              <p:cNvPr id="30" name="TextBox 29">
                <a:extLst>
                  <a:ext uri="{FF2B5EF4-FFF2-40B4-BE49-F238E27FC236}">
                    <a16:creationId xmlns:a16="http://schemas.microsoft.com/office/drawing/2014/main" id="{5BD81DCD-0F73-1C1B-786B-C669CFAB23F0}"/>
                  </a:ext>
                </a:extLst>
              </p:cNvPr>
              <p:cNvSpPr txBox="1">
                <a:spLocks noRot="1" noChangeAspect="1" noMove="1" noResize="1" noEditPoints="1" noAdjustHandles="1" noChangeArrowheads="1" noChangeShapeType="1" noTextEdit="1"/>
              </p:cNvSpPr>
              <p:nvPr/>
            </p:nvSpPr>
            <p:spPr>
              <a:xfrm>
                <a:off x="8361605" y="914397"/>
                <a:ext cx="721608" cy="430887"/>
              </a:xfrm>
              <a:prstGeom prst="rect">
                <a:avLst/>
              </a:prstGeom>
              <a:blipFill>
                <a:blip r:embed="rId5"/>
                <a:stretch>
                  <a:fillRect l="-17241" t="-25714" r="-27586" b="-48571"/>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CA2D6517-0F3E-B7CC-9BF9-B207BE44F309}"/>
              </a:ext>
            </a:extLst>
          </p:cNvPr>
          <p:cNvCxnSpPr>
            <a:cxnSpLocks/>
          </p:cNvCxnSpPr>
          <p:nvPr/>
        </p:nvCxnSpPr>
        <p:spPr>
          <a:xfrm flipH="1">
            <a:off x="4472609" y="1490944"/>
            <a:ext cx="1848678" cy="1416219"/>
          </a:xfrm>
          <a:prstGeom prst="straightConnector1">
            <a:avLst/>
          </a:prstGeom>
          <a:ln w="34925">
            <a:solidFill>
              <a:schemeClr val="bg2">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8" name="Graphic 7" descr="Sad face outline with solid fill">
            <a:extLst>
              <a:ext uri="{FF2B5EF4-FFF2-40B4-BE49-F238E27FC236}">
                <a16:creationId xmlns:a16="http://schemas.microsoft.com/office/drawing/2014/main" id="{776EB56B-C64D-9DAF-40D2-5279A8428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0567" y="2621241"/>
            <a:ext cx="480947" cy="480947"/>
          </a:xfrm>
          <a:prstGeom prst="rect">
            <a:avLst/>
          </a:prstGeom>
        </p:spPr>
      </p:pic>
      <p:sp>
        <p:nvSpPr>
          <p:cNvPr id="15" name="Freeform 14">
            <a:extLst>
              <a:ext uri="{FF2B5EF4-FFF2-40B4-BE49-F238E27FC236}">
                <a16:creationId xmlns:a16="http://schemas.microsoft.com/office/drawing/2014/main" id="{A71EF50A-01DA-FC0A-4FC6-36D850CC655C}"/>
              </a:ext>
            </a:extLst>
          </p:cNvPr>
          <p:cNvSpPr/>
          <p:nvPr/>
        </p:nvSpPr>
        <p:spPr>
          <a:xfrm>
            <a:off x="5068956" y="1179096"/>
            <a:ext cx="3369366" cy="859213"/>
          </a:xfrm>
          <a:custGeom>
            <a:avLst/>
            <a:gdLst>
              <a:gd name="connsiteX0" fmla="*/ 0 w 3588027"/>
              <a:gd name="connsiteY0" fmla="*/ 0 h 706465"/>
              <a:gd name="connsiteX1" fmla="*/ 2176670 w 3588027"/>
              <a:gd name="connsiteY1" fmla="*/ 705679 h 706465"/>
              <a:gd name="connsiteX2" fmla="*/ 3588027 w 3588027"/>
              <a:gd name="connsiteY2" fmla="*/ 139148 h 706465"/>
            </a:gdLst>
            <a:ahLst/>
            <a:cxnLst>
              <a:cxn ang="0">
                <a:pos x="connsiteX0" y="connsiteY0"/>
              </a:cxn>
              <a:cxn ang="0">
                <a:pos x="connsiteX1" y="connsiteY1"/>
              </a:cxn>
              <a:cxn ang="0">
                <a:pos x="connsiteX2" y="connsiteY2"/>
              </a:cxn>
            </a:cxnLst>
            <a:rect l="l" t="t" r="r" b="b"/>
            <a:pathLst>
              <a:path w="3588027" h="706465">
                <a:moveTo>
                  <a:pt x="0" y="0"/>
                </a:moveTo>
                <a:cubicBezTo>
                  <a:pt x="789333" y="341244"/>
                  <a:pt x="1578666" y="682488"/>
                  <a:pt x="2176670" y="705679"/>
                </a:cubicBezTo>
                <a:cubicBezTo>
                  <a:pt x="2774675" y="728870"/>
                  <a:pt x="3374336" y="231913"/>
                  <a:pt x="3588027" y="139148"/>
                </a:cubicBezTo>
              </a:path>
            </a:pathLst>
          </a:custGeom>
          <a:noFill/>
          <a:ln w="34925">
            <a:solidFill>
              <a:schemeClr val="bg2">
                <a:lumMod val="50000"/>
              </a:schemeClr>
            </a:solidFill>
            <a:prstDash val="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A4989CB0-82C0-2EC0-ACFE-A57EEB59599C}"/>
              </a:ext>
            </a:extLst>
          </p:cNvPr>
          <p:cNvCxnSpPr>
            <a:cxnSpLocks/>
          </p:cNvCxnSpPr>
          <p:nvPr/>
        </p:nvCxnSpPr>
        <p:spPr>
          <a:xfrm>
            <a:off x="8685961" y="1473602"/>
            <a:ext cx="1789881" cy="1433561"/>
          </a:xfrm>
          <a:prstGeom prst="straightConnector1">
            <a:avLst/>
          </a:prstGeom>
          <a:ln w="34925">
            <a:solidFill>
              <a:schemeClr val="bg2">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5F989D2-F7CF-F6B0-BD42-A85F93A74D08}"/>
              </a:ext>
            </a:extLst>
          </p:cNvPr>
          <p:cNvSpPr txBox="1"/>
          <p:nvPr/>
        </p:nvSpPr>
        <p:spPr>
          <a:xfrm>
            <a:off x="9623553" y="2876503"/>
            <a:ext cx="2265748" cy="400110"/>
          </a:xfrm>
          <a:prstGeom prst="rect">
            <a:avLst/>
          </a:prstGeom>
          <a:noFill/>
        </p:spPr>
        <p:txBody>
          <a:bodyPr wrap="none" rtlCol="0">
            <a:spAutoFit/>
          </a:bodyPr>
          <a:lstStyle/>
          <a:p>
            <a:r>
              <a:rPr lang="en-US" sz="2000" dirty="0">
                <a:solidFill>
                  <a:srgbClr val="C00000"/>
                </a:solidFill>
              </a:rPr>
              <a:t>Must in this bucket</a:t>
            </a:r>
          </a:p>
        </p:txBody>
      </p:sp>
      <p:cxnSp>
        <p:nvCxnSpPr>
          <p:cNvPr id="20" name="Straight Connector 19">
            <a:extLst>
              <a:ext uri="{FF2B5EF4-FFF2-40B4-BE49-F238E27FC236}">
                <a16:creationId xmlns:a16="http://schemas.microsoft.com/office/drawing/2014/main" id="{F733C93B-B82D-590C-1457-7AB8F4DC6271}"/>
              </a:ext>
            </a:extLst>
          </p:cNvPr>
          <p:cNvCxnSpPr>
            <a:cxnSpLocks/>
          </p:cNvCxnSpPr>
          <p:nvPr/>
        </p:nvCxnSpPr>
        <p:spPr>
          <a:xfrm>
            <a:off x="9375913" y="2786307"/>
            <a:ext cx="0" cy="3390656"/>
          </a:xfrm>
          <a:prstGeom prst="line">
            <a:avLst/>
          </a:prstGeom>
          <a:ln w="254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 name="灯片编号占位符 5">
            <a:extLst>
              <a:ext uri="{FF2B5EF4-FFF2-40B4-BE49-F238E27FC236}">
                <a16:creationId xmlns:a16="http://schemas.microsoft.com/office/drawing/2014/main" id="{BE5B1746-938F-0FF6-1BA6-0F789621D120}"/>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133</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27889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6DBE2-EF25-9E83-3E1B-FF53577B655E}"/>
              </a:ext>
            </a:extLst>
          </p:cNvPr>
          <p:cNvSpPr>
            <a:spLocks noGrp="1"/>
          </p:cNvSpPr>
          <p:nvPr>
            <p:ph type="title"/>
          </p:nvPr>
        </p:nvSpPr>
        <p:spPr/>
        <p:txBody>
          <a:bodyPr>
            <a:normAutofit/>
          </a:bodyPr>
          <a:lstStyle/>
          <a:p>
            <a:r>
              <a:rPr lang="en-US" sz="4800" dirty="0"/>
              <a:t>EGSM</a:t>
            </a:r>
          </a:p>
        </p:txBody>
      </p:sp>
      <p:sp>
        <p:nvSpPr>
          <p:cNvPr id="3" name="Content Placeholder 2">
            <a:extLst>
              <a:ext uri="{FF2B5EF4-FFF2-40B4-BE49-F238E27FC236}">
                <a16:creationId xmlns:a16="http://schemas.microsoft.com/office/drawing/2014/main" id="{E01A6474-E984-EE5C-3607-E4082A350926}"/>
              </a:ext>
            </a:extLst>
          </p:cNvPr>
          <p:cNvSpPr>
            <a:spLocks noGrp="1"/>
          </p:cNvSpPr>
          <p:nvPr>
            <p:ph idx="1"/>
          </p:nvPr>
        </p:nvSpPr>
        <p:spPr>
          <a:xfrm>
            <a:off x="838200" y="1636583"/>
            <a:ext cx="10515600" cy="4351338"/>
          </a:xfrm>
        </p:spPr>
        <p:txBody>
          <a:bodyPr/>
          <a:lstStyle/>
          <a:p>
            <a:pPr marL="0" indent="0">
              <a:buNone/>
            </a:pPr>
            <a:r>
              <a:rPr lang="en-US" sz="3200" dirty="0">
                <a:solidFill>
                  <a:srgbClr val="C00000"/>
                </a:solidFill>
                <a:latin typeface="+mj-lt"/>
              </a:rPr>
              <a:t>How effective is Cuckoo </a:t>
            </a:r>
            <a:r>
              <a:rPr lang="en-US" sz="3200" dirty="0" err="1">
                <a:solidFill>
                  <a:srgbClr val="C00000"/>
                </a:solidFill>
                <a:latin typeface="+mj-lt"/>
              </a:rPr>
              <a:t>Trie</a:t>
            </a:r>
            <a:r>
              <a:rPr lang="en-US" sz="3200" dirty="0">
                <a:solidFill>
                  <a:srgbClr val="C00000"/>
                </a:solidFill>
                <a:latin typeface="+mj-lt"/>
              </a:rPr>
              <a:t> Index?</a:t>
            </a:r>
          </a:p>
          <a:p>
            <a:endParaRPr lang="en-US" dirty="0">
              <a:latin typeface="+mj-lt"/>
            </a:endParaRPr>
          </a:p>
        </p:txBody>
      </p:sp>
      <p:pic>
        <p:nvPicPr>
          <p:cNvPr id="5" name="Picture 4">
            <a:extLst>
              <a:ext uri="{FF2B5EF4-FFF2-40B4-BE49-F238E27FC236}">
                <a16:creationId xmlns:a16="http://schemas.microsoft.com/office/drawing/2014/main" id="{7DCD8C4D-6FA2-ACDE-F823-125851BDF799}"/>
              </a:ext>
            </a:extLst>
          </p:cNvPr>
          <p:cNvPicPr>
            <a:picLocks noChangeAspect="1"/>
          </p:cNvPicPr>
          <p:nvPr/>
        </p:nvPicPr>
        <p:blipFill>
          <a:blip r:embed="rId3"/>
          <a:stretch>
            <a:fillRect/>
          </a:stretch>
        </p:blipFill>
        <p:spPr>
          <a:xfrm>
            <a:off x="6244602" y="2488746"/>
            <a:ext cx="4353088" cy="2876378"/>
          </a:xfrm>
          <a:prstGeom prst="rect">
            <a:avLst/>
          </a:prstGeom>
        </p:spPr>
      </p:pic>
      <p:pic>
        <p:nvPicPr>
          <p:cNvPr id="6" name="Picture 5">
            <a:extLst>
              <a:ext uri="{FF2B5EF4-FFF2-40B4-BE49-F238E27FC236}">
                <a16:creationId xmlns:a16="http://schemas.microsoft.com/office/drawing/2014/main" id="{D4996182-66F8-13B3-A8CA-30C448EDD004}"/>
              </a:ext>
            </a:extLst>
          </p:cNvPr>
          <p:cNvPicPr>
            <a:picLocks noChangeAspect="1"/>
          </p:cNvPicPr>
          <p:nvPr/>
        </p:nvPicPr>
        <p:blipFill>
          <a:blip r:embed="rId4"/>
          <a:stretch>
            <a:fillRect/>
          </a:stretch>
        </p:blipFill>
        <p:spPr>
          <a:xfrm>
            <a:off x="1526301" y="2290079"/>
            <a:ext cx="4353088" cy="3144619"/>
          </a:xfrm>
          <a:prstGeom prst="rect">
            <a:avLst/>
          </a:prstGeom>
        </p:spPr>
      </p:pic>
      <p:sp>
        <p:nvSpPr>
          <p:cNvPr id="8" name="灯片编号占位符 5">
            <a:extLst>
              <a:ext uri="{FF2B5EF4-FFF2-40B4-BE49-F238E27FC236}">
                <a16:creationId xmlns:a16="http://schemas.microsoft.com/office/drawing/2014/main" id="{FBF17533-9C60-FDD2-17CB-092960083B3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134</a:t>
            </a:fld>
            <a:endParaRPr lang="en-US" sz="2000" dirty="0">
              <a:solidFill>
                <a:schemeClr val="tx1"/>
              </a:solidFill>
              <a:latin typeface="Arial" pitchFamily="34" charset="0"/>
              <a:cs typeface="Arial" pitchFamily="34" charset="0"/>
            </a:endParaRPr>
          </a:p>
        </p:txBody>
      </p:sp>
      <p:pic>
        <p:nvPicPr>
          <p:cNvPr id="9" name="Picture 8">
            <a:extLst>
              <a:ext uri="{FF2B5EF4-FFF2-40B4-BE49-F238E27FC236}">
                <a16:creationId xmlns:a16="http://schemas.microsoft.com/office/drawing/2014/main" id="{FB3D2E2C-73F4-8E07-061B-FDBF4972D5BB}"/>
              </a:ext>
            </a:extLst>
          </p:cNvPr>
          <p:cNvPicPr>
            <a:picLocks noChangeAspect="1"/>
          </p:cNvPicPr>
          <p:nvPr/>
        </p:nvPicPr>
        <p:blipFill>
          <a:blip r:embed="rId5"/>
          <a:stretch>
            <a:fillRect/>
          </a:stretch>
        </p:blipFill>
        <p:spPr>
          <a:xfrm>
            <a:off x="2747844" y="153236"/>
            <a:ext cx="9335769" cy="649444"/>
          </a:xfrm>
          <a:prstGeom prst="rect">
            <a:avLst/>
          </a:prstGeom>
        </p:spPr>
      </p:pic>
      <p:pic>
        <p:nvPicPr>
          <p:cNvPr id="10" name="Graphic 9" descr="Warning outline">
            <a:extLst>
              <a:ext uri="{FF2B5EF4-FFF2-40B4-BE49-F238E27FC236}">
                <a16:creationId xmlns:a16="http://schemas.microsoft.com/office/drawing/2014/main" id="{1A04516C-807A-209B-0B39-F98D272DD2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9134" y="5468783"/>
            <a:ext cx="844629" cy="844629"/>
          </a:xfrm>
          <a:prstGeom prst="rect">
            <a:avLst/>
          </a:prstGeom>
        </p:spPr>
      </p:pic>
      <p:sp>
        <p:nvSpPr>
          <p:cNvPr id="11" name="TextBox 10">
            <a:extLst>
              <a:ext uri="{FF2B5EF4-FFF2-40B4-BE49-F238E27FC236}">
                <a16:creationId xmlns:a16="http://schemas.microsoft.com/office/drawing/2014/main" id="{AB79CB8B-99D2-4F13-B2FA-DE0DE857735E}"/>
              </a:ext>
            </a:extLst>
          </p:cNvPr>
          <p:cNvSpPr txBox="1"/>
          <p:nvPr/>
        </p:nvSpPr>
        <p:spPr>
          <a:xfrm>
            <a:off x="2232365" y="5380177"/>
            <a:ext cx="8024474" cy="954107"/>
          </a:xfrm>
          <a:prstGeom prst="rect">
            <a:avLst/>
          </a:prstGeom>
          <a:noFill/>
        </p:spPr>
        <p:txBody>
          <a:bodyPr wrap="square" rtlCol="0">
            <a:spAutoFit/>
          </a:bodyPr>
          <a:lstStyle/>
          <a:p>
            <a:r>
              <a:rPr lang="en-US" sz="2800" dirty="0">
                <a:solidFill>
                  <a:srgbClr val="C00000"/>
                </a:solidFill>
              </a:rPr>
              <a:t>Our finding: only effective when query graph is large (e.g., ≥ 10 vertices)</a:t>
            </a:r>
          </a:p>
        </p:txBody>
      </p:sp>
    </p:spTree>
    <p:extLst>
      <p:ext uri="{BB962C8B-B14F-4D97-AF65-F5344CB8AC3E}">
        <p14:creationId xmlns:p14="http://schemas.microsoft.com/office/powerpoint/2010/main" val="245054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a:extLst>
              <a:ext uri="{FF2B5EF4-FFF2-40B4-BE49-F238E27FC236}">
                <a16:creationId xmlns:a16="http://schemas.microsoft.com/office/drawing/2014/main" id="{C1311298-C19F-25A9-F444-603174D804F9}"/>
              </a:ext>
            </a:extLst>
          </p:cNvPr>
          <p:cNvSpPr txBox="1">
            <a:spLocks/>
          </p:cNvSpPr>
          <p:nvPr/>
        </p:nvSpPr>
        <p:spPr bwMode="auto">
          <a:xfrm>
            <a:off x="-37321" y="2754606"/>
            <a:ext cx="12192000" cy="9776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0" hangingPunct="0">
              <a:spcBef>
                <a:spcPts val="200"/>
              </a:spcBef>
              <a:defRPr/>
            </a:pPr>
            <a:r>
              <a:rPr lang="en-US" altLang="zh-CN" sz="5400" b="1" dirty="0">
                <a:solidFill>
                  <a:srgbClr val="C00000"/>
                </a:solidFill>
                <a:latin typeface="Times New Roman" panose="02020603050405020304" pitchFamily="18" charset="0"/>
                <a:ea typeface="+mj-ea"/>
                <a:cs typeface="Times New Roman" panose="02020603050405020304" pitchFamily="18" charset="0"/>
              </a:rPr>
              <a:t>Thank you !</a:t>
            </a:r>
          </a:p>
          <a:p>
            <a:pPr lvl="0" algn="ctr" eaLnBrk="0" hangingPunct="0">
              <a:spcBef>
                <a:spcPts val="200"/>
              </a:spcBef>
              <a:defRPr/>
            </a:pPr>
            <a:endParaRPr lang="en-US" altLang="zh-CN" sz="800" b="1" dirty="0">
              <a:solidFill>
                <a:srgbClr val="C00000"/>
              </a:solidFill>
              <a:latin typeface="Times New Roman" panose="02020603050405020304" pitchFamily="18" charset="0"/>
              <a:ea typeface="+mj-ea"/>
              <a:cs typeface="Times New Roman" panose="02020603050405020304" pitchFamily="18" charset="0"/>
            </a:endParaRPr>
          </a:p>
          <a:p>
            <a:pPr lvl="0" algn="ctr" eaLnBrk="0" hangingPunct="0">
              <a:spcBef>
                <a:spcPts val="200"/>
              </a:spcBef>
              <a:defRPr/>
            </a:pPr>
            <a:endParaRPr lang="en-US" altLang="zh-CN" sz="1000" b="1" dirty="0">
              <a:solidFill>
                <a:srgbClr val="0070C0"/>
              </a:solidFill>
              <a:latin typeface="Times New Roman" panose="02020603050405020304" pitchFamily="18" charset="0"/>
              <a:ea typeface="+mj-ea"/>
              <a:cs typeface="Times New Roman" panose="02020603050405020304" pitchFamily="18" charset="0"/>
            </a:endParaRPr>
          </a:p>
          <a:p>
            <a:pPr lvl="0" algn="ctr" eaLnBrk="0" hangingPunct="0">
              <a:spcBef>
                <a:spcPts val="200"/>
              </a:spcBef>
              <a:defRPr/>
            </a:pPr>
            <a:r>
              <a:rPr lang="en-US" altLang="zh-CN" sz="3600" b="1" dirty="0">
                <a:solidFill>
                  <a:srgbClr val="0070C0"/>
                </a:solidFill>
                <a:latin typeface="Times New Roman" panose="02020603050405020304" pitchFamily="18" charset="0"/>
                <a:ea typeface="+mj-ea"/>
                <a:cs typeface="Times New Roman" panose="02020603050405020304" pitchFamily="18" charset="0"/>
              </a:rPr>
              <a:t>Questions?</a:t>
            </a:r>
            <a:endParaRPr lang="en-US" sz="3600" b="1" dirty="0">
              <a:solidFill>
                <a:srgbClr val="0070C0"/>
              </a:solidFill>
              <a:latin typeface="Times New Roman" panose="02020603050405020304" pitchFamily="18" charset="0"/>
              <a:ea typeface="+mj-ea"/>
              <a:cs typeface="Times New Roman" panose="02020603050405020304" pitchFamily="18" charset="0"/>
            </a:endParaRPr>
          </a:p>
        </p:txBody>
      </p:sp>
      <p:pic>
        <p:nvPicPr>
          <p:cNvPr id="2" name="Picture 2" descr="Punctuation of Life: Question Mark | by ...">
            <a:extLst>
              <a:ext uri="{FF2B5EF4-FFF2-40B4-BE49-F238E27FC236}">
                <a16:creationId xmlns:a16="http://schemas.microsoft.com/office/drawing/2014/main" id="{FF2833E2-1948-EBFC-8CF0-87CE1B1EA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08057"/>
            <a:ext cx="1958649" cy="19499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4668C4D-C57B-1AE7-2A66-38C7F66BB3C5}"/>
              </a:ext>
            </a:extLst>
          </p:cNvPr>
          <p:cNvSpPr>
            <a:spLocks noGrp="1"/>
          </p:cNvSpPr>
          <p:nvPr>
            <p:ph type="sldNum" sz="quarter" idx="12"/>
          </p:nvPr>
        </p:nvSpPr>
        <p:spPr>
          <a:xfrm>
            <a:off x="8610600" y="6356350"/>
            <a:ext cx="2743200" cy="365125"/>
          </a:xfrm>
        </p:spPr>
        <p:txBody>
          <a:bodyPr/>
          <a:lstStyle/>
          <a:p>
            <a:fld id="{6F6053F2-432F-FB4F-AC79-1AD4FC0B2E9E}" type="slidenum">
              <a:rPr lang="en-US" smtClean="0"/>
              <a:t>135</a:t>
            </a:fld>
            <a:endParaRPr lang="en-US" dirty="0"/>
          </a:p>
        </p:txBody>
      </p:sp>
      <p:pic>
        <p:nvPicPr>
          <p:cNvPr id="5" name="Picture 4" descr="thank you icon on white background 18995552 Vector Art at Vecteezy">
            <a:extLst>
              <a:ext uri="{FF2B5EF4-FFF2-40B4-BE49-F238E27FC236}">
                <a16:creationId xmlns:a16="http://schemas.microsoft.com/office/drawing/2014/main" id="{BB4CAE67-0D97-5948-01E6-AA6F05FA8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6046" y="4285911"/>
            <a:ext cx="2572089" cy="25720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0">
            <a:extLst>
              <a:ext uri="{FF2B5EF4-FFF2-40B4-BE49-F238E27FC236}">
                <a16:creationId xmlns:a16="http://schemas.microsoft.com/office/drawing/2014/main" id="{8F2E8A95-0398-5611-7730-8E3F1447F597}"/>
              </a:ext>
            </a:extLst>
          </p:cNvPr>
          <p:cNvSpPr>
            <a:spLocks noChangeArrowheads="1"/>
          </p:cNvSpPr>
          <p:nvPr/>
        </p:nvSpPr>
        <p:spPr bwMode="auto">
          <a:xfrm>
            <a:off x="3084095" y="6063962"/>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5"/>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spTree>
    <p:extLst>
      <p:ext uri="{BB962C8B-B14F-4D97-AF65-F5344CB8AC3E}">
        <p14:creationId xmlns:p14="http://schemas.microsoft.com/office/powerpoint/2010/main" val="36291977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2B1D0-8A2B-9102-B248-BA880F1A03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E4A2F-4B95-2A25-3D97-9745A02DAFFC}"/>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2C826E3E-AEC9-A217-6D62-B2FB098ADE21}"/>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14</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50F2F2C4-0010-ACA4-57EF-CDD17DCD5234}"/>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6412F298-D0F4-0700-C5FA-21FF5AA38F5F}"/>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596E1842-2AA7-9CC0-457B-F2096E3A3C11}"/>
              </a:ext>
            </a:extLst>
          </p:cNvPr>
          <p:cNvSpPr/>
          <p:nvPr/>
        </p:nvSpPr>
        <p:spPr>
          <a:xfrm rot="10800000" flipH="1">
            <a:off x="600178" y="45565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52CF32-2BA2-63F0-954C-9F9C27844783}"/>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7C324A88-2D38-C249-1068-ECDF8CE38B6D}"/>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075B3D22-5FBF-4225-79D6-9CB19BE5F00C}"/>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8CBA9C3C-622B-A789-6940-FDD18A3DC9DF}"/>
              </a:ext>
            </a:extLst>
          </p:cNvPr>
          <p:cNvSpPr/>
          <p:nvPr/>
        </p:nvSpPr>
        <p:spPr>
          <a:xfrm rot="10800000" flipH="1">
            <a:off x="602560" y="432574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8C452F-2B85-FB0A-3E3A-4A57BFE02A0F}"/>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2FAA9D78-9E92-4CF4-F593-CC78263E0D90}"/>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2E81A5F5-4DB2-A85E-C7D1-6CCB6F834674}"/>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1" name="TextBox 10">
            <a:extLst>
              <a:ext uri="{FF2B5EF4-FFF2-40B4-BE49-F238E27FC236}">
                <a16:creationId xmlns:a16="http://schemas.microsoft.com/office/drawing/2014/main" id="{708C0F6B-1D72-D3E2-D137-EE86F56AFE33}"/>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c</a:t>
            </a:r>
            <a:r>
              <a:rPr lang="en-US" sz="2400" dirty="0">
                <a:solidFill>
                  <a:srgbClr val="C00000"/>
                </a:solidFill>
              </a:rPr>
              <a:t>d}, X = {}</a:t>
            </a:r>
          </a:p>
        </p:txBody>
      </p:sp>
      <p:sp>
        <p:nvSpPr>
          <p:cNvPr id="15" name="TextBox 14">
            <a:extLst>
              <a:ext uri="{FF2B5EF4-FFF2-40B4-BE49-F238E27FC236}">
                <a16:creationId xmlns:a16="http://schemas.microsoft.com/office/drawing/2014/main" id="{112A5388-62CF-1009-00A8-CE70406EC7FC}"/>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16" name="TextBox 15">
            <a:extLst>
              <a:ext uri="{FF2B5EF4-FFF2-40B4-BE49-F238E27FC236}">
                <a16:creationId xmlns:a16="http://schemas.microsoft.com/office/drawing/2014/main" id="{470ADDFE-C1CA-0255-B1AA-5021D8F90BDB}"/>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19" name="TextBox 18">
            <a:extLst>
              <a:ext uri="{FF2B5EF4-FFF2-40B4-BE49-F238E27FC236}">
                <a16:creationId xmlns:a16="http://schemas.microsoft.com/office/drawing/2014/main" id="{C50CA97B-BBF9-E361-5B8C-1079A4CFCF9B}"/>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a:t>
            </a:r>
            <a:r>
              <a:rPr lang="en-US" sz="2400" dirty="0">
                <a:solidFill>
                  <a:srgbClr val="C00000"/>
                </a:solidFill>
              </a:rPr>
              <a:t>}, P = {</a:t>
            </a:r>
            <a:r>
              <a:rPr lang="en-US" sz="2400" dirty="0">
                <a:solidFill>
                  <a:srgbClr val="C00000"/>
                </a:solidFill>
                <a:highlight>
                  <a:srgbClr val="FFFF00"/>
                </a:highlight>
              </a:rPr>
              <a:t>d</a:t>
            </a:r>
            <a:r>
              <a:rPr lang="en-US" sz="2400" dirty="0">
                <a:solidFill>
                  <a:srgbClr val="C00000"/>
                </a:solidFill>
              </a:rPr>
              <a:t>}, X = {}</a:t>
            </a:r>
          </a:p>
        </p:txBody>
      </p:sp>
      <p:sp>
        <p:nvSpPr>
          <p:cNvPr id="20" name="TextBox 19">
            <a:extLst>
              <a:ext uri="{FF2B5EF4-FFF2-40B4-BE49-F238E27FC236}">
                <a16:creationId xmlns:a16="http://schemas.microsoft.com/office/drawing/2014/main" id="{823D0D3D-3313-22E8-CA22-C93C554A088B}"/>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4E3B1EB7-BD77-F71F-C4FB-9BA5BEE920CD}"/>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 name="Right Arrow 24">
            <a:extLst>
              <a:ext uri="{FF2B5EF4-FFF2-40B4-BE49-F238E27FC236}">
                <a16:creationId xmlns:a16="http://schemas.microsoft.com/office/drawing/2014/main" id="{611F185B-910C-31DC-66DC-89C3F42FEC48}"/>
              </a:ext>
            </a:extLst>
          </p:cNvPr>
          <p:cNvSpPr/>
          <p:nvPr/>
        </p:nvSpPr>
        <p:spPr>
          <a:xfrm rot="10800000" flipH="1">
            <a:off x="7065892" y="4939406"/>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60AF0D-B328-8E7A-586A-23689E52A9FA}"/>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2142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BF87F-61B8-B175-8674-5E4A560707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39AF1-0B95-F320-7DA0-3A7046637F7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DD352053-6E2B-5A72-1F9E-545FF7FFC07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15</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559F7E48-0530-3A11-7290-65585D1F7B28}"/>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F74C4019-6FF9-A313-5FD3-A56FEB415E9F}"/>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53949D5D-9524-4300-90BA-8B480AC3CC3F}"/>
              </a:ext>
            </a:extLst>
          </p:cNvPr>
          <p:cNvSpPr/>
          <p:nvPr/>
        </p:nvSpPr>
        <p:spPr>
          <a:xfrm rot="10800000" flipH="1">
            <a:off x="600178" y="45565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DF5662-FE96-9C4F-C584-9044FA946050}"/>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522AF451-9CD9-1AB4-AB3F-12DA44FE69E2}"/>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CCAF7223-F71A-F57D-398A-11B2B2533484}"/>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861E24C0-C6E3-F326-B84D-FF1CBC3A2915}"/>
              </a:ext>
            </a:extLst>
          </p:cNvPr>
          <p:cNvSpPr/>
          <p:nvPr/>
        </p:nvSpPr>
        <p:spPr>
          <a:xfrm rot="10800000" flipH="1">
            <a:off x="602560" y="432574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9FED00-0520-5916-CC40-1BABB9F35B5A}"/>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D454B8A2-C021-2A5E-6714-A8ED06F5684D}"/>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7CF9F8A6-7BED-372D-A04D-928B80E435B8}"/>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1" name="TextBox 10">
            <a:extLst>
              <a:ext uri="{FF2B5EF4-FFF2-40B4-BE49-F238E27FC236}">
                <a16:creationId xmlns:a16="http://schemas.microsoft.com/office/drawing/2014/main" id="{4AF5C75D-E3DD-9567-826B-4B999592C67F}"/>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c</a:t>
            </a:r>
            <a:r>
              <a:rPr lang="en-US" sz="2400" dirty="0">
                <a:solidFill>
                  <a:srgbClr val="C00000"/>
                </a:solidFill>
              </a:rPr>
              <a:t>d}, X = {}</a:t>
            </a:r>
          </a:p>
        </p:txBody>
      </p:sp>
      <p:sp>
        <p:nvSpPr>
          <p:cNvPr id="15" name="TextBox 14">
            <a:extLst>
              <a:ext uri="{FF2B5EF4-FFF2-40B4-BE49-F238E27FC236}">
                <a16:creationId xmlns:a16="http://schemas.microsoft.com/office/drawing/2014/main" id="{1ACDBDD0-0DB9-16B7-ABA6-C18B83EB0F90}"/>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16" name="TextBox 15">
            <a:extLst>
              <a:ext uri="{FF2B5EF4-FFF2-40B4-BE49-F238E27FC236}">
                <a16:creationId xmlns:a16="http://schemas.microsoft.com/office/drawing/2014/main" id="{DD8150BB-303E-02CC-FE48-26449055818C}"/>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19" name="TextBox 18">
            <a:extLst>
              <a:ext uri="{FF2B5EF4-FFF2-40B4-BE49-F238E27FC236}">
                <a16:creationId xmlns:a16="http://schemas.microsoft.com/office/drawing/2014/main" id="{6EB5AEAC-C53C-2212-576E-8CB57E50F452}"/>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a:t>
            </a:r>
            <a:r>
              <a:rPr lang="en-US" sz="2400" dirty="0">
                <a:solidFill>
                  <a:srgbClr val="C00000"/>
                </a:solidFill>
              </a:rPr>
              <a:t>}, P = {</a:t>
            </a:r>
            <a:r>
              <a:rPr lang="en-US" sz="2400" dirty="0">
                <a:solidFill>
                  <a:srgbClr val="C00000"/>
                </a:solidFill>
                <a:highlight>
                  <a:srgbClr val="FFFF00"/>
                </a:highlight>
              </a:rPr>
              <a:t>d</a:t>
            </a:r>
            <a:r>
              <a:rPr lang="en-US" sz="2400" dirty="0">
                <a:solidFill>
                  <a:srgbClr val="C00000"/>
                </a:solidFill>
              </a:rPr>
              <a:t>}, X = {}</a:t>
            </a:r>
          </a:p>
        </p:txBody>
      </p:sp>
      <p:sp>
        <p:nvSpPr>
          <p:cNvPr id="20" name="TextBox 19">
            <a:extLst>
              <a:ext uri="{FF2B5EF4-FFF2-40B4-BE49-F238E27FC236}">
                <a16:creationId xmlns:a16="http://schemas.microsoft.com/office/drawing/2014/main" id="{C4CC1042-63E5-B957-B3E5-4C944FC3DE8C}"/>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8574369E-42E5-9E39-E6CC-B49B690386A7}"/>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DF1E7BD-432D-BD3F-7ABA-41E680A5F54D}"/>
              </a:ext>
            </a:extLst>
          </p:cNvPr>
          <p:cNvSpPr txBox="1"/>
          <p:nvPr/>
        </p:nvSpPr>
        <p:spPr>
          <a:xfrm>
            <a:off x="7698992" y="4477741"/>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abcd</a:t>
            </a:r>
            <a:r>
              <a:rPr lang="en-US" sz="2400" dirty="0">
                <a:solidFill>
                  <a:srgbClr val="C00000"/>
                </a:solidFill>
              </a:rPr>
              <a:t>}, P = {}, X = {}</a:t>
            </a:r>
          </a:p>
        </p:txBody>
      </p:sp>
      <p:sp>
        <p:nvSpPr>
          <p:cNvPr id="23" name="TextBox 22">
            <a:extLst>
              <a:ext uri="{FF2B5EF4-FFF2-40B4-BE49-F238E27FC236}">
                <a16:creationId xmlns:a16="http://schemas.microsoft.com/office/drawing/2014/main" id="{99A25C39-9CAA-2066-84E4-C4595903D1F0}"/>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719CEBAD-3846-2FBB-898C-FCEF785436A4}"/>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 name="Right Arrow 24">
            <a:extLst>
              <a:ext uri="{FF2B5EF4-FFF2-40B4-BE49-F238E27FC236}">
                <a16:creationId xmlns:a16="http://schemas.microsoft.com/office/drawing/2014/main" id="{942F2F83-D1B5-0615-1F16-19AAEFF8F3C3}"/>
              </a:ext>
            </a:extLst>
          </p:cNvPr>
          <p:cNvSpPr/>
          <p:nvPr/>
        </p:nvSpPr>
        <p:spPr>
          <a:xfrm rot="10800000" flipH="1">
            <a:off x="7065892" y="449714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047F52-5FB9-70B3-9161-2F84E71B8DDC}"/>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0772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55C82-6C66-0A2D-173E-DB08D7976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56CFB-0675-254C-DADF-562B0982EEC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55" name="Content Placeholder 2">
            <a:extLst>
              <a:ext uri="{FF2B5EF4-FFF2-40B4-BE49-F238E27FC236}">
                <a16:creationId xmlns:a16="http://schemas.microsoft.com/office/drawing/2014/main" id="{C2E5C020-5C3F-F078-B894-3EE4D133148A}"/>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60D2FE97-AADB-EF78-24AD-81427DC2B3E9}"/>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8B2100C8-E2A5-D845-BA0C-B6F7B71193B0}"/>
              </a:ext>
            </a:extLst>
          </p:cNvPr>
          <p:cNvSpPr/>
          <p:nvPr/>
        </p:nvSpPr>
        <p:spPr>
          <a:xfrm rot="10800000" flipH="1">
            <a:off x="600178" y="4041988"/>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180E5B-4C48-3E5D-E8AB-6F3B89A769F1}"/>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1891CCD8-552B-4056-051D-3E620496546D}"/>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10D0D6D0-3543-100B-6368-8FF9BE68E1D7}"/>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26F1150D-979F-0428-9670-72A5F7FC27F5}"/>
              </a:ext>
            </a:extLst>
          </p:cNvPr>
          <p:cNvSpPr/>
          <p:nvPr/>
        </p:nvSpPr>
        <p:spPr>
          <a:xfrm rot="10800000" flipH="1">
            <a:off x="602560" y="3811155"/>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758F0F5-DFB0-9B68-0B43-31BC21108339}"/>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ECDF9F0D-1CFB-8FC9-3BCB-D55D1594BFBC}"/>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FF98AB-FAC6-6381-0DE6-6564880AE8B5}"/>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F63F8BAE-9C4F-7460-3191-8DA5F2F9D8A7}"/>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268EE61-8FF4-EE22-1CE7-62FF888BD883}"/>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74966E83-611F-004F-9197-0D0BAE8E569C}"/>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C8E7703-B3E0-9EBC-AE6C-53109DEBDF72}"/>
              </a:ext>
            </a:extLst>
          </p:cNvPr>
          <p:cNvSpPr txBox="1"/>
          <p:nvPr/>
        </p:nvSpPr>
        <p:spPr>
          <a:xfrm>
            <a:off x="388337" y="5783212"/>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dirty="0" err="1">
                <a:solidFill>
                  <a:srgbClr val="C00000"/>
                </a:solidFill>
              </a:rPr>
              <a:t>abcd</a:t>
            </a:r>
            <a:r>
              <a:rPr lang="en-US" sz="2400" dirty="0">
                <a:solidFill>
                  <a:srgbClr val="C00000"/>
                </a:solidFill>
              </a:rPr>
              <a:t>}</a:t>
            </a:r>
          </a:p>
        </p:txBody>
      </p:sp>
      <p:sp>
        <p:nvSpPr>
          <p:cNvPr id="13" name="灯片编号占位符 5">
            <a:extLst>
              <a:ext uri="{FF2B5EF4-FFF2-40B4-BE49-F238E27FC236}">
                <a16:creationId xmlns:a16="http://schemas.microsoft.com/office/drawing/2014/main" id="{7C854575-E95E-BA2A-02B9-0604300C18CB}"/>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16</a:t>
            </a:fld>
            <a:endParaRPr lang="en-US" sz="2000" dirty="0">
              <a:solidFill>
                <a:schemeClr val="tx1"/>
              </a:solidFill>
              <a:latin typeface="Arial" pitchFamily="34" charset="0"/>
              <a:cs typeface="Arial" pitchFamily="34" charset="0"/>
            </a:endParaRPr>
          </a:p>
        </p:txBody>
      </p:sp>
      <p:graphicFrame>
        <p:nvGraphicFramePr>
          <p:cNvPr id="14" name="Table 13">
            <a:extLst>
              <a:ext uri="{FF2B5EF4-FFF2-40B4-BE49-F238E27FC236}">
                <a16:creationId xmlns:a16="http://schemas.microsoft.com/office/drawing/2014/main" id="{5E65E6FB-F490-EB60-D5BB-B8F2ABFF4F07}"/>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25" name="TextBox 24">
            <a:extLst>
              <a:ext uri="{FF2B5EF4-FFF2-40B4-BE49-F238E27FC236}">
                <a16:creationId xmlns:a16="http://schemas.microsoft.com/office/drawing/2014/main" id="{019724CB-A21F-893A-72EA-23528AD52AF2}"/>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c</a:t>
            </a:r>
            <a:r>
              <a:rPr lang="en-US" sz="2400" dirty="0">
                <a:solidFill>
                  <a:srgbClr val="C00000"/>
                </a:solidFill>
              </a:rPr>
              <a:t>d}, X = {}</a:t>
            </a:r>
          </a:p>
        </p:txBody>
      </p:sp>
      <p:sp>
        <p:nvSpPr>
          <p:cNvPr id="26" name="TextBox 25">
            <a:extLst>
              <a:ext uri="{FF2B5EF4-FFF2-40B4-BE49-F238E27FC236}">
                <a16:creationId xmlns:a16="http://schemas.microsoft.com/office/drawing/2014/main" id="{46B5FFC0-4AC1-172F-73C9-3D514C200CA9}"/>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27" name="TextBox 26">
            <a:extLst>
              <a:ext uri="{FF2B5EF4-FFF2-40B4-BE49-F238E27FC236}">
                <a16:creationId xmlns:a16="http://schemas.microsoft.com/office/drawing/2014/main" id="{16D6BC13-D41F-EDEC-A35D-82E9ACBF8643}"/>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28" name="TextBox 27">
            <a:extLst>
              <a:ext uri="{FF2B5EF4-FFF2-40B4-BE49-F238E27FC236}">
                <a16:creationId xmlns:a16="http://schemas.microsoft.com/office/drawing/2014/main" id="{F5B09B78-1DF0-83E4-35C4-B860D1B08E39}"/>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a:t>
            </a:r>
            <a:r>
              <a:rPr lang="en-US" sz="2400" dirty="0">
                <a:solidFill>
                  <a:srgbClr val="C00000"/>
                </a:solidFill>
              </a:rPr>
              <a:t>}, P = {</a:t>
            </a:r>
            <a:r>
              <a:rPr lang="en-US" sz="2400" dirty="0">
                <a:solidFill>
                  <a:srgbClr val="C00000"/>
                </a:solidFill>
                <a:highlight>
                  <a:srgbClr val="FFFF00"/>
                </a:highlight>
              </a:rPr>
              <a:t>d</a:t>
            </a:r>
            <a:r>
              <a:rPr lang="en-US" sz="2400" dirty="0">
                <a:solidFill>
                  <a:srgbClr val="C00000"/>
                </a:solidFill>
              </a:rPr>
              <a:t>}, X = {}</a:t>
            </a:r>
          </a:p>
        </p:txBody>
      </p:sp>
      <p:sp>
        <p:nvSpPr>
          <p:cNvPr id="29" name="TextBox 28">
            <a:extLst>
              <a:ext uri="{FF2B5EF4-FFF2-40B4-BE49-F238E27FC236}">
                <a16:creationId xmlns:a16="http://schemas.microsoft.com/office/drawing/2014/main" id="{722AD434-817C-6DE6-0A05-6D1867453738}"/>
              </a:ext>
            </a:extLst>
          </p:cNvPr>
          <p:cNvSpPr txBox="1"/>
          <p:nvPr/>
        </p:nvSpPr>
        <p:spPr>
          <a:xfrm>
            <a:off x="7698992" y="4477741"/>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abcd</a:t>
            </a:r>
            <a:r>
              <a:rPr lang="en-US" sz="2400" dirty="0">
                <a:solidFill>
                  <a:srgbClr val="C00000"/>
                </a:solidFill>
              </a:rPr>
              <a:t>}, P = {}, X = {}</a:t>
            </a:r>
          </a:p>
        </p:txBody>
      </p:sp>
      <p:sp>
        <p:nvSpPr>
          <p:cNvPr id="30" name="Right Arrow 29">
            <a:extLst>
              <a:ext uri="{FF2B5EF4-FFF2-40B4-BE49-F238E27FC236}">
                <a16:creationId xmlns:a16="http://schemas.microsoft.com/office/drawing/2014/main" id="{E46CB12D-E0EA-FA68-844B-B30C29588EEE}"/>
              </a:ext>
            </a:extLst>
          </p:cNvPr>
          <p:cNvSpPr/>
          <p:nvPr/>
        </p:nvSpPr>
        <p:spPr>
          <a:xfrm rot="10800000" flipH="1">
            <a:off x="7065892" y="449714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9BD8FD9-75B4-CA35-DC17-2475765F0A8A}"/>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8120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32F73-A87C-3EAC-3A85-5FF6C6C5B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7CB3C-63C6-E276-F0BB-40AD61C3FE3C}"/>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CDD37710-C5B2-7844-F899-9AFD02315934}"/>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17</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BD151148-EFC3-11FF-B752-A19A3E0F380F}"/>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2A506BC8-F3E2-0F21-00EB-2C2F66045039}"/>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16A2F64B-70A8-62AE-73F2-76CB6D3FDD56}"/>
              </a:ext>
            </a:extLst>
          </p:cNvPr>
          <p:cNvSpPr/>
          <p:nvPr/>
        </p:nvSpPr>
        <p:spPr>
          <a:xfrm rot="10800000" flipH="1">
            <a:off x="600178" y="480428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3AC663-A8C0-56B3-00A7-835D8CA3B6DE}"/>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657BCDB1-A8BD-084A-E355-D8874C46E430}"/>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C5EA6D56-D434-90A1-8A2C-676E78B7D250}"/>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AEB349A4-2074-7A1D-2274-7C3020CAD956}"/>
              </a:ext>
            </a:extLst>
          </p:cNvPr>
          <p:cNvSpPr/>
          <p:nvPr/>
        </p:nvSpPr>
        <p:spPr>
          <a:xfrm rot="10800000" flipH="1">
            <a:off x="602560" y="505411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610F21-45B5-1F89-F32A-5F21052B46C7}"/>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FD654363-9E53-8308-FE29-22F78D3C6F49}"/>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8CEB59BB-E08E-A523-791D-219050674CDC}"/>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9" name="TextBox 18">
            <a:extLst>
              <a:ext uri="{FF2B5EF4-FFF2-40B4-BE49-F238E27FC236}">
                <a16:creationId xmlns:a16="http://schemas.microsoft.com/office/drawing/2014/main" id="{A9DA0B48-E591-1C86-9E24-C7553F4F04C5}"/>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a:t>
            </a:r>
            <a:r>
              <a:rPr lang="en-US" sz="2400" dirty="0">
                <a:solidFill>
                  <a:srgbClr val="C00000"/>
                </a:solidFill>
              </a:rPr>
              <a:t>}, P = {}, X = {d}</a:t>
            </a:r>
          </a:p>
        </p:txBody>
      </p:sp>
      <p:sp>
        <p:nvSpPr>
          <p:cNvPr id="20" name="TextBox 19">
            <a:extLst>
              <a:ext uri="{FF2B5EF4-FFF2-40B4-BE49-F238E27FC236}">
                <a16:creationId xmlns:a16="http://schemas.microsoft.com/office/drawing/2014/main" id="{BF5C8885-FD83-F811-B531-7506D9D07DAA}"/>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76199446-6759-FC6C-A4DB-A7527E50F426}"/>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6C62072-1D27-47F2-024F-51355BC56E96}"/>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BB6ECA46-50F5-31F4-0AFF-7CC1C8B49636}"/>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C63EA4-9F0F-8EB6-D487-6414092CCC35}"/>
              </a:ext>
            </a:extLst>
          </p:cNvPr>
          <p:cNvSpPr txBox="1"/>
          <p:nvPr/>
        </p:nvSpPr>
        <p:spPr>
          <a:xfrm>
            <a:off x="388337" y="5783212"/>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dirty="0" err="1">
                <a:solidFill>
                  <a:srgbClr val="C00000"/>
                </a:solidFill>
              </a:rPr>
              <a:t>abcd</a:t>
            </a:r>
            <a:r>
              <a:rPr lang="en-US" sz="2400" dirty="0">
                <a:solidFill>
                  <a:srgbClr val="C00000"/>
                </a:solidFill>
              </a:rPr>
              <a:t>}</a:t>
            </a:r>
          </a:p>
        </p:txBody>
      </p:sp>
      <p:sp>
        <p:nvSpPr>
          <p:cNvPr id="12" name="Right Arrow 11">
            <a:extLst>
              <a:ext uri="{FF2B5EF4-FFF2-40B4-BE49-F238E27FC236}">
                <a16:creationId xmlns:a16="http://schemas.microsoft.com/office/drawing/2014/main" id="{F26D30D1-6AB6-7CAD-8B54-604F98BD7454}"/>
              </a:ext>
            </a:extLst>
          </p:cNvPr>
          <p:cNvSpPr/>
          <p:nvPr/>
        </p:nvSpPr>
        <p:spPr>
          <a:xfrm rot="10800000" flipH="1">
            <a:off x="7065892" y="495613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BD6FE33-7E4A-CC12-0141-8F296777005D}"/>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c</a:t>
            </a:r>
            <a:r>
              <a:rPr lang="en-US" sz="2400" dirty="0">
                <a:solidFill>
                  <a:srgbClr val="C00000"/>
                </a:solidFill>
              </a:rPr>
              <a:t>d}, X = {}</a:t>
            </a:r>
          </a:p>
        </p:txBody>
      </p:sp>
      <p:sp>
        <p:nvSpPr>
          <p:cNvPr id="14" name="TextBox 13">
            <a:extLst>
              <a:ext uri="{FF2B5EF4-FFF2-40B4-BE49-F238E27FC236}">
                <a16:creationId xmlns:a16="http://schemas.microsoft.com/office/drawing/2014/main" id="{A23509AE-4D8B-D29B-79A1-72BB9B823D85}"/>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25" name="TextBox 24">
            <a:extLst>
              <a:ext uri="{FF2B5EF4-FFF2-40B4-BE49-F238E27FC236}">
                <a16:creationId xmlns:a16="http://schemas.microsoft.com/office/drawing/2014/main" id="{3D32E35B-9498-8706-FAA5-443AFF11B59C}"/>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26" name="Rectangle 25">
            <a:extLst>
              <a:ext uri="{FF2B5EF4-FFF2-40B4-BE49-F238E27FC236}">
                <a16:creationId xmlns:a16="http://schemas.microsoft.com/office/drawing/2014/main" id="{9506093F-43B5-D1AA-B8E7-61FCC5186ACF}"/>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4117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3C59A-1A80-E598-4A0D-6C7B53A934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F485D5-20CB-31A7-DECD-17E1765EA1C1}"/>
              </a:ext>
            </a:extLst>
          </p:cNvPr>
          <p:cNvSpPr>
            <a:spLocks noGrp="1"/>
          </p:cNvSpPr>
          <p:nvPr>
            <p:ph type="title"/>
          </p:nvPr>
        </p:nvSpPr>
        <p:spPr>
          <a:xfrm>
            <a:off x="703422" y="119839"/>
            <a:ext cx="10515600" cy="1325563"/>
          </a:xfrm>
        </p:spPr>
        <p:txBody>
          <a:bodyPr>
            <a:no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531DE383-2E4F-811B-C606-0B16F1A43F1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18</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911231AA-FC3E-086F-2C85-16CF4023F16A}"/>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66EABE94-C0D5-34AE-447E-AE011C8A0C87}"/>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4A039258-F118-60E0-EA12-4F6BD8E4C112}"/>
              </a:ext>
            </a:extLst>
          </p:cNvPr>
          <p:cNvSpPr/>
          <p:nvPr/>
        </p:nvSpPr>
        <p:spPr>
          <a:xfrm rot="10800000" flipH="1">
            <a:off x="600178" y="480428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3D3E97-33D7-C78C-86DC-2B14261E29F8}"/>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AAB76C2F-0247-1145-713A-2888AD7F5EB8}"/>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24D56467-6DDA-8185-F4F7-3FAD3812D6B0}"/>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05C5226F-6E73-1808-D356-6B5890B73207}"/>
              </a:ext>
            </a:extLst>
          </p:cNvPr>
          <p:cNvSpPr/>
          <p:nvPr/>
        </p:nvSpPr>
        <p:spPr>
          <a:xfrm rot="10800000" flipH="1">
            <a:off x="602560" y="505411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EA754CE-EF4D-BFF2-E4D0-9FECAA41FEB1}"/>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4EDCD233-591D-B332-9A5D-39A3EEC8A45D}"/>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F9E3492E-8255-8023-DEAD-6564DF43176B}"/>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1" name="TextBox 10">
            <a:extLst>
              <a:ext uri="{FF2B5EF4-FFF2-40B4-BE49-F238E27FC236}">
                <a16:creationId xmlns:a16="http://schemas.microsoft.com/office/drawing/2014/main" id="{753EDDCD-98F8-914A-B815-6212DA0D2DAB}"/>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d</a:t>
            </a:r>
            <a:r>
              <a:rPr lang="en-US" sz="2400" dirty="0">
                <a:solidFill>
                  <a:srgbClr val="C00000"/>
                </a:solidFill>
              </a:rPr>
              <a:t>}, X = {c}</a:t>
            </a:r>
          </a:p>
        </p:txBody>
      </p:sp>
      <p:sp>
        <p:nvSpPr>
          <p:cNvPr id="20" name="TextBox 19">
            <a:extLst>
              <a:ext uri="{FF2B5EF4-FFF2-40B4-BE49-F238E27FC236}">
                <a16:creationId xmlns:a16="http://schemas.microsoft.com/office/drawing/2014/main" id="{C8F91637-9BDC-9059-C263-1FF86534CBCE}"/>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46D35267-D37B-FAD7-BCE9-9C2EF69F9BFD}"/>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7E59B3-2658-EF97-8C51-42865F396B77}"/>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6A7E1D9C-7C41-EF59-6F29-CCFDDBF56A0F}"/>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17E0FF-1DCD-B95A-ACA5-BC17A72DB79D}"/>
              </a:ext>
            </a:extLst>
          </p:cNvPr>
          <p:cNvSpPr txBox="1"/>
          <p:nvPr/>
        </p:nvSpPr>
        <p:spPr>
          <a:xfrm>
            <a:off x="388337" y="5783212"/>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dirty="0" err="1">
                <a:solidFill>
                  <a:srgbClr val="C00000"/>
                </a:solidFill>
              </a:rPr>
              <a:t>abcd</a:t>
            </a:r>
            <a:r>
              <a:rPr lang="en-US" sz="2400" dirty="0">
                <a:solidFill>
                  <a:srgbClr val="C00000"/>
                </a:solidFill>
              </a:rPr>
              <a:t>}</a:t>
            </a:r>
          </a:p>
        </p:txBody>
      </p:sp>
      <p:sp>
        <p:nvSpPr>
          <p:cNvPr id="14" name="Right Arrow 13">
            <a:extLst>
              <a:ext uri="{FF2B5EF4-FFF2-40B4-BE49-F238E27FC236}">
                <a16:creationId xmlns:a16="http://schemas.microsoft.com/office/drawing/2014/main" id="{3E59A080-C615-064E-85B7-71C19EFBBE90}"/>
              </a:ext>
            </a:extLst>
          </p:cNvPr>
          <p:cNvSpPr/>
          <p:nvPr/>
        </p:nvSpPr>
        <p:spPr>
          <a:xfrm rot="10800000" flipH="1">
            <a:off x="7065892" y="5389215"/>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6393D3B-101B-5361-5D9D-DFDADCBC5682}"/>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25" name="TextBox 24">
            <a:extLst>
              <a:ext uri="{FF2B5EF4-FFF2-40B4-BE49-F238E27FC236}">
                <a16:creationId xmlns:a16="http://schemas.microsoft.com/office/drawing/2014/main" id="{3108A7BC-3519-BF1B-4329-1BC8604DF828}"/>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26" name="Rectangle 25">
            <a:extLst>
              <a:ext uri="{FF2B5EF4-FFF2-40B4-BE49-F238E27FC236}">
                <a16:creationId xmlns:a16="http://schemas.microsoft.com/office/drawing/2014/main" id="{0C00A4A3-E33D-8208-3EE4-2614FB16C227}"/>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2167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F2D67-0233-1B73-097D-893DF639C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A38AF-B996-F713-2979-3383E4AD8E6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A83B1D03-D36A-9BB3-D192-03BFE21E1641}"/>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19</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EE06EA17-BB5A-DAEF-B9CD-A7E89B72C504}"/>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E363AC70-E62D-404B-2460-380700161A35}"/>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3" name="TextBox 2">
            <a:extLst>
              <a:ext uri="{FF2B5EF4-FFF2-40B4-BE49-F238E27FC236}">
                <a16:creationId xmlns:a16="http://schemas.microsoft.com/office/drawing/2014/main" id="{D76897DB-5B88-9793-0322-FC116E875945}"/>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AEC8A01B-0704-36E7-7701-0B87B2823686}"/>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C8C7F4BA-4743-819A-86A3-43D4A6BA574E}"/>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FA48E5-76BB-E257-4163-DBE49F640793}"/>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7E5B0779-C114-ECF8-F39F-1A461949A379}"/>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DDF1F782-408F-542B-FDE5-E7DF7985AEF0}"/>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20" name="TextBox 19">
            <a:extLst>
              <a:ext uri="{FF2B5EF4-FFF2-40B4-BE49-F238E27FC236}">
                <a16:creationId xmlns:a16="http://schemas.microsoft.com/office/drawing/2014/main" id="{D659914E-0797-B82A-9DBD-E37995730E49}"/>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269EABF7-2D65-6D65-0B4B-4CBB8B8DEEE6}"/>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B7690A-8F7A-C432-EF43-5961069209F0}"/>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9A31E55A-6FF7-A553-FC93-FBF043037746}"/>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0DAFEA0-D983-1172-B2B8-0294547D7360}"/>
              </a:ext>
            </a:extLst>
          </p:cNvPr>
          <p:cNvSpPr txBox="1"/>
          <p:nvPr/>
        </p:nvSpPr>
        <p:spPr>
          <a:xfrm>
            <a:off x="388337" y="5783212"/>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dirty="0" err="1">
                <a:solidFill>
                  <a:srgbClr val="C00000"/>
                </a:solidFill>
              </a:rPr>
              <a:t>abcd</a:t>
            </a:r>
            <a:r>
              <a:rPr lang="en-US" sz="2400" dirty="0">
                <a:solidFill>
                  <a:srgbClr val="C00000"/>
                </a:solidFill>
              </a:rPr>
              <a:t>}</a:t>
            </a:r>
          </a:p>
        </p:txBody>
      </p:sp>
      <p:sp>
        <p:nvSpPr>
          <p:cNvPr id="12" name="TextBox 11">
            <a:extLst>
              <a:ext uri="{FF2B5EF4-FFF2-40B4-BE49-F238E27FC236}">
                <a16:creationId xmlns:a16="http://schemas.microsoft.com/office/drawing/2014/main" id="{47AB6519-B4C2-2938-292C-6802753CD2A4}"/>
              </a:ext>
            </a:extLst>
          </p:cNvPr>
          <p:cNvSpPr txBox="1"/>
          <p:nvPr/>
        </p:nvSpPr>
        <p:spPr>
          <a:xfrm>
            <a:off x="7794157" y="3296939"/>
            <a:ext cx="897922"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13" name="Straight Connector 12">
            <a:extLst>
              <a:ext uri="{FF2B5EF4-FFF2-40B4-BE49-F238E27FC236}">
                <a16:creationId xmlns:a16="http://schemas.microsoft.com/office/drawing/2014/main" id="{1CB38BAD-ED9E-04D3-778C-D655C1DEE943}"/>
              </a:ext>
            </a:extLst>
          </p:cNvPr>
          <p:cNvCxnSpPr/>
          <p:nvPr/>
        </p:nvCxnSpPr>
        <p:spPr>
          <a:xfrm>
            <a:off x="7421510" y="3012500"/>
            <a:ext cx="691013" cy="39363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Right Arrow 13">
            <a:extLst>
              <a:ext uri="{FF2B5EF4-FFF2-40B4-BE49-F238E27FC236}">
                <a16:creationId xmlns:a16="http://schemas.microsoft.com/office/drawing/2014/main" id="{21068473-E8DF-3AD6-4DAB-7CD6680276E5}"/>
              </a:ext>
            </a:extLst>
          </p:cNvPr>
          <p:cNvSpPr/>
          <p:nvPr/>
        </p:nvSpPr>
        <p:spPr>
          <a:xfrm rot="10800000" flipH="1">
            <a:off x="7065892" y="498920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2936D7D-2582-3CC8-9108-EA5F9BCB9464}"/>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abd</a:t>
            </a:r>
            <a:r>
              <a:rPr lang="en-US" sz="2400" dirty="0">
                <a:solidFill>
                  <a:srgbClr val="C00000"/>
                </a:solidFill>
              </a:rPr>
              <a:t>}, P = {}, X = {c}</a:t>
            </a:r>
          </a:p>
        </p:txBody>
      </p:sp>
      <p:sp>
        <p:nvSpPr>
          <p:cNvPr id="25" name="Right Arrow 24">
            <a:extLst>
              <a:ext uri="{FF2B5EF4-FFF2-40B4-BE49-F238E27FC236}">
                <a16:creationId xmlns:a16="http://schemas.microsoft.com/office/drawing/2014/main" id="{2C506D5C-1934-8EF4-1FD1-C6DD6E028CEE}"/>
              </a:ext>
            </a:extLst>
          </p:cNvPr>
          <p:cNvSpPr/>
          <p:nvPr/>
        </p:nvSpPr>
        <p:spPr>
          <a:xfrm rot="10800000" flipH="1">
            <a:off x="595998" y="430960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E04BDA0E-97A0-BC3A-5D45-6E3F18D419DD}"/>
              </a:ext>
            </a:extLst>
          </p:cNvPr>
          <p:cNvSpPr/>
          <p:nvPr/>
        </p:nvSpPr>
        <p:spPr>
          <a:xfrm rot="10800000" flipH="1">
            <a:off x="602560" y="4543066"/>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54BEA03-4069-A29D-CC1F-487EC6F9CAB6}"/>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d</a:t>
            </a:r>
            <a:r>
              <a:rPr lang="en-US" sz="2400" dirty="0">
                <a:solidFill>
                  <a:srgbClr val="C00000"/>
                </a:solidFill>
              </a:rPr>
              <a:t>}, X = {c}</a:t>
            </a:r>
          </a:p>
        </p:txBody>
      </p:sp>
      <p:sp>
        <p:nvSpPr>
          <p:cNvPr id="28" name="TextBox 27">
            <a:extLst>
              <a:ext uri="{FF2B5EF4-FFF2-40B4-BE49-F238E27FC236}">
                <a16:creationId xmlns:a16="http://schemas.microsoft.com/office/drawing/2014/main" id="{A429EE67-72C7-801F-48D4-FE81F768FBF7}"/>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29" name="TextBox 28">
            <a:extLst>
              <a:ext uri="{FF2B5EF4-FFF2-40B4-BE49-F238E27FC236}">
                <a16:creationId xmlns:a16="http://schemas.microsoft.com/office/drawing/2014/main" id="{EC52F5F0-E668-AF68-AED5-90CBB68F9836}"/>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30" name="Rectangle 29">
            <a:extLst>
              <a:ext uri="{FF2B5EF4-FFF2-40B4-BE49-F238E27FC236}">
                <a16:creationId xmlns:a16="http://schemas.microsoft.com/office/drawing/2014/main" id="{0E065363-D3D9-C758-10F9-67913C7F8ED7}"/>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8212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73" y="385846"/>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Tutorial Outline</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a:t>
            </a:fld>
            <a:endParaRPr lang="en-US" sz="2000" dirty="0">
              <a:solidFill>
                <a:schemeClr val="tx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6604ADEC-3A45-9B26-7DD2-A9CF745E35EE}"/>
              </a:ext>
            </a:extLst>
          </p:cNvPr>
          <p:cNvSpPr txBox="1">
            <a:spLocks/>
          </p:cNvSpPr>
          <p:nvPr/>
        </p:nvSpPr>
        <p:spPr>
          <a:xfrm>
            <a:off x="814930" y="2506505"/>
            <a:ext cx="8384220" cy="17743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sp>
        <p:nvSpPr>
          <p:cNvPr id="11" name="Content Placeholder 2">
            <a:extLst>
              <a:ext uri="{FF2B5EF4-FFF2-40B4-BE49-F238E27FC236}">
                <a16:creationId xmlns:a16="http://schemas.microsoft.com/office/drawing/2014/main" id="{B3175E88-1E18-5F0A-7179-945896C5F77E}"/>
              </a:ext>
            </a:extLst>
          </p:cNvPr>
          <p:cNvSpPr txBox="1">
            <a:spLocks/>
          </p:cNvSpPr>
          <p:nvPr/>
        </p:nvSpPr>
        <p:spPr>
          <a:xfrm>
            <a:off x="703422" y="1773074"/>
            <a:ext cx="8515350" cy="19219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mj-lt"/>
              </a:rPr>
              <a:t>Structure Analytics (2 </a:t>
            </a:r>
            <a:r>
              <a:rPr lang="en-US" altLang="zh-CN" sz="3200" dirty="0" err="1">
                <a:latin typeface="+mj-lt"/>
              </a:rPr>
              <a:t>hrs</a:t>
            </a:r>
            <a:r>
              <a:rPr lang="en-US" altLang="zh-CN" sz="3200" dirty="0">
                <a:latin typeface="+mj-lt"/>
              </a:rPr>
              <a:t>)</a:t>
            </a:r>
          </a:p>
          <a:p>
            <a:r>
              <a:rPr lang="en-US" altLang="zh-CN" sz="3200" dirty="0">
                <a:latin typeface="+mj-lt"/>
              </a:rPr>
              <a:t>Graph Neural Networks (1.5 </a:t>
            </a:r>
            <a:r>
              <a:rPr lang="en-US" altLang="zh-CN" sz="3200" dirty="0" err="1">
                <a:latin typeface="+mj-lt"/>
              </a:rPr>
              <a:t>hrs</a:t>
            </a:r>
            <a:r>
              <a:rPr lang="en-US" altLang="zh-CN" sz="3200" dirty="0">
                <a:latin typeface="+mj-lt"/>
              </a:rPr>
              <a:t>)</a:t>
            </a:r>
          </a:p>
        </p:txBody>
      </p:sp>
      <p:pic>
        <p:nvPicPr>
          <p:cNvPr id="5" name="Picture 4">
            <a:extLst>
              <a:ext uri="{FF2B5EF4-FFF2-40B4-BE49-F238E27FC236}">
                <a16:creationId xmlns:a16="http://schemas.microsoft.com/office/drawing/2014/main" id="{8FEEDA15-D591-718B-887F-518A831FA6AD}"/>
              </a:ext>
            </a:extLst>
          </p:cNvPr>
          <p:cNvPicPr>
            <a:picLocks noChangeAspect="1"/>
          </p:cNvPicPr>
          <p:nvPr/>
        </p:nvPicPr>
        <p:blipFill>
          <a:blip r:embed="rId3"/>
          <a:stretch>
            <a:fillRect/>
          </a:stretch>
        </p:blipFill>
        <p:spPr>
          <a:xfrm>
            <a:off x="566973" y="4158550"/>
            <a:ext cx="11058054" cy="2027948"/>
          </a:xfrm>
          <a:prstGeom prst="rect">
            <a:avLst/>
          </a:prstGeom>
        </p:spPr>
      </p:pic>
      <p:sp>
        <p:nvSpPr>
          <p:cNvPr id="7" name="Rounded Rectangle 6">
            <a:extLst>
              <a:ext uri="{FF2B5EF4-FFF2-40B4-BE49-F238E27FC236}">
                <a16:creationId xmlns:a16="http://schemas.microsoft.com/office/drawing/2014/main" id="{2DEFE2A5-276B-E492-E482-04A063BEC539}"/>
              </a:ext>
            </a:extLst>
          </p:cNvPr>
          <p:cNvSpPr/>
          <p:nvPr/>
        </p:nvSpPr>
        <p:spPr>
          <a:xfrm rot="20566491">
            <a:off x="1854338" y="3145603"/>
            <a:ext cx="5725454" cy="764419"/>
          </a:xfrm>
          <a:prstGeom prst="roundRect">
            <a:avLst/>
          </a:prstGeom>
          <a:solidFill>
            <a:srgbClr val="EF3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From the </a:t>
            </a:r>
            <a:r>
              <a:rPr lang="en-US" sz="2800" b="1" dirty="0"/>
              <a:t>Systems</a:t>
            </a:r>
            <a:r>
              <a:rPr lang="en-US" sz="2800" dirty="0"/>
              <a:t> Perspective!</a:t>
            </a:r>
          </a:p>
        </p:txBody>
      </p:sp>
    </p:spTree>
    <p:extLst>
      <p:ext uri="{BB962C8B-B14F-4D97-AF65-F5344CB8AC3E}">
        <p14:creationId xmlns:p14="http://schemas.microsoft.com/office/powerpoint/2010/main" val="2576481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E59B5-F95E-FA2A-BD4E-3CBA21F27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9C839-6878-8F52-6418-457113389F55}"/>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55" name="Content Placeholder 2">
            <a:extLst>
              <a:ext uri="{FF2B5EF4-FFF2-40B4-BE49-F238E27FC236}">
                <a16:creationId xmlns:a16="http://schemas.microsoft.com/office/drawing/2014/main" id="{4B7A9399-E359-45BE-A59C-DB02C757C05A}"/>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08F01FF8-4E6F-5875-9296-2187F543D606}"/>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1EF76604-5C8B-D556-D5B3-C4D4EBB0120C}"/>
              </a:ext>
            </a:extLst>
          </p:cNvPr>
          <p:cNvSpPr/>
          <p:nvPr/>
        </p:nvSpPr>
        <p:spPr>
          <a:xfrm rot="10800000" flipH="1">
            <a:off x="595998" y="379180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1D5CEE8-CD51-ED08-FE8B-7E3DB599EA7A}"/>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02C64F10-F735-AE97-126C-B894A37E00AD}"/>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E8A8A6C2-95C3-D6F7-2F43-D929595583A3}"/>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2D98D69-A00B-EB90-6A68-FBF2FD1BEA6B}"/>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5A0C4264-8ED0-4029-3775-6C243A6D8F72}"/>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9B28F44-6897-9CDC-54CE-3A4707D68FB8}"/>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F0E2AD21-21FD-4A4A-DEF7-B00CC5D2F1F4}"/>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5A66DD3-5574-7D86-AF8F-242699F21AAC}"/>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6E469FC4-0685-CEBA-D610-E7C2626886E1}"/>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AB912A2-7084-7FC0-BA0C-930E6D5827C7}"/>
              </a:ext>
            </a:extLst>
          </p:cNvPr>
          <p:cNvSpPr txBox="1"/>
          <p:nvPr/>
        </p:nvSpPr>
        <p:spPr>
          <a:xfrm>
            <a:off x="388337" y="5783212"/>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dirty="0" err="1">
                <a:solidFill>
                  <a:srgbClr val="C00000"/>
                </a:solidFill>
              </a:rPr>
              <a:t>abcd</a:t>
            </a:r>
            <a:r>
              <a:rPr lang="en-US" sz="2400" dirty="0">
                <a:solidFill>
                  <a:srgbClr val="C00000"/>
                </a:solidFill>
              </a:rPr>
              <a:t>}</a:t>
            </a:r>
          </a:p>
        </p:txBody>
      </p:sp>
      <p:sp>
        <p:nvSpPr>
          <p:cNvPr id="12" name="TextBox 11">
            <a:extLst>
              <a:ext uri="{FF2B5EF4-FFF2-40B4-BE49-F238E27FC236}">
                <a16:creationId xmlns:a16="http://schemas.microsoft.com/office/drawing/2014/main" id="{3FA1CE07-2E17-4A8B-D8A8-4CC2353CDD1E}"/>
              </a:ext>
            </a:extLst>
          </p:cNvPr>
          <p:cNvSpPr txBox="1"/>
          <p:nvPr/>
        </p:nvSpPr>
        <p:spPr>
          <a:xfrm>
            <a:off x="7794157" y="3296939"/>
            <a:ext cx="897922"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13" name="Straight Connector 12">
            <a:extLst>
              <a:ext uri="{FF2B5EF4-FFF2-40B4-BE49-F238E27FC236}">
                <a16:creationId xmlns:a16="http://schemas.microsoft.com/office/drawing/2014/main" id="{1F744565-F593-A762-8D16-0177C68A25FC}"/>
              </a:ext>
            </a:extLst>
          </p:cNvPr>
          <p:cNvCxnSpPr/>
          <p:nvPr/>
        </p:nvCxnSpPr>
        <p:spPr>
          <a:xfrm>
            <a:off x="7421510" y="3012500"/>
            <a:ext cx="691013" cy="39363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灯片编号占位符 5">
            <a:extLst>
              <a:ext uri="{FF2B5EF4-FFF2-40B4-BE49-F238E27FC236}">
                <a16:creationId xmlns:a16="http://schemas.microsoft.com/office/drawing/2014/main" id="{501717D2-0299-044F-3020-37D069A3A2D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20</a:t>
            </a:fld>
            <a:endParaRPr lang="en-US" sz="2000" dirty="0">
              <a:solidFill>
                <a:schemeClr val="tx1"/>
              </a:solidFill>
              <a:latin typeface="Arial" pitchFamily="34" charset="0"/>
              <a:cs typeface="Arial" pitchFamily="34" charset="0"/>
            </a:endParaRPr>
          </a:p>
        </p:txBody>
      </p:sp>
      <p:graphicFrame>
        <p:nvGraphicFramePr>
          <p:cNvPr id="25" name="Table 24">
            <a:extLst>
              <a:ext uri="{FF2B5EF4-FFF2-40B4-BE49-F238E27FC236}">
                <a16:creationId xmlns:a16="http://schemas.microsoft.com/office/drawing/2014/main" id="{706AFDE4-B3C2-F073-3213-E75556EAE714}"/>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26" name="Right Arrow 25">
            <a:extLst>
              <a:ext uri="{FF2B5EF4-FFF2-40B4-BE49-F238E27FC236}">
                <a16:creationId xmlns:a16="http://schemas.microsoft.com/office/drawing/2014/main" id="{9198C92C-2D9C-6728-6B4E-9AB005701709}"/>
              </a:ext>
            </a:extLst>
          </p:cNvPr>
          <p:cNvSpPr/>
          <p:nvPr/>
        </p:nvSpPr>
        <p:spPr>
          <a:xfrm rot="10800000" flipH="1">
            <a:off x="7065892" y="498920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0C8533D-C189-3153-69F4-3606E14A1482}"/>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abd</a:t>
            </a:r>
            <a:r>
              <a:rPr lang="en-US" sz="2400" dirty="0">
                <a:solidFill>
                  <a:srgbClr val="C00000"/>
                </a:solidFill>
              </a:rPr>
              <a:t>}, P = {}, X = {c}</a:t>
            </a:r>
          </a:p>
        </p:txBody>
      </p:sp>
      <p:sp>
        <p:nvSpPr>
          <p:cNvPr id="28" name="TextBox 27">
            <a:extLst>
              <a:ext uri="{FF2B5EF4-FFF2-40B4-BE49-F238E27FC236}">
                <a16:creationId xmlns:a16="http://schemas.microsoft.com/office/drawing/2014/main" id="{503DC1E1-E02A-7F36-2569-6E972192BDD2}"/>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d</a:t>
            </a:r>
            <a:r>
              <a:rPr lang="en-US" sz="2400" dirty="0">
                <a:solidFill>
                  <a:srgbClr val="C00000"/>
                </a:solidFill>
              </a:rPr>
              <a:t>}, X = {c}</a:t>
            </a:r>
          </a:p>
        </p:txBody>
      </p:sp>
      <p:sp>
        <p:nvSpPr>
          <p:cNvPr id="29" name="TextBox 28">
            <a:extLst>
              <a:ext uri="{FF2B5EF4-FFF2-40B4-BE49-F238E27FC236}">
                <a16:creationId xmlns:a16="http://schemas.microsoft.com/office/drawing/2014/main" id="{4F0190FC-DE5C-C65D-FDD0-D874D985B080}"/>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30" name="TextBox 29">
            <a:extLst>
              <a:ext uri="{FF2B5EF4-FFF2-40B4-BE49-F238E27FC236}">
                <a16:creationId xmlns:a16="http://schemas.microsoft.com/office/drawing/2014/main" id="{9FB15118-8E3F-73D2-85AE-713E62CE862C}"/>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31" name="Rectangle 30">
            <a:extLst>
              <a:ext uri="{FF2B5EF4-FFF2-40B4-BE49-F238E27FC236}">
                <a16:creationId xmlns:a16="http://schemas.microsoft.com/office/drawing/2014/main" id="{DE2A24DE-D17A-CD3E-DBA4-65A6F465F901}"/>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712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B59DC-4372-FCC4-46DA-F951B55C6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2E2BB-6DEB-CB96-FFF1-F77B3FE2A2D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A6DF1BF3-B76C-203E-A3CE-CD589C0C68E1}"/>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21</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3818D099-4E7B-CFDD-BF75-67B61E4824B1}"/>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grpSp>
        <p:nvGrpSpPr>
          <p:cNvPr id="57" name="Group 56">
            <a:extLst>
              <a:ext uri="{FF2B5EF4-FFF2-40B4-BE49-F238E27FC236}">
                <a16:creationId xmlns:a16="http://schemas.microsoft.com/office/drawing/2014/main" id="{2F962F0E-B584-C98C-330C-9EFABC962B2C}"/>
              </a:ext>
            </a:extLst>
          </p:cNvPr>
          <p:cNvGrpSpPr/>
          <p:nvPr/>
        </p:nvGrpSpPr>
        <p:grpSpPr>
          <a:xfrm>
            <a:off x="6753028" y="2074195"/>
            <a:ext cx="5211360" cy="2625233"/>
            <a:chOff x="1419221" y="742579"/>
            <a:chExt cx="4823916" cy="2197501"/>
          </a:xfrm>
        </p:grpSpPr>
        <p:sp>
          <p:nvSpPr>
            <p:cNvPr id="58" name="TextBox 57">
              <a:extLst>
                <a:ext uri="{FF2B5EF4-FFF2-40B4-BE49-F238E27FC236}">
                  <a16:creationId xmlns:a16="http://schemas.microsoft.com/office/drawing/2014/main" id="{48C0DBB1-A430-578B-5799-ED7C48580D47}"/>
                </a:ext>
              </a:extLst>
            </p:cNvPr>
            <p:cNvSpPr txBox="1"/>
            <p:nvPr/>
          </p:nvSpPr>
          <p:spPr>
            <a:xfrm>
              <a:off x="4163519" y="742579"/>
              <a:ext cx="314777" cy="306938"/>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59" name="TextBox 58">
              <a:extLst>
                <a:ext uri="{FF2B5EF4-FFF2-40B4-BE49-F238E27FC236}">
                  <a16:creationId xmlns:a16="http://schemas.microsoft.com/office/drawing/2014/main" id="{ACC82B4E-94B2-9754-214B-1FB250C9DDD8}"/>
                </a:ext>
              </a:extLst>
            </p:cNvPr>
            <p:cNvSpPr txBox="1"/>
            <p:nvPr/>
          </p:nvSpPr>
          <p:spPr>
            <a:xfrm>
              <a:off x="2568141" y="1223974"/>
              <a:ext cx="413660"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sp>
          <p:nvSpPr>
            <p:cNvPr id="60" name="TextBox 59">
              <a:extLst>
                <a:ext uri="{FF2B5EF4-FFF2-40B4-BE49-F238E27FC236}">
                  <a16:creationId xmlns:a16="http://schemas.microsoft.com/office/drawing/2014/main" id="{6C1BD359-7B18-69DC-590D-CC12E3D2A1E6}"/>
                </a:ext>
              </a:extLst>
            </p:cNvPr>
            <p:cNvSpPr txBox="1"/>
            <p:nvPr/>
          </p:nvSpPr>
          <p:spPr>
            <a:xfrm>
              <a:off x="3565493" y="1223974"/>
              <a:ext cx="424647"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sp>
          <p:nvSpPr>
            <p:cNvPr id="61" name="TextBox 60">
              <a:extLst>
                <a:ext uri="{FF2B5EF4-FFF2-40B4-BE49-F238E27FC236}">
                  <a16:creationId xmlns:a16="http://schemas.microsoft.com/office/drawing/2014/main" id="{9D1ED237-7D92-4024-9041-7D9F2CA8BBBE}"/>
                </a:ext>
              </a:extLst>
            </p:cNvPr>
            <p:cNvSpPr txBox="1"/>
            <p:nvPr/>
          </p:nvSpPr>
          <p:spPr>
            <a:xfrm>
              <a:off x="4511933" y="1223974"/>
              <a:ext cx="40267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2" name="TextBox 61">
              <a:extLst>
                <a:ext uri="{FF2B5EF4-FFF2-40B4-BE49-F238E27FC236}">
                  <a16:creationId xmlns:a16="http://schemas.microsoft.com/office/drawing/2014/main" id="{165E8EDB-1311-D714-540E-2BACBBA634F2}"/>
                </a:ext>
              </a:extLst>
            </p:cNvPr>
            <p:cNvSpPr txBox="1"/>
            <p:nvPr/>
          </p:nvSpPr>
          <p:spPr>
            <a:xfrm>
              <a:off x="5509285" y="1223974"/>
              <a:ext cx="424647"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3" name="TextBox 62">
              <a:extLst>
                <a:ext uri="{FF2B5EF4-FFF2-40B4-BE49-F238E27FC236}">
                  <a16:creationId xmlns:a16="http://schemas.microsoft.com/office/drawing/2014/main" id="{69E98790-AF63-E2AA-B134-84C61D55E971}"/>
                </a:ext>
              </a:extLst>
            </p:cNvPr>
            <p:cNvSpPr txBox="1"/>
            <p:nvPr/>
          </p:nvSpPr>
          <p:spPr>
            <a:xfrm>
              <a:off x="1817715" y="1700465"/>
              <a:ext cx="62241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sp>
          <p:nvSpPr>
            <p:cNvPr id="64" name="TextBox 63">
              <a:extLst>
                <a:ext uri="{FF2B5EF4-FFF2-40B4-BE49-F238E27FC236}">
                  <a16:creationId xmlns:a16="http://schemas.microsoft.com/office/drawing/2014/main" id="{8FC6C45D-7130-A997-EA10-D84BEC2A4648}"/>
                </a:ext>
              </a:extLst>
            </p:cNvPr>
            <p:cNvSpPr txBox="1"/>
            <p:nvPr/>
          </p:nvSpPr>
          <p:spPr>
            <a:xfrm>
              <a:off x="2568141" y="1700465"/>
              <a:ext cx="600439"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5" name="TextBox 64">
              <a:extLst>
                <a:ext uri="{FF2B5EF4-FFF2-40B4-BE49-F238E27FC236}">
                  <a16:creationId xmlns:a16="http://schemas.microsoft.com/office/drawing/2014/main" id="{849A1995-22B0-669E-9B36-14AECF80D951}"/>
                </a:ext>
              </a:extLst>
            </p:cNvPr>
            <p:cNvSpPr txBox="1"/>
            <p:nvPr/>
          </p:nvSpPr>
          <p:spPr>
            <a:xfrm>
              <a:off x="3285174" y="1700465"/>
              <a:ext cx="62241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6" name="TextBox 65">
              <a:extLst>
                <a:ext uri="{FF2B5EF4-FFF2-40B4-BE49-F238E27FC236}">
                  <a16:creationId xmlns:a16="http://schemas.microsoft.com/office/drawing/2014/main" id="{8A70F9A3-0281-7443-491F-DA8BB0A53F2E}"/>
                </a:ext>
              </a:extLst>
            </p:cNvPr>
            <p:cNvSpPr txBox="1"/>
            <p:nvPr/>
          </p:nvSpPr>
          <p:spPr>
            <a:xfrm>
              <a:off x="4164252" y="1702869"/>
              <a:ext cx="611426"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7" name="TextBox 66">
              <a:extLst>
                <a:ext uri="{FF2B5EF4-FFF2-40B4-BE49-F238E27FC236}">
                  <a16:creationId xmlns:a16="http://schemas.microsoft.com/office/drawing/2014/main" id="{BF92ABFD-AD9F-21F6-8CE5-B9AD46E66787}"/>
                </a:ext>
              </a:extLst>
            </p:cNvPr>
            <p:cNvSpPr txBox="1"/>
            <p:nvPr/>
          </p:nvSpPr>
          <p:spPr>
            <a:xfrm>
              <a:off x="4914678" y="1702869"/>
              <a:ext cx="633400"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8" name="TextBox 67">
              <a:extLst>
                <a:ext uri="{FF2B5EF4-FFF2-40B4-BE49-F238E27FC236}">
                  <a16:creationId xmlns:a16="http://schemas.microsoft.com/office/drawing/2014/main" id="{07E20EF8-6E72-F87A-01C7-69ECD6EC0055}"/>
                </a:ext>
              </a:extLst>
            </p:cNvPr>
            <p:cNvSpPr txBox="1"/>
            <p:nvPr/>
          </p:nvSpPr>
          <p:spPr>
            <a:xfrm>
              <a:off x="5631711" y="1702869"/>
              <a:ext cx="611426"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9" name="TextBox 68">
              <a:extLst>
                <a:ext uri="{FF2B5EF4-FFF2-40B4-BE49-F238E27FC236}">
                  <a16:creationId xmlns:a16="http://schemas.microsoft.com/office/drawing/2014/main" id="{3D3CDC0A-FC7D-A488-2FDC-AB0414B7E27C}"/>
                </a:ext>
              </a:extLst>
            </p:cNvPr>
            <p:cNvSpPr txBox="1"/>
            <p:nvPr/>
          </p:nvSpPr>
          <p:spPr>
            <a:xfrm>
              <a:off x="1516180" y="2176956"/>
              <a:ext cx="809191"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70" name="TextBox 69">
              <a:extLst>
                <a:ext uri="{FF2B5EF4-FFF2-40B4-BE49-F238E27FC236}">
                  <a16:creationId xmlns:a16="http://schemas.microsoft.com/office/drawing/2014/main" id="{B455615E-80FA-68DA-6067-C69CB9039A5D}"/>
                </a:ext>
              </a:extLst>
            </p:cNvPr>
            <p:cNvSpPr txBox="1"/>
            <p:nvPr/>
          </p:nvSpPr>
          <p:spPr>
            <a:xfrm>
              <a:off x="2382946" y="2176956"/>
              <a:ext cx="831165"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1" name="TextBox 70">
              <a:extLst>
                <a:ext uri="{FF2B5EF4-FFF2-40B4-BE49-F238E27FC236}">
                  <a16:creationId xmlns:a16="http://schemas.microsoft.com/office/drawing/2014/main" id="{AB6D3F16-B3D0-0335-CA99-6A0664B04FEE}"/>
                </a:ext>
              </a:extLst>
            </p:cNvPr>
            <p:cNvSpPr txBox="1"/>
            <p:nvPr/>
          </p:nvSpPr>
          <p:spPr>
            <a:xfrm>
              <a:off x="3286505" y="2176956"/>
              <a:ext cx="809191"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2" name="TextBox 71">
              <a:extLst>
                <a:ext uri="{FF2B5EF4-FFF2-40B4-BE49-F238E27FC236}">
                  <a16:creationId xmlns:a16="http://schemas.microsoft.com/office/drawing/2014/main" id="{FE466ED2-A9F7-07C1-4406-EE104BC56F93}"/>
                </a:ext>
              </a:extLst>
            </p:cNvPr>
            <p:cNvSpPr txBox="1"/>
            <p:nvPr/>
          </p:nvSpPr>
          <p:spPr>
            <a:xfrm>
              <a:off x="4133624" y="2176955"/>
              <a:ext cx="820178"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3" name="TextBox 72">
              <a:extLst>
                <a:ext uri="{FF2B5EF4-FFF2-40B4-BE49-F238E27FC236}">
                  <a16:creationId xmlns:a16="http://schemas.microsoft.com/office/drawing/2014/main" id="{B887FB19-93C4-C7BF-93B3-B647A028A72B}"/>
                </a:ext>
              </a:extLst>
            </p:cNvPr>
            <p:cNvSpPr txBox="1"/>
            <p:nvPr/>
          </p:nvSpPr>
          <p:spPr>
            <a:xfrm>
              <a:off x="1419221" y="2633142"/>
              <a:ext cx="1017945"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74" name="Straight Connector 73">
              <a:extLst>
                <a:ext uri="{FF2B5EF4-FFF2-40B4-BE49-F238E27FC236}">
                  <a16:creationId xmlns:a16="http://schemas.microsoft.com/office/drawing/2014/main" id="{501F8F42-AFED-09CE-33D9-1D1288995D12}"/>
                </a:ext>
              </a:extLst>
            </p:cNvPr>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EA1381-88CC-FBFC-168B-4EC49A324D41}"/>
                </a:ext>
              </a:extLst>
            </p:cNvPr>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4F0A0FC-69A7-CB24-A04F-C9ECD3725591}"/>
                </a:ext>
              </a:extLst>
            </p:cNvPr>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D6C5F3-003A-98DA-92D0-F3C6C8C68B1B}"/>
                </a:ext>
              </a:extLst>
            </p:cNvPr>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4724C52-7751-5C5B-302D-4F4BD5709098}"/>
                </a:ext>
              </a:extLst>
            </p:cNvPr>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6CC4310-2480-8355-9B34-95647BD907C9}"/>
                </a:ext>
              </a:extLst>
            </p:cNvPr>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20611A1-5F2E-0FD9-07AA-0F8821C63EDA}"/>
                </a:ext>
              </a:extLst>
            </p:cNvPr>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549157E-8FCC-4156-0632-B5A5B5692228}"/>
                </a:ext>
              </a:extLst>
            </p:cNvPr>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4B66241-F4B5-895E-254C-C6E8DC85EF97}"/>
                </a:ext>
              </a:extLst>
            </p:cNvPr>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2692637-12C9-8C59-801B-35F00DF24A27}"/>
                </a:ext>
              </a:extLst>
            </p:cNvPr>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556719-8161-26CA-D4A2-B4444B4B6A9C}"/>
                </a:ext>
              </a:extLst>
            </p:cNvPr>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3A4A45C-FFAD-D732-DEFC-1E8C802AEA7A}"/>
                </a:ext>
              </a:extLst>
            </p:cNvPr>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06180FE-33F5-81EB-481A-F6EF6957D64B}"/>
                </a:ext>
              </a:extLst>
            </p:cNvPr>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F572310-DDB7-800D-EF4B-1E53483D03ED}"/>
                </a:ext>
              </a:extLst>
            </p:cNvPr>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503AB38-FE59-4049-1D05-FF546536A75B}"/>
                </a:ext>
              </a:extLst>
            </p:cNvPr>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41CF17F3-AC64-850E-C3FF-01580A0E37DB}"/>
              </a:ext>
            </a:extLst>
          </p:cNvPr>
          <p:cNvSpPr txBox="1"/>
          <p:nvPr/>
        </p:nvSpPr>
        <p:spPr>
          <a:xfrm>
            <a:off x="1970850" y="5572568"/>
            <a:ext cx="8747733" cy="1015663"/>
          </a:xfrm>
          <a:prstGeom prst="rect">
            <a:avLst/>
          </a:prstGeom>
          <a:noFill/>
        </p:spPr>
        <p:txBody>
          <a:bodyPr wrap="square" rtlCol="0">
            <a:spAutoFit/>
          </a:bodyPr>
          <a:lstStyle/>
          <a:p>
            <a:pPr algn="ctr"/>
            <a:r>
              <a:rPr lang="en-US" altLang="zh-CN" sz="3200" b="1" dirty="0">
                <a:solidFill>
                  <a:srgbClr val="C00000"/>
                </a:solidFill>
              </a:rPr>
              <a:t>Set-enumeration tree</a:t>
            </a:r>
          </a:p>
          <a:p>
            <a:pPr algn="ctr"/>
            <a:r>
              <a:rPr lang="en-US" sz="2800" dirty="0">
                <a:solidFill>
                  <a:srgbClr val="C00000"/>
                </a:solidFill>
              </a:rPr>
              <a:t>Also applicable to </a:t>
            </a:r>
            <a:r>
              <a:rPr lang="en-US" sz="2800" i="1" dirty="0">
                <a:solidFill>
                  <a:srgbClr val="C00000"/>
                </a:solidFill>
              </a:rPr>
              <a:t>k</a:t>
            </a:r>
            <a:r>
              <a:rPr lang="en-US" sz="2800" dirty="0">
                <a:solidFill>
                  <a:srgbClr val="C00000"/>
                </a:solidFill>
              </a:rPr>
              <a:t>-</a:t>
            </a:r>
            <a:r>
              <a:rPr lang="en-US" sz="2800" dirty="0" err="1">
                <a:solidFill>
                  <a:srgbClr val="C00000"/>
                </a:solidFill>
              </a:rPr>
              <a:t>plexes</a:t>
            </a:r>
            <a:r>
              <a:rPr lang="en-US" sz="2800" dirty="0">
                <a:solidFill>
                  <a:srgbClr val="C00000"/>
                </a:solidFill>
              </a:rPr>
              <a:t>, </a:t>
            </a:r>
            <a:r>
              <a:rPr lang="el-GR" sz="2800" i="1" dirty="0">
                <a:solidFill>
                  <a:srgbClr val="C00000"/>
                </a:solidFill>
              </a:rPr>
              <a:t>γ</a:t>
            </a:r>
            <a:r>
              <a:rPr lang="en-US" sz="2800" dirty="0">
                <a:solidFill>
                  <a:srgbClr val="C00000"/>
                </a:solidFill>
              </a:rPr>
              <a:t>-quasi-cliques, etc.</a:t>
            </a:r>
          </a:p>
        </p:txBody>
      </p:sp>
      <p:sp>
        <p:nvSpPr>
          <p:cNvPr id="90" name="Rectangle 89">
            <a:extLst>
              <a:ext uri="{FF2B5EF4-FFF2-40B4-BE49-F238E27FC236}">
                <a16:creationId xmlns:a16="http://schemas.microsoft.com/office/drawing/2014/main" id="{C6EDF10F-EA54-D554-0192-CE88462840DC}"/>
              </a:ext>
            </a:extLst>
          </p:cNvPr>
          <p:cNvSpPr/>
          <p:nvPr/>
        </p:nvSpPr>
        <p:spPr>
          <a:xfrm>
            <a:off x="8768849" y="4654105"/>
            <a:ext cx="1803699" cy="461665"/>
          </a:xfrm>
          <a:prstGeom prst="rect">
            <a:avLst/>
          </a:prstGeom>
        </p:spPr>
        <p:txBody>
          <a:bodyPr wrap="none">
            <a:spAutoFit/>
          </a:bodyPr>
          <a:lstStyle/>
          <a:p>
            <a:r>
              <a:rPr lang="en-US" altLang="zh-CN" sz="2400" b="1" dirty="0">
                <a:solidFill>
                  <a:srgbClr val="0070C0"/>
                </a:solidFill>
                <a:latin typeface="Times New Roman" charset="0"/>
                <a:ea typeface="Times New Roman" charset="0"/>
                <a:cs typeface="Times New Roman" charset="0"/>
              </a:rPr>
              <a:t>a</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b</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c</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d</a:t>
            </a:r>
            <a:endParaRPr lang="en-US" sz="2400" dirty="0">
              <a:solidFill>
                <a:srgbClr val="0070C0"/>
              </a:solidFill>
            </a:endParaRPr>
          </a:p>
        </p:txBody>
      </p:sp>
      <p:pic>
        <p:nvPicPr>
          <p:cNvPr id="3" name="Picture 2" descr="Text&#10;&#10;Description automatically generated">
            <a:extLst>
              <a:ext uri="{FF2B5EF4-FFF2-40B4-BE49-F238E27FC236}">
                <a16:creationId xmlns:a16="http://schemas.microsoft.com/office/drawing/2014/main" id="{FCA47F8D-764B-F807-3ED9-7542AA5A40A3}"/>
              </a:ext>
            </a:extLst>
          </p:cNvPr>
          <p:cNvPicPr>
            <a:picLocks noChangeAspect="1"/>
          </p:cNvPicPr>
          <p:nvPr/>
        </p:nvPicPr>
        <p:blipFill rotWithShape="1">
          <a:blip r:embed="rId3"/>
          <a:srcRect l="13618"/>
          <a:stretch/>
        </p:blipFill>
        <p:spPr>
          <a:xfrm>
            <a:off x="477442" y="2818029"/>
            <a:ext cx="6163357" cy="2638972"/>
          </a:xfrm>
          <a:prstGeom prst="rect">
            <a:avLst/>
          </a:prstGeom>
        </p:spPr>
      </p:pic>
    </p:spTree>
    <p:extLst>
      <p:ext uri="{BB962C8B-B14F-4D97-AF65-F5344CB8AC3E}">
        <p14:creationId xmlns:p14="http://schemas.microsoft.com/office/powerpoint/2010/main" val="35510637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558B8-4917-FA8C-6834-AE74F1BF0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E69AE-CCD8-4FAD-2423-21CADB9AD8D3}"/>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79C7B1E0-6E50-F307-EEEB-265ABF5BFF45}"/>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22</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B4A2A624-3D02-AFB1-74BE-217BE09EEDAC}"/>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6E38BB3B-BB08-2DDC-5FDE-0C48345A58E6}"/>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81F71362-B7B9-70BA-FFA6-2E241C1C9B5F}"/>
              </a:ext>
            </a:extLst>
          </p:cNvPr>
          <p:cNvPicPr>
            <a:picLocks noChangeAspect="1"/>
          </p:cNvPicPr>
          <p:nvPr/>
        </p:nvPicPr>
        <p:blipFill>
          <a:blip r:embed="rId4"/>
          <a:stretch>
            <a:fillRect/>
          </a:stretch>
        </p:blipFill>
        <p:spPr>
          <a:xfrm>
            <a:off x="349669" y="2657953"/>
            <a:ext cx="6947070" cy="3257703"/>
          </a:xfrm>
          <a:prstGeom prst="rect">
            <a:avLst/>
          </a:prstGeom>
        </p:spPr>
      </p:pic>
      <p:pic>
        <p:nvPicPr>
          <p:cNvPr id="7" name="Graphic 6">
            <a:extLst>
              <a:ext uri="{FF2B5EF4-FFF2-40B4-BE49-F238E27FC236}">
                <a16:creationId xmlns:a16="http://schemas.microsoft.com/office/drawing/2014/main" id="{C596549A-8B2D-0615-7E03-56DE692065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6202" y="4094789"/>
            <a:ext cx="2361903" cy="1564761"/>
          </a:xfrm>
          <a:prstGeom prst="rect">
            <a:avLst/>
          </a:prstGeom>
        </p:spPr>
      </p:pic>
    </p:spTree>
    <p:extLst>
      <p:ext uri="{BB962C8B-B14F-4D97-AF65-F5344CB8AC3E}">
        <p14:creationId xmlns:p14="http://schemas.microsoft.com/office/powerpoint/2010/main" val="35708978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53896-CB74-6F83-7D5A-7879AB2252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643F1-17A3-FAB4-F269-44D04C6EBAEB}"/>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02C7F58-F392-69A2-512D-2CAA7E1DC35E}"/>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23</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2A3FD7BA-3718-9BD8-7DF9-2185E916EB29}"/>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60A06321-5E3A-A5C0-CB61-7DE8787B467F}"/>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508CE261-E867-1F5B-1388-1542D916A64E}"/>
              </a:ext>
            </a:extLst>
          </p:cNvPr>
          <p:cNvPicPr>
            <a:picLocks noChangeAspect="1"/>
          </p:cNvPicPr>
          <p:nvPr/>
        </p:nvPicPr>
        <p:blipFill>
          <a:blip r:embed="rId4"/>
          <a:stretch>
            <a:fillRect/>
          </a:stretch>
        </p:blipFill>
        <p:spPr>
          <a:xfrm>
            <a:off x="821512" y="3874565"/>
            <a:ext cx="6263166" cy="2936999"/>
          </a:xfrm>
          <a:prstGeom prst="rect">
            <a:avLst/>
          </a:prstGeom>
        </p:spPr>
      </p:pic>
      <p:pic>
        <p:nvPicPr>
          <p:cNvPr id="7" name="Graphic 6">
            <a:extLst>
              <a:ext uri="{FF2B5EF4-FFF2-40B4-BE49-F238E27FC236}">
                <a16:creationId xmlns:a16="http://schemas.microsoft.com/office/drawing/2014/main" id="{7901C695-ADAF-4878-47FC-D811AAB585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graphicFrame>
        <p:nvGraphicFramePr>
          <p:cNvPr id="11" name="Table 10">
            <a:extLst>
              <a:ext uri="{FF2B5EF4-FFF2-40B4-BE49-F238E27FC236}">
                <a16:creationId xmlns:a16="http://schemas.microsoft.com/office/drawing/2014/main" id="{30763FD5-0F2F-FF72-EDB8-B1FEC060AB6E}"/>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2" name="Right Arrow 11">
            <a:extLst>
              <a:ext uri="{FF2B5EF4-FFF2-40B4-BE49-F238E27FC236}">
                <a16:creationId xmlns:a16="http://schemas.microsoft.com/office/drawing/2014/main" id="{C71D3927-E449-7901-6C09-76A3E3CB6F7F}"/>
              </a:ext>
            </a:extLst>
          </p:cNvPr>
          <p:cNvSpPr/>
          <p:nvPr/>
        </p:nvSpPr>
        <p:spPr>
          <a:xfrm flipH="1">
            <a:off x="6923065" y="3245659"/>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7A19A7B-C3E3-4060-544A-7ED93E5D6F0C}"/>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15" name="TextBox 14">
            <a:extLst>
              <a:ext uri="{FF2B5EF4-FFF2-40B4-BE49-F238E27FC236}">
                <a16:creationId xmlns:a16="http://schemas.microsoft.com/office/drawing/2014/main" id="{BC46611A-3F2D-3D61-5C7A-14C4726A75CD}"/>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16" name="Freeform 15">
            <a:extLst>
              <a:ext uri="{FF2B5EF4-FFF2-40B4-BE49-F238E27FC236}">
                <a16:creationId xmlns:a16="http://schemas.microsoft.com/office/drawing/2014/main" id="{55DC658F-8DB1-A4C8-B70B-00256CF1722E}"/>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E786F096-ACDE-0944-D2C3-D4860BEA4579}"/>
              </a:ext>
            </a:extLst>
          </p:cNvPr>
          <p:cNvSpPr/>
          <p:nvPr/>
        </p:nvSpPr>
        <p:spPr>
          <a:xfrm rot="10800000" flipH="1">
            <a:off x="432572" y="56606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3C204FD3-9B6C-417B-E03D-21F02A658FBE}"/>
              </a:ext>
            </a:extLst>
          </p:cNvPr>
          <p:cNvSpPr/>
          <p:nvPr/>
        </p:nvSpPr>
        <p:spPr>
          <a:xfrm rot="10800000" flipH="1">
            <a:off x="439134" y="588625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122F6DCC-D1EB-CC7A-B59B-AA41722BB114}"/>
              </a:ext>
            </a:extLst>
          </p:cNvPr>
          <p:cNvSpPr/>
          <p:nvPr/>
        </p:nvSpPr>
        <p:spPr>
          <a:xfrm rot="10800000" flipH="1">
            <a:off x="432572" y="526072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18902D2-AE49-4FDB-866E-B01ECC75FCD6}"/>
              </a:ext>
            </a:extLst>
          </p:cNvPr>
          <p:cNvSpPr/>
          <p:nvPr/>
        </p:nvSpPr>
        <p:spPr>
          <a:xfrm>
            <a:off x="9155553" y="4031961"/>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4022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E9059-D57E-4A5B-B07D-3A8DF3F1F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FAA58-50A3-9FC5-CD1E-77E08262520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6ECCDF69-D25E-D486-40A1-C1DC6171035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24</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C4392837-9ED3-20A0-837D-EFA12A252907}"/>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7C9E1B77-EE69-DACD-FE23-46C0E05C7CB9}"/>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11E91312-22AE-E1F2-03B2-47E9F1082774}"/>
              </a:ext>
            </a:extLst>
          </p:cNvPr>
          <p:cNvPicPr>
            <a:picLocks noChangeAspect="1"/>
          </p:cNvPicPr>
          <p:nvPr/>
        </p:nvPicPr>
        <p:blipFill>
          <a:blip r:embed="rId4"/>
          <a:stretch>
            <a:fillRect/>
          </a:stretch>
        </p:blipFill>
        <p:spPr>
          <a:xfrm>
            <a:off x="821512" y="3874565"/>
            <a:ext cx="6263166" cy="2936999"/>
          </a:xfrm>
          <a:prstGeom prst="rect">
            <a:avLst/>
          </a:prstGeom>
        </p:spPr>
      </p:pic>
      <p:graphicFrame>
        <p:nvGraphicFramePr>
          <p:cNvPr id="11" name="Table 10">
            <a:extLst>
              <a:ext uri="{FF2B5EF4-FFF2-40B4-BE49-F238E27FC236}">
                <a16:creationId xmlns:a16="http://schemas.microsoft.com/office/drawing/2014/main" id="{33B7AA15-698A-F7E9-1EE6-C46972F61924}"/>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2" name="Right Arrow 11">
            <a:extLst>
              <a:ext uri="{FF2B5EF4-FFF2-40B4-BE49-F238E27FC236}">
                <a16:creationId xmlns:a16="http://schemas.microsoft.com/office/drawing/2014/main" id="{11642BA6-2D81-BF5C-F520-CB7BDD413949}"/>
              </a:ext>
            </a:extLst>
          </p:cNvPr>
          <p:cNvSpPr/>
          <p:nvPr/>
        </p:nvSpPr>
        <p:spPr>
          <a:xfrm flipH="1">
            <a:off x="6923065" y="280009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65471B9-4550-9C81-1F3E-D5570368564E}"/>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15" name="TextBox 14">
            <a:extLst>
              <a:ext uri="{FF2B5EF4-FFF2-40B4-BE49-F238E27FC236}">
                <a16:creationId xmlns:a16="http://schemas.microsoft.com/office/drawing/2014/main" id="{9190C246-8B85-FB42-83AC-F73D57AA22A2}"/>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16" name="Freeform 15">
            <a:extLst>
              <a:ext uri="{FF2B5EF4-FFF2-40B4-BE49-F238E27FC236}">
                <a16:creationId xmlns:a16="http://schemas.microsoft.com/office/drawing/2014/main" id="{305B2046-14C2-0832-D4AD-39A472A3E621}"/>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10A2C1-EBAB-BA3A-455C-25F6B39759E7}"/>
              </a:ext>
            </a:extLst>
          </p:cNvPr>
          <p:cNvSpPr txBox="1"/>
          <p:nvPr/>
        </p:nvSpPr>
        <p:spPr>
          <a:xfrm>
            <a:off x="5349317" y="2705111"/>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2</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2</a:t>
            </a:r>
            <a:r>
              <a:rPr lang="en-US" sz="2400" dirty="0">
                <a:solidFill>
                  <a:srgbClr val="C00000"/>
                </a:solidFill>
              </a:rPr>
              <a:t>&gt;</a:t>
            </a:r>
          </a:p>
        </p:txBody>
      </p:sp>
      <p:sp>
        <p:nvSpPr>
          <p:cNvPr id="9" name="Right Arrow 8">
            <a:extLst>
              <a:ext uri="{FF2B5EF4-FFF2-40B4-BE49-F238E27FC236}">
                <a16:creationId xmlns:a16="http://schemas.microsoft.com/office/drawing/2014/main" id="{902E6515-17C7-6692-FFDC-8C0D887B588A}"/>
              </a:ext>
            </a:extLst>
          </p:cNvPr>
          <p:cNvSpPr/>
          <p:nvPr/>
        </p:nvSpPr>
        <p:spPr>
          <a:xfrm rot="10800000" flipH="1">
            <a:off x="432572" y="56606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E0ED719-4203-E8DF-49FC-701BB501B8D8}"/>
              </a:ext>
            </a:extLst>
          </p:cNvPr>
          <p:cNvSpPr/>
          <p:nvPr/>
        </p:nvSpPr>
        <p:spPr>
          <a:xfrm rot="10800000" flipH="1">
            <a:off x="439134" y="588625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76DABFC4-B8FC-9AB0-A138-C2A59A9E0F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sp>
        <p:nvSpPr>
          <p:cNvPr id="17" name="Freeform 16">
            <a:extLst>
              <a:ext uri="{FF2B5EF4-FFF2-40B4-BE49-F238E27FC236}">
                <a16:creationId xmlns:a16="http://schemas.microsoft.com/office/drawing/2014/main" id="{72263302-3C34-36F6-F132-B6B4E6EBD62B}"/>
              </a:ext>
            </a:extLst>
          </p:cNvPr>
          <p:cNvSpPr/>
          <p:nvPr/>
        </p:nvSpPr>
        <p:spPr>
          <a:xfrm>
            <a:off x="8159262" y="1966089"/>
            <a:ext cx="166970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459B044C-A687-52E9-9653-C184400D524D}"/>
              </a:ext>
            </a:extLst>
          </p:cNvPr>
          <p:cNvSpPr/>
          <p:nvPr/>
        </p:nvSpPr>
        <p:spPr>
          <a:xfrm rot="10800000" flipH="1">
            <a:off x="432572" y="526072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87FC9CA-655D-E36D-8C75-5869CAC28F28}"/>
              </a:ext>
            </a:extLst>
          </p:cNvPr>
          <p:cNvSpPr/>
          <p:nvPr/>
        </p:nvSpPr>
        <p:spPr>
          <a:xfrm>
            <a:off x="8725195" y="4547826"/>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1262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46DA-244B-A69C-9A74-48B69E724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DEA80C-E473-59A2-8C37-CF717510181A}"/>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4CF4B64-CDC3-2A89-B208-956F05C43C7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25</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71916968-9D00-5DFA-A856-B96A59E2DDA8}"/>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DFA54635-48D1-774F-E710-A04B09DA4A7B}"/>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A6203EDB-19B8-C246-89E3-54D8828067B9}"/>
              </a:ext>
            </a:extLst>
          </p:cNvPr>
          <p:cNvPicPr>
            <a:picLocks noChangeAspect="1"/>
          </p:cNvPicPr>
          <p:nvPr/>
        </p:nvPicPr>
        <p:blipFill>
          <a:blip r:embed="rId4"/>
          <a:stretch>
            <a:fillRect/>
          </a:stretch>
        </p:blipFill>
        <p:spPr>
          <a:xfrm>
            <a:off x="821512" y="3874565"/>
            <a:ext cx="6263166" cy="2936999"/>
          </a:xfrm>
          <a:prstGeom prst="rect">
            <a:avLst/>
          </a:prstGeom>
        </p:spPr>
      </p:pic>
      <p:graphicFrame>
        <p:nvGraphicFramePr>
          <p:cNvPr id="11" name="Table 10">
            <a:extLst>
              <a:ext uri="{FF2B5EF4-FFF2-40B4-BE49-F238E27FC236}">
                <a16:creationId xmlns:a16="http://schemas.microsoft.com/office/drawing/2014/main" id="{E437147A-C77C-9A99-A8AC-9D357BC9C3BD}"/>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2" name="Right Arrow 11">
            <a:extLst>
              <a:ext uri="{FF2B5EF4-FFF2-40B4-BE49-F238E27FC236}">
                <a16:creationId xmlns:a16="http://schemas.microsoft.com/office/drawing/2014/main" id="{C7E1B71A-1855-BFF7-56AD-134905EA99AB}"/>
              </a:ext>
            </a:extLst>
          </p:cNvPr>
          <p:cNvSpPr/>
          <p:nvPr/>
        </p:nvSpPr>
        <p:spPr>
          <a:xfrm flipH="1">
            <a:off x="6923065" y="229621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20BD41-9B93-6CCE-F853-00D05A4B9B46}"/>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15" name="TextBox 14">
            <a:extLst>
              <a:ext uri="{FF2B5EF4-FFF2-40B4-BE49-F238E27FC236}">
                <a16:creationId xmlns:a16="http://schemas.microsoft.com/office/drawing/2014/main" id="{ABD54586-2C4C-0D36-0AED-E7BD73140407}"/>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16" name="Freeform 15">
            <a:extLst>
              <a:ext uri="{FF2B5EF4-FFF2-40B4-BE49-F238E27FC236}">
                <a16:creationId xmlns:a16="http://schemas.microsoft.com/office/drawing/2014/main" id="{A8E5A527-2918-51ED-2DDE-0E37E0719BF0}"/>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991641-FD02-9FBF-2CA1-45FCD4328E80}"/>
              </a:ext>
            </a:extLst>
          </p:cNvPr>
          <p:cNvSpPr txBox="1"/>
          <p:nvPr/>
        </p:nvSpPr>
        <p:spPr>
          <a:xfrm>
            <a:off x="5349317" y="2705111"/>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2</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2</a:t>
            </a:r>
            <a:r>
              <a:rPr lang="en-US" sz="2400" dirty="0">
                <a:solidFill>
                  <a:srgbClr val="C00000"/>
                </a:solidFill>
              </a:rPr>
              <a:t>&gt;</a:t>
            </a:r>
          </a:p>
        </p:txBody>
      </p:sp>
      <p:sp>
        <p:nvSpPr>
          <p:cNvPr id="9" name="Right Arrow 8">
            <a:extLst>
              <a:ext uri="{FF2B5EF4-FFF2-40B4-BE49-F238E27FC236}">
                <a16:creationId xmlns:a16="http://schemas.microsoft.com/office/drawing/2014/main" id="{23981E7E-AA50-BB42-E970-8562008715CA}"/>
              </a:ext>
            </a:extLst>
          </p:cNvPr>
          <p:cNvSpPr/>
          <p:nvPr/>
        </p:nvSpPr>
        <p:spPr>
          <a:xfrm rot="10800000" flipH="1">
            <a:off x="432572" y="56606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5A7AA6AC-E185-6229-4DFB-AA28840E57C9}"/>
              </a:ext>
            </a:extLst>
          </p:cNvPr>
          <p:cNvSpPr/>
          <p:nvPr/>
        </p:nvSpPr>
        <p:spPr>
          <a:xfrm rot="10800000" flipH="1">
            <a:off x="439134" y="588625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6FAF7D7-688A-66FE-D12B-0CD4CC45A9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sp>
        <p:nvSpPr>
          <p:cNvPr id="17" name="Freeform 16">
            <a:extLst>
              <a:ext uri="{FF2B5EF4-FFF2-40B4-BE49-F238E27FC236}">
                <a16:creationId xmlns:a16="http://schemas.microsoft.com/office/drawing/2014/main" id="{D159F16E-549C-F666-8FF1-3E041F5CD562}"/>
              </a:ext>
            </a:extLst>
          </p:cNvPr>
          <p:cNvSpPr/>
          <p:nvPr/>
        </p:nvSpPr>
        <p:spPr>
          <a:xfrm>
            <a:off x="8159262" y="1966089"/>
            <a:ext cx="166970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4CA4DA-95E7-4364-94B6-08CF96507AE1}"/>
              </a:ext>
            </a:extLst>
          </p:cNvPr>
          <p:cNvSpPr txBox="1"/>
          <p:nvPr/>
        </p:nvSpPr>
        <p:spPr>
          <a:xfrm>
            <a:off x="5333997" y="2217929"/>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3</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3</a:t>
            </a:r>
            <a:r>
              <a:rPr lang="en-US" sz="2400" dirty="0">
                <a:solidFill>
                  <a:srgbClr val="C00000"/>
                </a:solidFill>
              </a:rPr>
              <a:t>&gt;</a:t>
            </a:r>
          </a:p>
        </p:txBody>
      </p:sp>
      <p:sp>
        <p:nvSpPr>
          <p:cNvPr id="18" name="Freeform 17">
            <a:extLst>
              <a:ext uri="{FF2B5EF4-FFF2-40B4-BE49-F238E27FC236}">
                <a16:creationId xmlns:a16="http://schemas.microsoft.com/office/drawing/2014/main" id="{7685A32A-2734-95E0-23A2-E6E1C514DAA6}"/>
              </a:ext>
            </a:extLst>
          </p:cNvPr>
          <p:cNvSpPr/>
          <p:nvPr/>
        </p:nvSpPr>
        <p:spPr>
          <a:xfrm rot="10800000">
            <a:off x="8462142" y="2968371"/>
            <a:ext cx="1596258" cy="105197"/>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8F5197BA-2A24-E488-C4CC-93D1F4B8396E}"/>
              </a:ext>
            </a:extLst>
          </p:cNvPr>
          <p:cNvSpPr/>
          <p:nvPr/>
        </p:nvSpPr>
        <p:spPr>
          <a:xfrm rot="10800000" flipH="1">
            <a:off x="432572" y="526072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05FFB56-E8A1-CE13-3521-1B75B30F3DE8}"/>
              </a:ext>
            </a:extLst>
          </p:cNvPr>
          <p:cNvSpPr/>
          <p:nvPr/>
        </p:nvSpPr>
        <p:spPr>
          <a:xfrm>
            <a:off x="8414334" y="5065725"/>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3924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9F53-BD14-3A60-D104-3A136CD7AF5A}"/>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092A3D9-AEE9-77E4-066A-5CE15A0B14F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26</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ED1B230D-F3A6-9E14-4D64-D6507440E00D}"/>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860846F8-4D00-0F12-2B82-465C5297CCED}"/>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8A162A42-8497-9A70-1DD2-46C3424BACEB}"/>
              </a:ext>
            </a:extLst>
          </p:cNvPr>
          <p:cNvPicPr>
            <a:picLocks noChangeAspect="1"/>
          </p:cNvPicPr>
          <p:nvPr/>
        </p:nvPicPr>
        <p:blipFill>
          <a:blip r:embed="rId4"/>
          <a:stretch>
            <a:fillRect/>
          </a:stretch>
        </p:blipFill>
        <p:spPr>
          <a:xfrm>
            <a:off x="821512" y="3874565"/>
            <a:ext cx="6263166" cy="2936999"/>
          </a:xfrm>
          <a:prstGeom prst="rect">
            <a:avLst/>
          </a:prstGeom>
        </p:spPr>
      </p:pic>
      <p:graphicFrame>
        <p:nvGraphicFramePr>
          <p:cNvPr id="11" name="Table 10">
            <a:extLst>
              <a:ext uri="{FF2B5EF4-FFF2-40B4-BE49-F238E27FC236}">
                <a16:creationId xmlns:a16="http://schemas.microsoft.com/office/drawing/2014/main" id="{6FF33361-8F40-717C-3158-B33EC2C51FAA}"/>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2" name="Right Arrow 11">
            <a:extLst>
              <a:ext uri="{FF2B5EF4-FFF2-40B4-BE49-F238E27FC236}">
                <a16:creationId xmlns:a16="http://schemas.microsoft.com/office/drawing/2014/main" id="{EE3D2763-2E90-4975-E0B2-F750073EB8E0}"/>
              </a:ext>
            </a:extLst>
          </p:cNvPr>
          <p:cNvSpPr/>
          <p:nvPr/>
        </p:nvSpPr>
        <p:spPr>
          <a:xfrm flipH="1">
            <a:off x="6923065" y="229621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4629E81-AF07-2CB4-C0D9-C57FDF749267}"/>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15" name="TextBox 14">
            <a:extLst>
              <a:ext uri="{FF2B5EF4-FFF2-40B4-BE49-F238E27FC236}">
                <a16:creationId xmlns:a16="http://schemas.microsoft.com/office/drawing/2014/main" id="{57F82908-92A1-9FD0-6580-FC9B798F8FDE}"/>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16" name="Freeform 15">
            <a:extLst>
              <a:ext uri="{FF2B5EF4-FFF2-40B4-BE49-F238E27FC236}">
                <a16:creationId xmlns:a16="http://schemas.microsoft.com/office/drawing/2014/main" id="{DACF4575-8735-6246-77B0-D0F9D7DCA55B}"/>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4964E5-3400-92F0-8767-3438C7DB630F}"/>
              </a:ext>
            </a:extLst>
          </p:cNvPr>
          <p:cNvSpPr txBox="1"/>
          <p:nvPr/>
        </p:nvSpPr>
        <p:spPr>
          <a:xfrm>
            <a:off x="5349317" y="2705111"/>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2</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2</a:t>
            </a:r>
            <a:r>
              <a:rPr lang="en-US" sz="2400" dirty="0">
                <a:solidFill>
                  <a:srgbClr val="C00000"/>
                </a:solidFill>
              </a:rPr>
              <a:t>&gt;</a:t>
            </a:r>
          </a:p>
        </p:txBody>
      </p:sp>
      <p:sp>
        <p:nvSpPr>
          <p:cNvPr id="9" name="Right Arrow 8">
            <a:extLst>
              <a:ext uri="{FF2B5EF4-FFF2-40B4-BE49-F238E27FC236}">
                <a16:creationId xmlns:a16="http://schemas.microsoft.com/office/drawing/2014/main" id="{150D7087-B412-B119-51E2-05345DDE7719}"/>
              </a:ext>
            </a:extLst>
          </p:cNvPr>
          <p:cNvSpPr/>
          <p:nvPr/>
        </p:nvSpPr>
        <p:spPr>
          <a:xfrm rot="10800000" flipH="1">
            <a:off x="432572" y="56606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A9DC2E92-01DB-E5B8-D321-A805BF3A09BF}"/>
              </a:ext>
            </a:extLst>
          </p:cNvPr>
          <p:cNvSpPr/>
          <p:nvPr/>
        </p:nvSpPr>
        <p:spPr>
          <a:xfrm rot="10800000" flipH="1">
            <a:off x="439134" y="588625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BE9C4A32-1C8A-316F-75FB-955967713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sp>
        <p:nvSpPr>
          <p:cNvPr id="17" name="Freeform 16">
            <a:extLst>
              <a:ext uri="{FF2B5EF4-FFF2-40B4-BE49-F238E27FC236}">
                <a16:creationId xmlns:a16="http://schemas.microsoft.com/office/drawing/2014/main" id="{B5B48122-7773-B2D1-734B-0361F49072A2}"/>
              </a:ext>
            </a:extLst>
          </p:cNvPr>
          <p:cNvSpPr/>
          <p:nvPr/>
        </p:nvSpPr>
        <p:spPr>
          <a:xfrm>
            <a:off x="8159262" y="1966089"/>
            <a:ext cx="166970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CDBF50-8753-B0DD-67BC-8467D550F020}"/>
              </a:ext>
            </a:extLst>
          </p:cNvPr>
          <p:cNvSpPr txBox="1"/>
          <p:nvPr/>
        </p:nvSpPr>
        <p:spPr>
          <a:xfrm>
            <a:off x="5333997" y="2217929"/>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3</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3</a:t>
            </a:r>
            <a:r>
              <a:rPr lang="en-US" sz="2400" dirty="0">
                <a:solidFill>
                  <a:srgbClr val="C00000"/>
                </a:solidFill>
              </a:rPr>
              <a:t>&gt;</a:t>
            </a:r>
          </a:p>
        </p:txBody>
      </p:sp>
      <p:sp>
        <p:nvSpPr>
          <p:cNvPr id="18" name="Freeform 17">
            <a:extLst>
              <a:ext uri="{FF2B5EF4-FFF2-40B4-BE49-F238E27FC236}">
                <a16:creationId xmlns:a16="http://schemas.microsoft.com/office/drawing/2014/main" id="{537E4BE8-17D8-246D-67B5-1A08B30A6E0A}"/>
              </a:ext>
            </a:extLst>
          </p:cNvPr>
          <p:cNvSpPr/>
          <p:nvPr/>
        </p:nvSpPr>
        <p:spPr>
          <a:xfrm rot="10800000">
            <a:off x="8462142" y="2968371"/>
            <a:ext cx="1596258" cy="105197"/>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57BA412-708F-26C8-D58A-1DF0E14B43B9}"/>
              </a:ext>
            </a:extLst>
          </p:cNvPr>
          <p:cNvSpPr txBox="1"/>
          <p:nvPr/>
        </p:nvSpPr>
        <p:spPr>
          <a:xfrm>
            <a:off x="5341109" y="1751655"/>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4</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4</a:t>
            </a:r>
            <a:r>
              <a:rPr lang="en-US" sz="2400" dirty="0">
                <a:solidFill>
                  <a:srgbClr val="C00000"/>
                </a:solidFill>
              </a:rPr>
              <a:t>&gt;</a:t>
            </a:r>
          </a:p>
        </p:txBody>
      </p:sp>
      <p:sp>
        <p:nvSpPr>
          <p:cNvPr id="20" name="Freeform 19">
            <a:extLst>
              <a:ext uri="{FF2B5EF4-FFF2-40B4-BE49-F238E27FC236}">
                <a16:creationId xmlns:a16="http://schemas.microsoft.com/office/drawing/2014/main" id="{C8228BCF-3D85-E97A-B62B-640162C9FD25}"/>
              </a:ext>
            </a:extLst>
          </p:cNvPr>
          <p:cNvSpPr/>
          <p:nvPr/>
        </p:nvSpPr>
        <p:spPr>
          <a:xfrm rot="10800000">
            <a:off x="8721259" y="2477544"/>
            <a:ext cx="1669700" cy="220132"/>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7E06337F-829C-B348-8E33-79DFB2212785}"/>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25" name="Right Arrow 24">
            <a:extLst>
              <a:ext uri="{FF2B5EF4-FFF2-40B4-BE49-F238E27FC236}">
                <a16:creationId xmlns:a16="http://schemas.microsoft.com/office/drawing/2014/main" id="{A6B84DEE-B98C-F19E-A46C-40562C53D5F9}"/>
              </a:ext>
            </a:extLst>
          </p:cNvPr>
          <p:cNvSpPr/>
          <p:nvPr/>
        </p:nvSpPr>
        <p:spPr>
          <a:xfrm rot="10800000" flipH="1">
            <a:off x="432572" y="526072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D4027D3-E77A-6FFB-CBEC-ED07CC6545C8}"/>
              </a:ext>
            </a:extLst>
          </p:cNvPr>
          <p:cNvSpPr/>
          <p:nvPr/>
        </p:nvSpPr>
        <p:spPr>
          <a:xfrm>
            <a:off x="8414334" y="5587133"/>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9794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DEA67-6DFD-6460-C5E9-E99E7F2948B2}"/>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64381793-D6EC-394E-2C45-9465563F28CD}"/>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27</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C6351B6E-B73A-0FA9-F53F-4CD101B7260F}"/>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13983188-2D94-1B0D-C7CC-F2FE4D82AF61}"/>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F8EDA321-7660-2353-59A3-CD638D875AB9}"/>
              </a:ext>
            </a:extLst>
          </p:cNvPr>
          <p:cNvPicPr>
            <a:picLocks noChangeAspect="1"/>
          </p:cNvPicPr>
          <p:nvPr/>
        </p:nvPicPr>
        <p:blipFill>
          <a:blip r:embed="rId4"/>
          <a:stretch>
            <a:fillRect/>
          </a:stretch>
        </p:blipFill>
        <p:spPr>
          <a:xfrm>
            <a:off x="821512" y="3874565"/>
            <a:ext cx="6263166" cy="2936999"/>
          </a:xfrm>
          <a:prstGeom prst="rect">
            <a:avLst/>
          </a:prstGeom>
        </p:spPr>
      </p:pic>
      <p:sp>
        <p:nvSpPr>
          <p:cNvPr id="12" name="Right Arrow 11">
            <a:extLst>
              <a:ext uri="{FF2B5EF4-FFF2-40B4-BE49-F238E27FC236}">
                <a16:creationId xmlns:a16="http://schemas.microsoft.com/office/drawing/2014/main" id="{067B8924-D72F-4976-B8E1-2F0020C51CA7}"/>
              </a:ext>
            </a:extLst>
          </p:cNvPr>
          <p:cNvSpPr/>
          <p:nvPr/>
        </p:nvSpPr>
        <p:spPr>
          <a:xfrm flipH="1">
            <a:off x="6923065" y="229621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713ADE4A-F387-269C-97CA-DC1C85A3B8B9}"/>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5F441BC-AC2D-7232-6B9A-91F34DF8033C}"/>
              </a:ext>
            </a:extLst>
          </p:cNvPr>
          <p:cNvSpPr/>
          <p:nvPr/>
        </p:nvSpPr>
        <p:spPr>
          <a:xfrm rot="10800000" flipH="1">
            <a:off x="432572" y="443164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C6905627-8196-7D7C-2DE8-F4DB4E1645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sp>
        <p:nvSpPr>
          <p:cNvPr id="17" name="Freeform 16">
            <a:extLst>
              <a:ext uri="{FF2B5EF4-FFF2-40B4-BE49-F238E27FC236}">
                <a16:creationId xmlns:a16="http://schemas.microsoft.com/office/drawing/2014/main" id="{B97C55F8-435A-B09E-4289-C28FDD3C48F5}"/>
              </a:ext>
            </a:extLst>
          </p:cNvPr>
          <p:cNvSpPr/>
          <p:nvPr/>
        </p:nvSpPr>
        <p:spPr>
          <a:xfrm>
            <a:off x="8159262" y="1966089"/>
            <a:ext cx="166970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90A172C3-223A-6498-B1B3-564E9DD0C35D}"/>
              </a:ext>
            </a:extLst>
          </p:cNvPr>
          <p:cNvSpPr/>
          <p:nvPr/>
        </p:nvSpPr>
        <p:spPr>
          <a:xfrm rot="10800000">
            <a:off x="8462142" y="2968371"/>
            <a:ext cx="1596258" cy="105197"/>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B3063D04-40E2-45CB-7A8F-68BC0760A405}"/>
              </a:ext>
            </a:extLst>
          </p:cNvPr>
          <p:cNvSpPr/>
          <p:nvPr/>
        </p:nvSpPr>
        <p:spPr>
          <a:xfrm rot="10800000">
            <a:off x="8721259" y="2477544"/>
            <a:ext cx="1669700" cy="220132"/>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95A939C8-57BC-44F5-8E5D-D804CC4F0D8B}"/>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7CCB547-71E1-F643-A16F-DD16D4F26F1A}"/>
              </a:ext>
            </a:extLst>
          </p:cNvPr>
          <p:cNvSpPr txBox="1"/>
          <p:nvPr/>
        </p:nvSpPr>
        <p:spPr>
          <a:xfrm>
            <a:off x="828635" y="3198167"/>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i="1" dirty="0">
                <a:solidFill>
                  <a:srgbClr val="C00000"/>
                </a:solidFill>
              </a:rPr>
              <a:t>v</a:t>
            </a:r>
            <a:r>
              <a:rPr lang="en-US" sz="2400" baseline="-25000" dirty="0">
                <a:solidFill>
                  <a:srgbClr val="C00000"/>
                </a:solidFill>
              </a:rPr>
              <a:t>1</a:t>
            </a:r>
            <a:r>
              <a:rPr lang="en-US" sz="2400" i="1" dirty="0">
                <a:solidFill>
                  <a:srgbClr val="C00000"/>
                </a:solidFill>
              </a:rPr>
              <a:t> v</a:t>
            </a:r>
            <a:r>
              <a:rPr lang="en-US" sz="2400" baseline="-25000" dirty="0">
                <a:solidFill>
                  <a:srgbClr val="C00000"/>
                </a:solidFill>
              </a:rPr>
              <a:t>2</a:t>
            </a:r>
            <a:r>
              <a:rPr lang="en-US" sz="2400" i="1" dirty="0">
                <a:solidFill>
                  <a:srgbClr val="C00000"/>
                </a:solidFill>
              </a:rPr>
              <a:t> v</a:t>
            </a:r>
            <a:r>
              <a:rPr lang="en-US" sz="2400" baseline="-25000" dirty="0">
                <a:solidFill>
                  <a:srgbClr val="C00000"/>
                </a:solidFill>
              </a:rPr>
              <a:t>3</a:t>
            </a:r>
            <a:r>
              <a:rPr lang="en-US" sz="2400" i="1" dirty="0">
                <a:solidFill>
                  <a:srgbClr val="C00000"/>
                </a:solidFill>
              </a:rPr>
              <a:t> v</a:t>
            </a:r>
            <a:r>
              <a:rPr lang="en-US" sz="2400" baseline="-25000" dirty="0">
                <a:solidFill>
                  <a:srgbClr val="C00000"/>
                </a:solidFill>
              </a:rPr>
              <a:t>4</a:t>
            </a:r>
            <a:r>
              <a:rPr lang="en-US" sz="2400" dirty="0">
                <a:solidFill>
                  <a:srgbClr val="C00000"/>
                </a:solidFill>
              </a:rPr>
              <a:t>}</a:t>
            </a:r>
          </a:p>
        </p:txBody>
      </p:sp>
      <p:graphicFrame>
        <p:nvGraphicFramePr>
          <p:cNvPr id="21" name="Table 20">
            <a:extLst>
              <a:ext uri="{FF2B5EF4-FFF2-40B4-BE49-F238E27FC236}">
                <a16:creationId xmlns:a16="http://schemas.microsoft.com/office/drawing/2014/main" id="{C6A3D1A5-AE4A-B3C6-3E71-B2DEC345E7FB}"/>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22" name="TextBox 21">
            <a:extLst>
              <a:ext uri="{FF2B5EF4-FFF2-40B4-BE49-F238E27FC236}">
                <a16:creationId xmlns:a16="http://schemas.microsoft.com/office/drawing/2014/main" id="{AB6AB95F-65C4-33D2-F32A-6BACA41DAE61}"/>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24" name="TextBox 23">
            <a:extLst>
              <a:ext uri="{FF2B5EF4-FFF2-40B4-BE49-F238E27FC236}">
                <a16:creationId xmlns:a16="http://schemas.microsoft.com/office/drawing/2014/main" id="{96A5E6AE-1064-7F6A-3DF4-1FE4C747CD92}"/>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25" name="TextBox 24">
            <a:extLst>
              <a:ext uri="{FF2B5EF4-FFF2-40B4-BE49-F238E27FC236}">
                <a16:creationId xmlns:a16="http://schemas.microsoft.com/office/drawing/2014/main" id="{5F498F58-9D5B-DC60-8659-3D1CB5984281}"/>
              </a:ext>
            </a:extLst>
          </p:cNvPr>
          <p:cNvSpPr txBox="1"/>
          <p:nvPr/>
        </p:nvSpPr>
        <p:spPr>
          <a:xfrm>
            <a:off x="5349317" y="2705111"/>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2</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2</a:t>
            </a:r>
            <a:r>
              <a:rPr lang="en-US" sz="2400" dirty="0">
                <a:solidFill>
                  <a:srgbClr val="C00000"/>
                </a:solidFill>
              </a:rPr>
              <a:t>&gt;</a:t>
            </a:r>
          </a:p>
        </p:txBody>
      </p:sp>
      <p:sp>
        <p:nvSpPr>
          <p:cNvPr id="26" name="TextBox 25">
            <a:extLst>
              <a:ext uri="{FF2B5EF4-FFF2-40B4-BE49-F238E27FC236}">
                <a16:creationId xmlns:a16="http://schemas.microsoft.com/office/drawing/2014/main" id="{5E921CF9-9611-4039-BA97-C3978A7734A0}"/>
              </a:ext>
            </a:extLst>
          </p:cNvPr>
          <p:cNvSpPr txBox="1"/>
          <p:nvPr/>
        </p:nvSpPr>
        <p:spPr>
          <a:xfrm>
            <a:off x="5333997" y="2217929"/>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3</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3</a:t>
            </a:r>
            <a:r>
              <a:rPr lang="en-US" sz="2400" dirty="0">
                <a:solidFill>
                  <a:srgbClr val="C00000"/>
                </a:solidFill>
              </a:rPr>
              <a:t>&gt;</a:t>
            </a:r>
          </a:p>
        </p:txBody>
      </p:sp>
      <p:sp>
        <p:nvSpPr>
          <p:cNvPr id="27" name="TextBox 26">
            <a:extLst>
              <a:ext uri="{FF2B5EF4-FFF2-40B4-BE49-F238E27FC236}">
                <a16:creationId xmlns:a16="http://schemas.microsoft.com/office/drawing/2014/main" id="{C25D2AA7-175C-58EB-F37F-862A53BBC410}"/>
              </a:ext>
            </a:extLst>
          </p:cNvPr>
          <p:cNvSpPr txBox="1"/>
          <p:nvPr/>
        </p:nvSpPr>
        <p:spPr>
          <a:xfrm>
            <a:off x="5341109" y="1751655"/>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4</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4</a:t>
            </a:r>
            <a:r>
              <a:rPr lang="en-US" sz="2400" dirty="0">
                <a:solidFill>
                  <a:srgbClr val="C00000"/>
                </a:solidFill>
              </a:rPr>
              <a:t>&gt;</a:t>
            </a:r>
          </a:p>
        </p:txBody>
      </p:sp>
      <p:sp>
        <p:nvSpPr>
          <p:cNvPr id="28" name="Oval 27">
            <a:extLst>
              <a:ext uri="{FF2B5EF4-FFF2-40B4-BE49-F238E27FC236}">
                <a16:creationId xmlns:a16="http://schemas.microsoft.com/office/drawing/2014/main" id="{D93A161F-14F3-123D-B7DF-7559F159BCE6}"/>
              </a:ext>
            </a:extLst>
          </p:cNvPr>
          <p:cNvSpPr/>
          <p:nvPr/>
        </p:nvSpPr>
        <p:spPr>
          <a:xfrm>
            <a:off x="8414334" y="5587133"/>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7669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3B41-6A54-7C4B-49CA-6C6C7C0C0672}"/>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29206231-24D2-1703-830B-CED35C86B34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28</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CA1EECAD-292A-1634-B469-0508A9891641}"/>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45AA74D0-2BC8-6116-2755-65B682B85006}"/>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3661BDFD-B1EA-8CE0-C8BA-3BA65B6F7E7C}"/>
              </a:ext>
            </a:extLst>
          </p:cNvPr>
          <p:cNvPicPr>
            <a:picLocks noChangeAspect="1"/>
          </p:cNvPicPr>
          <p:nvPr/>
        </p:nvPicPr>
        <p:blipFill>
          <a:blip r:embed="rId4"/>
          <a:stretch>
            <a:fillRect/>
          </a:stretch>
        </p:blipFill>
        <p:spPr>
          <a:xfrm>
            <a:off x="821512" y="3874565"/>
            <a:ext cx="6263166" cy="2936999"/>
          </a:xfrm>
          <a:prstGeom prst="rect">
            <a:avLst/>
          </a:prstGeom>
        </p:spPr>
      </p:pic>
      <p:sp>
        <p:nvSpPr>
          <p:cNvPr id="12" name="Right Arrow 11">
            <a:extLst>
              <a:ext uri="{FF2B5EF4-FFF2-40B4-BE49-F238E27FC236}">
                <a16:creationId xmlns:a16="http://schemas.microsoft.com/office/drawing/2014/main" id="{3F69F3B4-B6AA-0A13-8AC9-C052066A629E}"/>
              </a:ext>
            </a:extLst>
          </p:cNvPr>
          <p:cNvSpPr/>
          <p:nvPr/>
        </p:nvSpPr>
        <p:spPr>
          <a:xfrm flipH="1">
            <a:off x="6923065" y="229621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0614AA5D-9AD4-2CCD-8DD3-AFA5D5783DE3}"/>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054B5D08-9FBF-1E0E-B779-A8E638E842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sp>
        <p:nvSpPr>
          <p:cNvPr id="17" name="Freeform 16">
            <a:extLst>
              <a:ext uri="{FF2B5EF4-FFF2-40B4-BE49-F238E27FC236}">
                <a16:creationId xmlns:a16="http://schemas.microsoft.com/office/drawing/2014/main" id="{C8AE1DB7-04BC-F1CA-ACB9-0B4A008EC5E7}"/>
              </a:ext>
            </a:extLst>
          </p:cNvPr>
          <p:cNvSpPr/>
          <p:nvPr/>
        </p:nvSpPr>
        <p:spPr>
          <a:xfrm>
            <a:off x="8159261" y="1889901"/>
            <a:ext cx="2207363" cy="407796"/>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B1A6E7C-1020-4FC7-BF63-2F4E8A51F791}"/>
              </a:ext>
            </a:extLst>
          </p:cNvPr>
          <p:cNvSpPr/>
          <p:nvPr/>
        </p:nvSpPr>
        <p:spPr>
          <a:xfrm rot="10800000">
            <a:off x="8462142" y="2968371"/>
            <a:ext cx="1596258" cy="105197"/>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F0219B19-01AB-E6B5-0C2B-27C5618766A5}"/>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3ED3768-702D-5159-73BF-727E2C8C4CC0}"/>
              </a:ext>
            </a:extLst>
          </p:cNvPr>
          <p:cNvSpPr txBox="1"/>
          <p:nvPr/>
        </p:nvSpPr>
        <p:spPr>
          <a:xfrm>
            <a:off x="828635" y="3198167"/>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i="1" dirty="0">
                <a:solidFill>
                  <a:srgbClr val="C00000"/>
                </a:solidFill>
              </a:rPr>
              <a:t>v</a:t>
            </a:r>
            <a:r>
              <a:rPr lang="en-US" sz="2400" baseline="-25000" dirty="0">
                <a:solidFill>
                  <a:srgbClr val="C00000"/>
                </a:solidFill>
              </a:rPr>
              <a:t>1</a:t>
            </a:r>
            <a:r>
              <a:rPr lang="en-US" sz="2400" i="1" dirty="0">
                <a:solidFill>
                  <a:srgbClr val="C00000"/>
                </a:solidFill>
              </a:rPr>
              <a:t> v</a:t>
            </a:r>
            <a:r>
              <a:rPr lang="en-US" sz="2400" baseline="-25000" dirty="0">
                <a:solidFill>
                  <a:srgbClr val="C00000"/>
                </a:solidFill>
              </a:rPr>
              <a:t>2</a:t>
            </a:r>
            <a:r>
              <a:rPr lang="en-US" sz="2400" i="1" dirty="0">
                <a:solidFill>
                  <a:srgbClr val="C00000"/>
                </a:solidFill>
              </a:rPr>
              <a:t> v</a:t>
            </a:r>
            <a:r>
              <a:rPr lang="en-US" sz="2400" baseline="-25000" dirty="0">
                <a:solidFill>
                  <a:srgbClr val="C00000"/>
                </a:solidFill>
              </a:rPr>
              <a:t>3</a:t>
            </a:r>
            <a:r>
              <a:rPr lang="en-US" sz="2400" i="1" dirty="0">
                <a:solidFill>
                  <a:srgbClr val="C00000"/>
                </a:solidFill>
              </a:rPr>
              <a:t> v</a:t>
            </a:r>
            <a:r>
              <a:rPr lang="en-US" sz="2400" baseline="-25000" dirty="0">
                <a:solidFill>
                  <a:srgbClr val="C00000"/>
                </a:solidFill>
              </a:rPr>
              <a:t>4</a:t>
            </a:r>
            <a:r>
              <a:rPr lang="en-US" sz="2400" dirty="0">
                <a:solidFill>
                  <a:srgbClr val="C00000"/>
                </a:solidFill>
              </a:rPr>
              <a:t>}</a:t>
            </a:r>
          </a:p>
        </p:txBody>
      </p:sp>
      <p:graphicFrame>
        <p:nvGraphicFramePr>
          <p:cNvPr id="10" name="Table 9">
            <a:extLst>
              <a:ext uri="{FF2B5EF4-FFF2-40B4-BE49-F238E27FC236}">
                <a16:creationId xmlns:a16="http://schemas.microsoft.com/office/drawing/2014/main" id="{9F911E1D-6F2D-0679-C30B-C513CC839EE7}"/>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21" name="TextBox 20">
            <a:extLst>
              <a:ext uri="{FF2B5EF4-FFF2-40B4-BE49-F238E27FC236}">
                <a16:creationId xmlns:a16="http://schemas.microsoft.com/office/drawing/2014/main" id="{B1870BD9-D0A2-E711-7C28-031DD6C2CF88}"/>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22" name="TextBox 21">
            <a:extLst>
              <a:ext uri="{FF2B5EF4-FFF2-40B4-BE49-F238E27FC236}">
                <a16:creationId xmlns:a16="http://schemas.microsoft.com/office/drawing/2014/main" id="{2B3D535F-27FD-3FB7-29FF-DE4BC7AB88F9}"/>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24" name="TextBox 23">
            <a:extLst>
              <a:ext uri="{FF2B5EF4-FFF2-40B4-BE49-F238E27FC236}">
                <a16:creationId xmlns:a16="http://schemas.microsoft.com/office/drawing/2014/main" id="{070AC0FD-C9AF-6641-C122-50E40FCAA0E7}"/>
              </a:ext>
            </a:extLst>
          </p:cNvPr>
          <p:cNvSpPr txBox="1"/>
          <p:nvPr/>
        </p:nvSpPr>
        <p:spPr>
          <a:xfrm>
            <a:off x="5349317" y="2705111"/>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2</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2</a:t>
            </a:r>
            <a:r>
              <a:rPr lang="en-US" sz="2400" dirty="0">
                <a:solidFill>
                  <a:srgbClr val="C00000"/>
                </a:solidFill>
              </a:rPr>
              <a:t>&gt;</a:t>
            </a:r>
          </a:p>
        </p:txBody>
      </p:sp>
      <p:sp>
        <p:nvSpPr>
          <p:cNvPr id="25" name="TextBox 24">
            <a:extLst>
              <a:ext uri="{FF2B5EF4-FFF2-40B4-BE49-F238E27FC236}">
                <a16:creationId xmlns:a16="http://schemas.microsoft.com/office/drawing/2014/main" id="{51AD0F96-4D85-1575-B15A-326BB331804F}"/>
              </a:ext>
            </a:extLst>
          </p:cNvPr>
          <p:cNvSpPr txBox="1"/>
          <p:nvPr/>
        </p:nvSpPr>
        <p:spPr>
          <a:xfrm>
            <a:off x="5333997" y="2217929"/>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3</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4</a:t>
            </a:r>
            <a:r>
              <a:rPr lang="en-US" sz="2400" dirty="0">
                <a:solidFill>
                  <a:srgbClr val="C00000"/>
                </a:solidFill>
              </a:rPr>
              <a:t>&gt;</a:t>
            </a:r>
          </a:p>
        </p:txBody>
      </p:sp>
      <p:sp>
        <p:nvSpPr>
          <p:cNvPr id="27" name="Right Arrow 26">
            <a:extLst>
              <a:ext uri="{FF2B5EF4-FFF2-40B4-BE49-F238E27FC236}">
                <a16:creationId xmlns:a16="http://schemas.microsoft.com/office/drawing/2014/main" id="{6CEE4056-5159-93CB-FD14-43A376B3597B}"/>
              </a:ext>
            </a:extLst>
          </p:cNvPr>
          <p:cNvSpPr/>
          <p:nvPr/>
        </p:nvSpPr>
        <p:spPr>
          <a:xfrm rot="10800000" flipH="1">
            <a:off x="432572" y="56606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80C02C34-B375-426E-2D90-737C8B86FF2F}"/>
              </a:ext>
            </a:extLst>
          </p:cNvPr>
          <p:cNvSpPr/>
          <p:nvPr/>
        </p:nvSpPr>
        <p:spPr>
          <a:xfrm rot="10800000" flipH="1">
            <a:off x="439134" y="588625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78858000-0B3C-BE56-F816-2705B58BFE89}"/>
              </a:ext>
            </a:extLst>
          </p:cNvPr>
          <p:cNvSpPr/>
          <p:nvPr/>
        </p:nvSpPr>
        <p:spPr>
          <a:xfrm rot="10800000" flipH="1">
            <a:off x="432572" y="526072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D4AE4DF-0023-A4EF-377D-7D701E323D60}"/>
              </a:ext>
            </a:extLst>
          </p:cNvPr>
          <p:cNvCxnSpPr/>
          <p:nvPr/>
        </p:nvCxnSpPr>
        <p:spPr>
          <a:xfrm>
            <a:off x="8054707" y="2482188"/>
            <a:ext cx="233464" cy="360815"/>
          </a:xfrm>
          <a:prstGeom prst="line">
            <a:avLst/>
          </a:prstGeom>
          <a:ln w="508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7D8E42A-C43F-18F9-2A25-D9C5AE2184C4}"/>
              </a:ext>
            </a:extLst>
          </p:cNvPr>
          <p:cNvCxnSpPr>
            <a:cxnSpLocks/>
          </p:cNvCxnSpPr>
          <p:nvPr/>
        </p:nvCxnSpPr>
        <p:spPr>
          <a:xfrm>
            <a:off x="9934179" y="2465539"/>
            <a:ext cx="432445" cy="0"/>
          </a:xfrm>
          <a:prstGeom prst="line">
            <a:avLst/>
          </a:prstGeom>
          <a:ln w="50800">
            <a:solidFill>
              <a:srgbClr val="00B0F0"/>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4F346789-FFEE-879B-0712-0612EBE88944}"/>
              </a:ext>
            </a:extLst>
          </p:cNvPr>
          <p:cNvSpPr txBox="1"/>
          <p:nvPr/>
        </p:nvSpPr>
        <p:spPr>
          <a:xfrm>
            <a:off x="9999595" y="2264204"/>
            <a:ext cx="298480" cy="369332"/>
          </a:xfrm>
          <a:prstGeom prst="rect">
            <a:avLst/>
          </a:prstGeom>
          <a:noFill/>
        </p:spPr>
        <p:txBody>
          <a:bodyPr wrap="none" rtlCol="0">
            <a:spAutoFit/>
          </a:bodyPr>
          <a:lstStyle/>
          <a:p>
            <a:r>
              <a:rPr lang="en-US" b="1" dirty="0">
                <a:solidFill>
                  <a:srgbClr val="C00000"/>
                </a:solidFill>
              </a:rPr>
              <a:t>x</a:t>
            </a:r>
          </a:p>
        </p:txBody>
      </p:sp>
      <p:sp>
        <p:nvSpPr>
          <p:cNvPr id="37" name="Oval 36">
            <a:extLst>
              <a:ext uri="{FF2B5EF4-FFF2-40B4-BE49-F238E27FC236}">
                <a16:creationId xmlns:a16="http://schemas.microsoft.com/office/drawing/2014/main" id="{72A7689D-77D6-BC3E-610C-A54BCE460CC5}"/>
              </a:ext>
            </a:extLst>
          </p:cNvPr>
          <p:cNvSpPr/>
          <p:nvPr/>
        </p:nvSpPr>
        <p:spPr>
          <a:xfrm>
            <a:off x="9603150" y="4677196"/>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4827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672C3-53BC-92A3-C8C9-24B044BF5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0AE57-E582-A42A-930A-EBFB41EDB3EA}"/>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EB79CED-845D-8E74-BDB2-5EDFCEC67DA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29</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5D566898-0181-DF79-C29E-D883D8D97F0B}"/>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err="1">
                <a:solidFill>
                  <a:srgbClr val="C00000"/>
                </a:solidFill>
                <a:latin typeface="Times New Roman" panose="02020603050405020304" pitchFamily="18" charset="0"/>
                <a:cs typeface="Times New Roman" panose="02020603050405020304" pitchFamily="18" charset="0"/>
              </a:rPr>
              <a:t>gSpan</a:t>
            </a:r>
            <a:r>
              <a:rPr lang="en-US" altLang="zh-CN" sz="3600" b="1" dirty="0">
                <a:solidFill>
                  <a:srgbClr val="C00000"/>
                </a:solidFill>
                <a:latin typeface="Times New Roman" panose="02020603050405020304" pitchFamily="18" charset="0"/>
                <a:cs typeface="Times New Roman" panose="02020603050405020304" pitchFamily="18" charset="0"/>
              </a:rPr>
              <a:t>/</a:t>
            </a:r>
            <a:r>
              <a:rPr lang="en-US" altLang="zh-CN" sz="3600" b="1" dirty="0" err="1">
                <a:solidFill>
                  <a:srgbClr val="C00000"/>
                </a:solidFill>
                <a:latin typeface="Times New Roman" panose="02020603050405020304" pitchFamily="18" charset="0"/>
                <a:cs typeface="Times New Roman" panose="02020603050405020304" pitchFamily="18" charset="0"/>
              </a:rPr>
              <a:t>GraMi</a:t>
            </a:r>
            <a:endParaRPr lang="en-US" dirty="0"/>
          </a:p>
        </p:txBody>
      </p:sp>
      <p:pic>
        <p:nvPicPr>
          <p:cNvPr id="4" name="Picture 3" descr="A picture containing scatter chart&#10;&#10;Description automatically generated">
            <a:extLst>
              <a:ext uri="{FF2B5EF4-FFF2-40B4-BE49-F238E27FC236}">
                <a16:creationId xmlns:a16="http://schemas.microsoft.com/office/drawing/2014/main" id="{903166D3-9142-E6DD-DCEE-56C8CBB641CF}"/>
              </a:ext>
            </a:extLst>
          </p:cNvPr>
          <p:cNvPicPr>
            <a:picLocks noChangeAspect="1"/>
          </p:cNvPicPr>
          <p:nvPr/>
        </p:nvPicPr>
        <p:blipFill>
          <a:blip r:embed="rId3"/>
          <a:stretch>
            <a:fillRect/>
          </a:stretch>
        </p:blipFill>
        <p:spPr>
          <a:xfrm>
            <a:off x="5609423" y="1839205"/>
            <a:ext cx="6025313" cy="4419842"/>
          </a:xfrm>
          <a:prstGeom prst="rect">
            <a:avLst/>
          </a:prstGeom>
        </p:spPr>
      </p:pic>
      <p:pic>
        <p:nvPicPr>
          <p:cNvPr id="5" name="Picture 4" descr="Diagram, schematic&#10;&#10;Description automatically generated">
            <a:extLst>
              <a:ext uri="{FF2B5EF4-FFF2-40B4-BE49-F238E27FC236}">
                <a16:creationId xmlns:a16="http://schemas.microsoft.com/office/drawing/2014/main" id="{E56E54BA-4716-C988-60F7-07F60FAE2DE4}"/>
              </a:ext>
            </a:extLst>
          </p:cNvPr>
          <p:cNvPicPr>
            <a:picLocks noChangeAspect="1"/>
          </p:cNvPicPr>
          <p:nvPr/>
        </p:nvPicPr>
        <p:blipFill>
          <a:blip r:embed="rId4"/>
          <a:stretch>
            <a:fillRect/>
          </a:stretch>
        </p:blipFill>
        <p:spPr>
          <a:xfrm>
            <a:off x="897384" y="2743204"/>
            <a:ext cx="4284215" cy="2989890"/>
          </a:xfrm>
          <a:prstGeom prst="rect">
            <a:avLst/>
          </a:prstGeom>
        </p:spPr>
      </p:pic>
      <p:sp>
        <p:nvSpPr>
          <p:cNvPr id="8" name="TextBox 7">
            <a:extLst>
              <a:ext uri="{FF2B5EF4-FFF2-40B4-BE49-F238E27FC236}">
                <a16:creationId xmlns:a16="http://schemas.microsoft.com/office/drawing/2014/main" id="{4073DE27-38D7-3578-BC57-8048199F2156}"/>
              </a:ext>
            </a:extLst>
          </p:cNvPr>
          <p:cNvSpPr txBox="1"/>
          <p:nvPr/>
        </p:nvSpPr>
        <p:spPr>
          <a:xfrm>
            <a:off x="6639832" y="6215928"/>
            <a:ext cx="4459270" cy="523220"/>
          </a:xfrm>
          <a:prstGeom prst="rect">
            <a:avLst/>
          </a:prstGeom>
          <a:noFill/>
        </p:spPr>
        <p:txBody>
          <a:bodyPr wrap="square" rtlCol="0">
            <a:spAutoFit/>
          </a:bodyPr>
          <a:lstStyle/>
          <a:p>
            <a:r>
              <a:rPr lang="en-US" sz="2800" b="1" dirty="0">
                <a:solidFill>
                  <a:srgbClr val="C00000"/>
                </a:solidFill>
              </a:rPr>
              <a:t>Rightmost Path Extension</a:t>
            </a:r>
          </a:p>
        </p:txBody>
      </p:sp>
    </p:spTree>
    <p:extLst>
      <p:ext uri="{BB962C8B-B14F-4D97-AF65-F5344CB8AC3E}">
        <p14:creationId xmlns:p14="http://schemas.microsoft.com/office/powerpoint/2010/main" val="13788873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73" y="385846"/>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Tutorial Outline</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a:t>
            </a:fld>
            <a:endParaRPr lang="en-US" sz="2000" dirty="0">
              <a:solidFill>
                <a:schemeClr val="tx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6604ADEC-3A45-9B26-7DD2-A9CF745E35EE}"/>
              </a:ext>
            </a:extLst>
          </p:cNvPr>
          <p:cNvSpPr txBox="1">
            <a:spLocks/>
          </p:cNvSpPr>
          <p:nvPr/>
        </p:nvSpPr>
        <p:spPr>
          <a:xfrm>
            <a:off x="814930" y="2506505"/>
            <a:ext cx="8384220" cy="17743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sp>
        <p:nvSpPr>
          <p:cNvPr id="11" name="Content Placeholder 2">
            <a:extLst>
              <a:ext uri="{FF2B5EF4-FFF2-40B4-BE49-F238E27FC236}">
                <a16:creationId xmlns:a16="http://schemas.microsoft.com/office/drawing/2014/main" id="{B3175E88-1E18-5F0A-7179-945896C5F77E}"/>
              </a:ext>
            </a:extLst>
          </p:cNvPr>
          <p:cNvSpPr txBox="1">
            <a:spLocks/>
          </p:cNvSpPr>
          <p:nvPr/>
        </p:nvSpPr>
        <p:spPr>
          <a:xfrm>
            <a:off x="703422" y="1773074"/>
            <a:ext cx="8515350" cy="19219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mj-lt"/>
              </a:rPr>
              <a:t>Structure Analytics (2 </a:t>
            </a:r>
            <a:r>
              <a:rPr lang="en-US" altLang="zh-CN" sz="3200" dirty="0" err="1">
                <a:latin typeface="+mj-lt"/>
              </a:rPr>
              <a:t>hrs</a:t>
            </a:r>
            <a:r>
              <a:rPr lang="en-US" altLang="zh-CN" sz="3200" dirty="0">
                <a:latin typeface="+mj-lt"/>
              </a:rPr>
              <a:t>)</a:t>
            </a:r>
          </a:p>
          <a:p>
            <a:r>
              <a:rPr lang="en-US" altLang="zh-CN" sz="3200" dirty="0">
                <a:latin typeface="+mj-lt"/>
              </a:rPr>
              <a:t>Graph Neural Networks (1.5 </a:t>
            </a:r>
            <a:r>
              <a:rPr lang="en-US" altLang="zh-CN" sz="3200" dirty="0" err="1">
                <a:latin typeface="+mj-lt"/>
              </a:rPr>
              <a:t>hrs</a:t>
            </a:r>
            <a:r>
              <a:rPr lang="en-US" altLang="zh-CN" sz="3200" dirty="0">
                <a:latin typeface="+mj-lt"/>
              </a:rPr>
              <a:t>)</a:t>
            </a:r>
          </a:p>
        </p:txBody>
      </p:sp>
      <p:pic>
        <p:nvPicPr>
          <p:cNvPr id="5" name="Picture 4">
            <a:extLst>
              <a:ext uri="{FF2B5EF4-FFF2-40B4-BE49-F238E27FC236}">
                <a16:creationId xmlns:a16="http://schemas.microsoft.com/office/drawing/2014/main" id="{8FEEDA15-D591-718B-887F-518A831FA6AD}"/>
              </a:ext>
            </a:extLst>
          </p:cNvPr>
          <p:cNvPicPr>
            <a:picLocks noChangeAspect="1"/>
          </p:cNvPicPr>
          <p:nvPr/>
        </p:nvPicPr>
        <p:blipFill>
          <a:blip r:embed="rId3"/>
          <a:stretch>
            <a:fillRect/>
          </a:stretch>
        </p:blipFill>
        <p:spPr>
          <a:xfrm>
            <a:off x="566973" y="4158550"/>
            <a:ext cx="11058054" cy="2027948"/>
          </a:xfrm>
          <a:prstGeom prst="rect">
            <a:avLst/>
          </a:prstGeom>
        </p:spPr>
      </p:pic>
      <p:sp>
        <p:nvSpPr>
          <p:cNvPr id="3" name="TextBox 2">
            <a:extLst>
              <a:ext uri="{FF2B5EF4-FFF2-40B4-BE49-F238E27FC236}">
                <a16:creationId xmlns:a16="http://schemas.microsoft.com/office/drawing/2014/main" id="{CF08E6E2-0CAB-A040-A942-0B0CBBEE2FAE}"/>
              </a:ext>
            </a:extLst>
          </p:cNvPr>
          <p:cNvSpPr txBox="1"/>
          <p:nvPr/>
        </p:nvSpPr>
        <p:spPr>
          <a:xfrm>
            <a:off x="5580555" y="1732154"/>
            <a:ext cx="5502018" cy="584775"/>
          </a:xfrm>
          <a:prstGeom prst="rect">
            <a:avLst/>
          </a:prstGeom>
          <a:noFill/>
        </p:spPr>
        <p:txBody>
          <a:bodyPr wrap="square">
            <a:spAutoFit/>
          </a:bodyPr>
          <a:lstStyle/>
          <a:p>
            <a:pPr algn="ctr"/>
            <a:r>
              <a:rPr lang="en-US" sz="3200" dirty="0">
                <a:solidFill>
                  <a:srgbClr val="EF3E42"/>
                </a:solidFill>
              </a:rPr>
              <a:t>Subgraph Mining &amp; Querying</a:t>
            </a:r>
          </a:p>
        </p:txBody>
      </p:sp>
      <p:sp>
        <p:nvSpPr>
          <p:cNvPr id="4" name="TextBox 3">
            <a:extLst>
              <a:ext uri="{FF2B5EF4-FFF2-40B4-BE49-F238E27FC236}">
                <a16:creationId xmlns:a16="http://schemas.microsoft.com/office/drawing/2014/main" id="{B1C132F4-1C07-5E3D-0280-EE1E8D21C23A}"/>
              </a:ext>
            </a:extLst>
          </p:cNvPr>
          <p:cNvSpPr txBox="1"/>
          <p:nvPr/>
        </p:nvSpPr>
        <p:spPr>
          <a:xfrm>
            <a:off x="6039362" y="2292888"/>
            <a:ext cx="5449216" cy="584775"/>
          </a:xfrm>
          <a:prstGeom prst="rect">
            <a:avLst/>
          </a:prstGeom>
          <a:noFill/>
        </p:spPr>
        <p:txBody>
          <a:bodyPr wrap="square">
            <a:spAutoFit/>
          </a:bodyPr>
          <a:lstStyle/>
          <a:p>
            <a:pPr algn="ctr"/>
            <a:r>
              <a:rPr lang="en-US" sz="3200" dirty="0">
                <a:solidFill>
                  <a:srgbClr val="EF3E42"/>
                </a:solidFill>
              </a:rPr>
              <a:t>Graph Deep Learning</a:t>
            </a:r>
          </a:p>
        </p:txBody>
      </p:sp>
      <p:cxnSp>
        <p:nvCxnSpPr>
          <p:cNvPr id="10" name="Straight Connector 9">
            <a:extLst>
              <a:ext uri="{FF2B5EF4-FFF2-40B4-BE49-F238E27FC236}">
                <a16:creationId xmlns:a16="http://schemas.microsoft.com/office/drawing/2014/main" id="{68F4EEBE-8649-F260-7654-2F46715E329E}"/>
              </a:ext>
            </a:extLst>
          </p:cNvPr>
          <p:cNvCxnSpPr/>
          <p:nvPr/>
        </p:nvCxnSpPr>
        <p:spPr>
          <a:xfrm>
            <a:off x="5191462" y="2033085"/>
            <a:ext cx="555171"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8669353-1C33-25B8-515E-4CEDABBF01AA}"/>
              </a:ext>
            </a:extLst>
          </p:cNvPr>
          <p:cNvCxnSpPr/>
          <p:nvPr/>
        </p:nvCxnSpPr>
        <p:spPr>
          <a:xfrm>
            <a:off x="6210033" y="2597842"/>
            <a:ext cx="555171"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1093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30</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6B5FF42A-D64D-A7BA-E469-B0F82705D5E9}"/>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err="1">
                <a:solidFill>
                  <a:srgbClr val="C00000"/>
                </a:solidFill>
                <a:latin typeface="Times New Roman" panose="02020603050405020304" pitchFamily="18" charset="0"/>
                <a:cs typeface="Times New Roman" panose="02020603050405020304" pitchFamily="18" charset="0"/>
              </a:rPr>
              <a:t>gSpan</a:t>
            </a:r>
            <a:r>
              <a:rPr lang="en-US" altLang="zh-CN" sz="3600" b="1" dirty="0">
                <a:solidFill>
                  <a:srgbClr val="C00000"/>
                </a:solidFill>
                <a:latin typeface="Times New Roman" panose="02020603050405020304" pitchFamily="18" charset="0"/>
                <a:cs typeface="Times New Roman" panose="02020603050405020304" pitchFamily="18" charset="0"/>
              </a:rPr>
              <a:t>/</a:t>
            </a:r>
            <a:r>
              <a:rPr lang="en-US" altLang="zh-CN" sz="3600" b="1" dirty="0" err="1">
                <a:solidFill>
                  <a:srgbClr val="C00000"/>
                </a:solidFill>
                <a:latin typeface="Times New Roman" panose="02020603050405020304" pitchFamily="18" charset="0"/>
                <a:cs typeface="Times New Roman" panose="02020603050405020304" pitchFamily="18" charset="0"/>
              </a:rPr>
              <a:t>GraMi</a:t>
            </a:r>
            <a:endParaRPr lang="en-US" dirty="0"/>
          </a:p>
        </p:txBody>
      </p:sp>
      <p:pic>
        <p:nvPicPr>
          <p:cNvPr id="4" name="Picture 3" descr="A picture containing scatter chart&#10;&#10;Description automatically generated">
            <a:extLst>
              <a:ext uri="{FF2B5EF4-FFF2-40B4-BE49-F238E27FC236}">
                <a16:creationId xmlns:a16="http://schemas.microsoft.com/office/drawing/2014/main" id="{35663B87-0E38-0EA4-44D4-2C163FF730DA}"/>
              </a:ext>
            </a:extLst>
          </p:cNvPr>
          <p:cNvPicPr>
            <a:picLocks noChangeAspect="1"/>
          </p:cNvPicPr>
          <p:nvPr/>
        </p:nvPicPr>
        <p:blipFill>
          <a:blip r:embed="rId3"/>
          <a:stretch>
            <a:fillRect/>
          </a:stretch>
        </p:blipFill>
        <p:spPr>
          <a:xfrm>
            <a:off x="5609423" y="1839205"/>
            <a:ext cx="6025313" cy="4419842"/>
          </a:xfrm>
          <a:prstGeom prst="rect">
            <a:avLst/>
          </a:prstGeom>
        </p:spPr>
      </p:pic>
      <p:pic>
        <p:nvPicPr>
          <p:cNvPr id="5" name="Picture 4" descr="Diagram, schematic&#10;&#10;Description automatically generated">
            <a:extLst>
              <a:ext uri="{FF2B5EF4-FFF2-40B4-BE49-F238E27FC236}">
                <a16:creationId xmlns:a16="http://schemas.microsoft.com/office/drawing/2014/main" id="{C2424F01-3247-6A1A-CF84-EFC91EDDFA93}"/>
              </a:ext>
            </a:extLst>
          </p:cNvPr>
          <p:cNvPicPr>
            <a:picLocks noChangeAspect="1"/>
          </p:cNvPicPr>
          <p:nvPr/>
        </p:nvPicPr>
        <p:blipFill>
          <a:blip r:embed="rId4"/>
          <a:stretch>
            <a:fillRect/>
          </a:stretch>
        </p:blipFill>
        <p:spPr>
          <a:xfrm>
            <a:off x="897384" y="2743204"/>
            <a:ext cx="4284215" cy="2989890"/>
          </a:xfrm>
          <a:prstGeom prst="rect">
            <a:avLst/>
          </a:prstGeom>
        </p:spPr>
      </p:pic>
      <p:sp>
        <p:nvSpPr>
          <p:cNvPr id="11" name="Rounded Rectangle 10">
            <a:extLst>
              <a:ext uri="{FF2B5EF4-FFF2-40B4-BE49-F238E27FC236}">
                <a16:creationId xmlns:a16="http://schemas.microsoft.com/office/drawing/2014/main" id="{2CA657FF-59F3-77C4-9038-24B3128A0BE4}"/>
              </a:ext>
            </a:extLst>
          </p:cNvPr>
          <p:cNvSpPr/>
          <p:nvPr/>
        </p:nvSpPr>
        <p:spPr>
          <a:xfrm>
            <a:off x="5730610" y="1772675"/>
            <a:ext cx="692225"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F8664488-F18F-17C6-67BB-D88F2FF0BF30}"/>
              </a:ext>
            </a:extLst>
          </p:cNvPr>
          <p:cNvSpPr/>
          <p:nvPr/>
        </p:nvSpPr>
        <p:spPr>
          <a:xfrm rot="10800000" flipH="1">
            <a:off x="6481913" y="2375464"/>
            <a:ext cx="324676" cy="36773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F859CDD6-A231-A869-FD8E-54EA50D7D00C}"/>
              </a:ext>
            </a:extLst>
          </p:cNvPr>
          <p:cNvSpPr/>
          <p:nvPr/>
        </p:nvSpPr>
        <p:spPr>
          <a:xfrm>
            <a:off x="6834893" y="1782470"/>
            <a:ext cx="4232310"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2AE0131-ABAC-DDC3-9FEA-E0C7A9C3E6B9}"/>
              </a:ext>
            </a:extLst>
          </p:cNvPr>
          <p:cNvSpPr txBox="1"/>
          <p:nvPr/>
        </p:nvSpPr>
        <p:spPr>
          <a:xfrm>
            <a:off x="6639832" y="6215928"/>
            <a:ext cx="4459270" cy="523220"/>
          </a:xfrm>
          <a:prstGeom prst="rect">
            <a:avLst/>
          </a:prstGeom>
          <a:noFill/>
        </p:spPr>
        <p:txBody>
          <a:bodyPr wrap="square" rtlCol="0">
            <a:spAutoFit/>
          </a:bodyPr>
          <a:lstStyle/>
          <a:p>
            <a:r>
              <a:rPr lang="en-US" sz="2800" b="1" dirty="0">
                <a:solidFill>
                  <a:srgbClr val="C00000"/>
                </a:solidFill>
              </a:rPr>
              <a:t>Rightmost Path Extension</a:t>
            </a:r>
          </a:p>
        </p:txBody>
      </p:sp>
      <p:sp>
        <p:nvSpPr>
          <p:cNvPr id="15" name="TextBox 14">
            <a:extLst>
              <a:ext uri="{FF2B5EF4-FFF2-40B4-BE49-F238E27FC236}">
                <a16:creationId xmlns:a16="http://schemas.microsoft.com/office/drawing/2014/main" id="{4A75D50B-7B52-B433-25A8-49CB38C0415B}"/>
              </a:ext>
            </a:extLst>
          </p:cNvPr>
          <p:cNvSpPr txBox="1"/>
          <p:nvPr/>
        </p:nvSpPr>
        <p:spPr>
          <a:xfrm>
            <a:off x="8402291" y="864662"/>
            <a:ext cx="1474138" cy="523220"/>
          </a:xfrm>
          <a:prstGeom prst="rect">
            <a:avLst/>
          </a:prstGeom>
          <a:noFill/>
        </p:spPr>
        <p:txBody>
          <a:bodyPr wrap="square" rtlCol="0">
            <a:spAutoFit/>
          </a:bodyPr>
          <a:lstStyle/>
          <a:p>
            <a:r>
              <a:rPr lang="en-US" sz="2800" dirty="0">
                <a:solidFill>
                  <a:srgbClr val="C00000"/>
                </a:solidFill>
              </a:rPr>
              <a:t>4 edges</a:t>
            </a:r>
          </a:p>
        </p:txBody>
      </p:sp>
      <p:sp>
        <p:nvSpPr>
          <p:cNvPr id="16" name="Right Arrow 15">
            <a:extLst>
              <a:ext uri="{FF2B5EF4-FFF2-40B4-BE49-F238E27FC236}">
                <a16:creationId xmlns:a16="http://schemas.microsoft.com/office/drawing/2014/main" id="{BE193332-BFC4-F2AE-CD4D-1128754CA8B6}"/>
              </a:ext>
            </a:extLst>
          </p:cNvPr>
          <p:cNvSpPr/>
          <p:nvPr/>
        </p:nvSpPr>
        <p:spPr>
          <a:xfrm rot="10800000" flipH="1">
            <a:off x="9906409" y="956555"/>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1E2ED1-5635-E2BD-0477-C7778EFCD7F8}"/>
              </a:ext>
            </a:extLst>
          </p:cNvPr>
          <p:cNvSpPr txBox="1"/>
          <p:nvPr/>
        </p:nvSpPr>
        <p:spPr>
          <a:xfrm>
            <a:off x="10433052" y="878286"/>
            <a:ext cx="1474138" cy="523220"/>
          </a:xfrm>
          <a:prstGeom prst="rect">
            <a:avLst/>
          </a:prstGeom>
          <a:noFill/>
        </p:spPr>
        <p:txBody>
          <a:bodyPr wrap="square" rtlCol="0">
            <a:spAutoFit/>
          </a:bodyPr>
          <a:lstStyle/>
          <a:p>
            <a:r>
              <a:rPr lang="en-US" sz="2800" dirty="0">
                <a:solidFill>
                  <a:srgbClr val="C00000"/>
                </a:solidFill>
              </a:rPr>
              <a:t>5 edges</a:t>
            </a:r>
          </a:p>
        </p:txBody>
      </p:sp>
    </p:spTree>
    <p:extLst>
      <p:ext uri="{BB962C8B-B14F-4D97-AF65-F5344CB8AC3E}">
        <p14:creationId xmlns:p14="http://schemas.microsoft.com/office/powerpoint/2010/main" val="31958141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A9A91-B3AF-A979-6101-82B6E3260260}"/>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FF22380-00F7-6546-D4E5-303915BF19C0}"/>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31</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12512401-BD2C-46C2-A074-553297927938}"/>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err="1">
                <a:solidFill>
                  <a:srgbClr val="C00000"/>
                </a:solidFill>
                <a:latin typeface="Times New Roman" panose="02020603050405020304" pitchFamily="18" charset="0"/>
                <a:cs typeface="Times New Roman" panose="02020603050405020304" pitchFamily="18" charset="0"/>
              </a:rPr>
              <a:t>gSpan</a:t>
            </a:r>
            <a:r>
              <a:rPr lang="en-US" altLang="zh-CN" sz="3600" b="1" dirty="0">
                <a:solidFill>
                  <a:srgbClr val="C00000"/>
                </a:solidFill>
                <a:latin typeface="Times New Roman" panose="02020603050405020304" pitchFamily="18" charset="0"/>
                <a:cs typeface="Times New Roman" panose="02020603050405020304" pitchFamily="18" charset="0"/>
              </a:rPr>
              <a:t>/</a:t>
            </a:r>
            <a:r>
              <a:rPr lang="en-US" altLang="zh-CN" sz="3600" b="1" dirty="0" err="1">
                <a:solidFill>
                  <a:srgbClr val="C00000"/>
                </a:solidFill>
                <a:latin typeface="Times New Roman" panose="02020603050405020304" pitchFamily="18" charset="0"/>
                <a:cs typeface="Times New Roman" panose="02020603050405020304" pitchFamily="18" charset="0"/>
              </a:rPr>
              <a:t>GraMi</a:t>
            </a:r>
            <a:endParaRPr lang="en-US" dirty="0"/>
          </a:p>
        </p:txBody>
      </p:sp>
      <p:pic>
        <p:nvPicPr>
          <p:cNvPr id="4" name="Picture 3" descr="A picture containing scatter chart&#10;&#10;Description automatically generated">
            <a:extLst>
              <a:ext uri="{FF2B5EF4-FFF2-40B4-BE49-F238E27FC236}">
                <a16:creationId xmlns:a16="http://schemas.microsoft.com/office/drawing/2014/main" id="{412B2210-5170-1F7C-4769-6D85B4CEF63A}"/>
              </a:ext>
            </a:extLst>
          </p:cNvPr>
          <p:cNvPicPr>
            <a:picLocks noChangeAspect="1"/>
          </p:cNvPicPr>
          <p:nvPr/>
        </p:nvPicPr>
        <p:blipFill>
          <a:blip r:embed="rId3"/>
          <a:stretch>
            <a:fillRect/>
          </a:stretch>
        </p:blipFill>
        <p:spPr>
          <a:xfrm>
            <a:off x="5609423" y="1839205"/>
            <a:ext cx="6025313" cy="4419842"/>
          </a:xfrm>
          <a:prstGeom prst="rect">
            <a:avLst/>
          </a:prstGeom>
        </p:spPr>
      </p:pic>
      <p:pic>
        <p:nvPicPr>
          <p:cNvPr id="5" name="Picture 4" descr="Diagram, schematic&#10;&#10;Description automatically generated">
            <a:extLst>
              <a:ext uri="{FF2B5EF4-FFF2-40B4-BE49-F238E27FC236}">
                <a16:creationId xmlns:a16="http://schemas.microsoft.com/office/drawing/2014/main" id="{A001DA3E-A3AF-67AA-C3FB-85BA973EA9FA}"/>
              </a:ext>
            </a:extLst>
          </p:cNvPr>
          <p:cNvPicPr>
            <a:picLocks noChangeAspect="1"/>
          </p:cNvPicPr>
          <p:nvPr/>
        </p:nvPicPr>
        <p:blipFill>
          <a:blip r:embed="rId4"/>
          <a:stretch>
            <a:fillRect/>
          </a:stretch>
        </p:blipFill>
        <p:spPr>
          <a:xfrm>
            <a:off x="897384" y="2743204"/>
            <a:ext cx="4284215" cy="2989890"/>
          </a:xfrm>
          <a:prstGeom prst="rect">
            <a:avLst/>
          </a:prstGeom>
        </p:spPr>
      </p:pic>
      <p:sp>
        <p:nvSpPr>
          <p:cNvPr id="7" name="TextBox 6">
            <a:extLst>
              <a:ext uri="{FF2B5EF4-FFF2-40B4-BE49-F238E27FC236}">
                <a16:creationId xmlns:a16="http://schemas.microsoft.com/office/drawing/2014/main" id="{ACF472CD-6C85-40A0-6451-F2C98EE52A8B}"/>
              </a:ext>
            </a:extLst>
          </p:cNvPr>
          <p:cNvSpPr txBox="1"/>
          <p:nvPr/>
        </p:nvSpPr>
        <p:spPr>
          <a:xfrm>
            <a:off x="6639832" y="6215928"/>
            <a:ext cx="4459270" cy="523220"/>
          </a:xfrm>
          <a:prstGeom prst="rect">
            <a:avLst/>
          </a:prstGeom>
          <a:noFill/>
        </p:spPr>
        <p:txBody>
          <a:bodyPr wrap="square" rtlCol="0">
            <a:spAutoFit/>
          </a:bodyPr>
          <a:lstStyle/>
          <a:p>
            <a:r>
              <a:rPr lang="en-US" sz="2800" b="1" dirty="0">
                <a:solidFill>
                  <a:srgbClr val="C00000"/>
                </a:solidFill>
              </a:rPr>
              <a:t>Rightmost Path Extension</a:t>
            </a:r>
          </a:p>
        </p:txBody>
      </p:sp>
      <p:sp>
        <p:nvSpPr>
          <p:cNvPr id="11" name="TextBox 10">
            <a:extLst>
              <a:ext uri="{FF2B5EF4-FFF2-40B4-BE49-F238E27FC236}">
                <a16:creationId xmlns:a16="http://schemas.microsoft.com/office/drawing/2014/main" id="{3E795D0B-0187-DD5C-74C5-B20A75CFE489}"/>
              </a:ext>
            </a:extLst>
          </p:cNvPr>
          <p:cNvSpPr txBox="1"/>
          <p:nvPr/>
        </p:nvSpPr>
        <p:spPr>
          <a:xfrm>
            <a:off x="8402291" y="864662"/>
            <a:ext cx="1474138" cy="523220"/>
          </a:xfrm>
          <a:prstGeom prst="rect">
            <a:avLst/>
          </a:prstGeom>
          <a:noFill/>
        </p:spPr>
        <p:txBody>
          <a:bodyPr wrap="square" rtlCol="0">
            <a:spAutoFit/>
          </a:bodyPr>
          <a:lstStyle/>
          <a:p>
            <a:r>
              <a:rPr lang="en-US" sz="2800" dirty="0">
                <a:solidFill>
                  <a:srgbClr val="C00000"/>
                </a:solidFill>
              </a:rPr>
              <a:t>5 edges</a:t>
            </a:r>
          </a:p>
        </p:txBody>
      </p:sp>
      <p:sp>
        <p:nvSpPr>
          <p:cNvPr id="12" name="Right Arrow 11">
            <a:extLst>
              <a:ext uri="{FF2B5EF4-FFF2-40B4-BE49-F238E27FC236}">
                <a16:creationId xmlns:a16="http://schemas.microsoft.com/office/drawing/2014/main" id="{EA9038F5-C118-DF79-45E9-16F337C37EF5}"/>
              </a:ext>
            </a:extLst>
          </p:cNvPr>
          <p:cNvSpPr/>
          <p:nvPr/>
        </p:nvSpPr>
        <p:spPr>
          <a:xfrm rot="10800000" flipH="1">
            <a:off x="9906409" y="956555"/>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42A6F80-3695-CAA4-1257-26AB01A50160}"/>
              </a:ext>
            </a:extLst>
          </p:cNvPr>
          <p:cNvSpPr txBox="1"/>
          <p:nvPr/>
        </p:nvSpPr>
        <p:spPr>
          <a:xfrm>
            <a:off x="10433052" y="878286"/>
            <a:ext cx="1474138" cy="523220"/>
          </a:xfrm>
          <a:prstGeom prst="rect">
            <a:avLst/>
          </a:prstGeom>
          <a:noFill/>
        </p:spPr>
        <p:txBody>
          <a:bodyPr wrap="square" rtlCol="0">
            <a:spAutoFit/>
          </a:bodyPr>
          <a:lstStyle/>
          <a:p>
            <a:r>
              <a:rPr lang="en-US" sz="2800" dirty="0">
                <a:solidFill>
                  <a:srgbClr val="C00000"/>
                </a:solidFill>
              </a:rPr>
              <a:t>6 edges</a:t>
            </a:r>
          </a:p>
        </p:txBody>
      </p:sp>
      <p:sp>
        <p:nvSpPr>
          <p:cNvPr id="14" name="Rounded Rectangle 13">
            <a:extLst>
              <a:ext uri="{FF2B5EF4-FFF2-40B4-BE49-F238E27FC236}">
                <a16:creationId xmlns:a16="http://schemas.microsoft.com/office/drawing/2014/main" id="{406D1938-0D91-1869-9D48-BC8251F4934D}"/>
              </a:ext>
            </a:extLst>
          </p:cNvPr>
          <p:cNvSpPr/>
          <p:nvPr/>
        </p:nvSpPr>
        <p:spPr>
          <a:xfrm>
            <a:off x="6805598" y="1760610"/>
            <a:ext cx="692225"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4D46635-7E55-2069-5941-3C3771C15E3C}"/>
              </a:ext>
            </a:extLst>
          </p:cNvPr>
          <p:cNvSpPr/>
          <p:nvPr/>
        </p:nvSpPr>
        <p:spPr>
          <a:xfrm rot="16200000" flipH="1">
            <a:off x="6754622" y="3485608"/>
            <a:ext cx="426437" cy="36773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8FFB11C-80F3-046E-EB1F-F3D660D2FE4A}"/>
              </a:ext>
            </a:extLst>
          </p:cNvPr>
          <p:cNvSpPr/>
          <p:nvPr/>
        </p:nvSpPr>
        <p:spPr>
          <a:xfrm>
            <a:off x="5707118" y="4049126"/>
            <a:ext cx="3157434"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BF3264D2-9CB5-AACA-64D3-D470421CA28D}"/>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7828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6B5C1-2345-794C-C0BD-C49A35973F64}"/>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A5D078D6-D4D9-1988-A839-5E980347766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32</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853A540F-C93D-3D4A-B1D1-87A7F447618E}"/>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err="1">
                <a:solidFill>
                  <a:srgbClr val="C00000"/>
                </a:solidFill>
                <a:latin typeface="Times New Roman" panose="02020603050405020304" pitchFamily="18" charset="0"/>
                <a:cs typeface="Times New Roman" panose="02020603050405020304" pitchFamily="18" charset="0"/>
              </a:rPr>
              <a:t>gSpan</a:t>
            </a:r>
            <a:r>
              <a:rPr lang="en-US" altLang="zh-CN" sz="3600" b="1" dirty="0">
                <a:solidFill>
                  <a:srgbClr val="C00000"/>
                </a:solidFill>
                <a:latin typeface="Times New Roman" panose="02020603050405020304" pitchFamily="18" charset="0"/>
                <a:cs typeface="Times New Roman" panose="02020603050405020304" pitchFamily="18" charset="0"/>
              </a:rPr>
              <a:t>/</a:t>
            </a:r>
            <a:r>
              <a:rPr lang="en-US" altLang="zh-CN" sz="3600" b="1" dirty="0" err="1">
                <a:solidFill>
                  <a:srgbClr val="C00000"/>
                </a:solidFill>
                <a:latin typeface="Times New Roman" panose="02020603050405020304" pitchFamily="18" charset="0"/>
                <a:cs typeface="Times New Roman" panose="02020603050405020304" pitchFamily="18" charset="0"/>
              </a:rPr>
              <a:t>GraMi</a:t>
            </a:r>
            <a:endParaRPr lang="en-US" dirty="0"/>
          </a:p>
        </p:txBody>
      </p:sp>
      <p:pic>
        <p:nvPicPr>
          <p:cNvPr id="4" name="Picture 3" descr="A picture containing scatter chart&#10;&#10;Description automatically generated">
            <a:extLst>
              <a:ext uri="{FF2B5EF4-FFF2-40B4-BE49-F238E27FC236}">
                <a16:creationId xmlns:a16="http://schemas.microsoft.com/office/drawing/2014/main" id="{AADC0CC2-28DA-3EF2-7BC1-735A3E064F26}"/>
              </a:ext>
            </a:extLst>
          </p:cNvPr>
          <p:cNvPicPr>
            <a:picLocks noChangeAspect="1"/>
          </p:cNvPicPr>
          <p:nvPr/>
        </p:nvPicPr>
        <p:blipFill>
          <a:blip r:embed="rId3"/>
          <a:stretch>
            <a:fillRect/>
          </a:stretch>
        </p:blipFill>
        <p:spPr>
          <a:xfrm>
            <a:off x="5609423" y="1839205"/>
            <a:ext cx="6025313" cy="4419842"/>
          </a:xfrm>
          <a:prstGeom prst="rect">
            <a:avLst/>
          </a:prstGeom>
        </p:spPr>
      </p:pic>
      <p:pic>
        <p:nvPicPr>
          <p:cNvPr id="5" name="Picture 4" descr="Diagram, schematic&#10;&#10;Description automatically generated">
            <a:extLst>
              <a:ext uri="{FF2B5EF4-FFF2-40B4-BE49-F238E27FC236}">
                <a16:creationId xmlns:a16="http://schemas.microsoft.com/office/drawing/2014/main" id="{C5D5C0B9-2F46-859B-7615-6BE3509C494F}"/>
              </a:ext>
            </a:extLst>
          </p:cNvPr>
          <p:cNvPicPr>
            <a:picLocks noChangeAspect="1"/>
          </p:cNvPicPr>
          <p:nvPr/>
        </p:nvPicPr>
        <p:blipFill>
          <a:blip r:embed="rId4"/>
          <a:stretch>
            <a:fillRect/>
          </a:stretch>
        </p:blipFill>
        <p:spPr>
          <a:xfrm>
            <a:off x="897384" y="2743204"/>
            <a:ext cx="4284215" cy="2989890"/>
          </a:xfrm>
          <a:prstGeom prst="rect">
            <a:avLst/>
          </a:prstGeom>
        </p:spPr>
      </p:pic>
      <p:sp>
        <p:nvSpPr>
          <p:cNvPr id="8" name="TextBox 7">
            <a:extLst>
              <a:ext uri="{FF2B5EF4-FFF2-40B4-BE49-F238E27FC236}">
                <a16:creationId xmlns:a16="http://schemas.microsoft.com/office/drawing/2014/main" id="{7B1E9B29-45D3-E326-3777-CED029104F23}"/>
              </a:ext>
            </a:extLst>
          </p:cNvPr>
          <p:cNvSpPr txBox="1"/>
          <p:nvPr/>
        </p:nvSpPr>
        <p:spPr>
          <a:xfrm>
            <a:off x="8402291" y="864662"/>
            <a:ext cx="1474138" cy="523220"/>
          </a:xfrm>
          <a:prstGeom prst="rect">
            <a:avLst/>
          </a:prstGeom>
          <a:noFill/>
        </p:spPr>
        <p:txBody>
          <a:bodyPr wrap="square" rtlCol="0">
            <a:spAutoFit/>
          </a:bodyPr>
          <a:lstStyle/>
          <a:p>
            <a:r>
              <a:rPr lang="en-US" sz="2800" dirty="0">
                <a:solidFill>
                  <a:srgbClr val="C00000"/>
                </a:solidFill>
              </a:rPr>
              <a:t>5 edges</a:t>
            </a:r>
          </a:p>
        </p:txBody>
      </p:sp>
      <p:sp>
        <p:nvSpPr>
          <p:cNvPr id="9" name="Right Arrow 8">
            <a:extLst>
              <a:ext uri="{FF2B5EF4-FFF2-40B4-BE49-F238E27FC236}">
                <a16:creationId xmlns:a16="http://schemas.microsoft.com/office/drawing/2014/main" id="{EDE0BE37-C2A3-648B-7BEC-CD4046B31C49}"/>
              </a:ext>
            </a:extLst>
          </p:cNvPr>
          <p:cNvSpPr/>
          <p:nvPr/>
        </p:nvSpPr>
        <p:spPr>
          <a:xfrm rot="10800000" flipH="1">
            <a:off x="9906409" y="956555"/>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E450FEF-3406-EC34-F57E-12BFBEC2AED8}"/>
              </a:ext>
            </a:extLst>
          </p:cNvPr>
          <p:cNvSpPr txBox="1"/>
          <p:nvPr/>
        </p:nvSpPr>
        <p:spPr>
          <a:xfrm>
            <a:off x="10433052" y="878286"/>
            <a:ext cx="1474138" cy="523220"/>
          </a:xfrm>
          <a:prstGeom prst="rect">
            <a:avLst/>
          </a:prstGeom>
          <a:noFill/>
        </p:spPr>
        <p:txBody>
          <a:bodyPr wrap="square" rtlCol="0">
            <a:spAutoFit/>
          </a:bodyPr>
          <a:lstStyle/>
          <a:p>
            <a:r>
              <a:rPr lang="en-US" sz="2800" dirty="0">
                <a:solidFill>
                  <a:srgbClr val="C00000"/>
                </a:solidFill>
              </a:rPr>
              <a:t>6 edges</a:t>
            </a:r>
          </a:p>
        </p:txBody>
      </p:sp>
      <p:sp>
        <p:nvSpPr>
          <p:cNvPr id="7" name="Rounded Rectangle 6">
            <a:extLst>
              <a:ext uri="{FF2B5EF4-FFF2-40B4-BE49-F238E27FC236}">
                <a16:creationId xmlns:a16="http://schemas.microsoft.com/office/drawing/2014/main" id="{4F7D9F45-1F6A-CBA3-AE01-508087A15808}"/>
              </a:ext>
            </a:extLst>
          </p:cNvPr>
          <p:cNvSpPr/>
          <p:nvPr/>
        </p:nvSpPr>
        <p:spPr>
          <a:xfrm>
            <a:off x="9637410" y="1760610"/>
            <a:ext cx="692225"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53F96C29-3F0F-642B-A776-61E950109470}"/>
              </a:ext>
            </a:extLst>
          </p:cNvPr>
          <p:cNvSpPr/>
          <p:nvPr/>
        </p:nvSpPr>
        <p:spPr>
          <a:xfrm rot="16200000" flipH="1">
            <a:off x="9586434" y="3485608"/>
            <a:ext cx="426437" cy="36773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9F591BB0-0038-EB77-17BD-201C79D4AC17}"/>
              </a:ext>
            </a:extLst>
          </p:cNvPr>
          <p:cNvSpPr/>
          <p:nvPr/>
        </p:nvSpPr>
        <p:spPr>
          <a:xfrm>
            <a:off x="8961790" y="4049126"/>
            <a:ext cx="2750339"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79D9649-B040-20AD-7922-E638CB09432D}"/>
              </a:ext>
            </a:extLst>
          </p:cNvPr>
          <p:cNvSpPr txBox="1"/>
          <p:nvPr/>
        </p:nvSpPr>
        <p:spPr>
          <a:xfrm>
            <a:off x="6639832" y="6215928"/>
            <a:ext cx="4459270" cy="523220"/>
          </a:xfrm>
          <a:prstGeom prst="rect">
            <a:avLst/>
          </a:prstGeom>
          <a:noFill/>
        </p:spPr>
        <p:txBody>
          <a:bodyPr wrap="square" rtlCol="0">
            <a:spAutoFit/>
          </a:bodyPr>
          <a:lstStyle/>
          <a:p>
            <a:r>
              <a:rPr lang="en-US" sz="2800" b="1" dirty="0">
                <a:solidFill>
                  <a:srgbClr val="C00000"/>
                </a:solidFill>
              </a:rPr>
              <a:t>Rightmost Path Extension</a:t>
            </a:r>
          </a:p>
        </p:txBody>
      </p:sp>
      <p:sp>
        <p:nvSpPr>
          <p:cNvPr id="16" name="Title 1">
            <a:extLst>
              <a:ext uri="{FF2B5EF4-FFF2-40B4-BE49-F238E27FC236}">
                <a16:creationId xmlns:a16="http://schemas.microsoft.com/office/drawing/2014/main" id="{8A5A2E2F-8A4A-6DA5-FAB1-FA10701633DF}"/>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33608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92C05-8BB1-826E-ABA6-9DE1EB3564F3}"/>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E3DFFDC-E5E1-4071-E2AD-DE374E3102B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33</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AA32993D-BABC-4CCD-380F-F64C3BD314E3}"/>
              </a:ext>
            </a:extLst>
          </p:cNvPr>
          <p:cNvPicPr>
            <a:picLocks noChangeAspect="1"/>
          </p:cNvPicPr>
          <p:nvPr/>
        </p:nvPicPr>
        <p:blipFill rotWithShape="1">
          <a:blip r:embed="rId3"/>
          <a:srcRect l="9095"/>
          <a:stretch/>
        </p:blipFill>
        <p:spPr>
          <a:xfrm>
            <a:off x="800942" y="1922921"/>
            <a:ext cx="9784009" cy="4682090"/>
          </a:xfrm>
          <a:prstGeom prst="rect">
            <a:avLst/>
          </a:prstGeom>
        </p:spPr>
      </p:pic>
      <p:cxnSp>
        <p:nvCxnSpPr>
          <p:cNvPr id="8" name="Straight Connector 7">
            <a:extLst>
              <a:ext uri="{FF2B5EF4-FFF2-40B4-BE49-F238E27FC236}">
                <a16:creationId xmlns:a16="http://schemas.microsoft.com/office/drawing/2014/main" id="{AD3057E3-A63E-7872-4357-692AF7E29417}"/>
              </a:ext>
            </a:extLst>
          </p:cNvPr>
          <p:cNvCxnSpPr>
            <a:cxnSpLocks/>
          </p:cNvCxnSpPr>
          <p:nvPr/>
        </p:nvCxnSpPr>
        <p:spPr>
          <a:xfrm>
            <a:off x="1454177" y="4555431"/>
            <a:ext cx="882494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6495E654-1678-2E1B-4F0E-D63A7BF7D567}"/>
              </a:ext>
            </a:extLst>
          </p:cNvPr>
          <p:cNvCxnSpPr>
            <a:cxnSpLocks/>
          </p:cNvCxnSpPr>
          <p:nvPr/>
        </p:nvCxnSpPr>
        <p:spPr>
          <a:xfrm>
            <a:off x="1079499" y="4819849"/>
            <a:ext cx="8659884"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E85E651A-4F56-29C0-82E7-26FC6D11F30A}"/>
              </a:ext>
            </a:extLst>
          </p:cNvPr>
          <p:cNvPicPr>
            <a:picLocks noChangeAspect="1"/>
          </p:cNvPicPr>
          <p:nvPr/>
        </p:nvPicPr>
        <p:blipFill rotWithShape="1">
          <a:blip r:embed="rId4"/>
          <a:srcRect l="16590" t="12385"/>
          <a:stretch/>
        </p:blipFill>
        <p:spPr>
          <a:xfrm>
            <a:off x="703422" y="1266906"/>
            <a:ext cx="7238912" cy="515194"/>
          </a:xfrm>
          <a:prstGeom prst="rect">
            <a:avLst/>
          </a:prstGeom>
        </p:spPr>
      </p:pic>
      <p:sp>
        <p:nvSpPr>
          <p:cNvPr id="5" name="Title 1">
            <a:extLst>
              <a:ext uri="{FF2B5EF4-FFF2-40B4-BE49-F238E27FC236}">
                <a16:creationId xmlns:a16="http://schemas.microsoft.com/office/drawing/2014/main" id="{2CD77568-54B4-2F49-1FEA-39CC14616D5F}"/>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45819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27464-5BFE-5402-6185-97431097352D}"/>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074A09CC-6D87-526B-3C9F-570DEF7958D7}"/>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34</a:t>
            </a:fld>
            <a:endParaRPr lang="en-US" sz="2000" dirty="0">
              <a:solidFill>
                <a:schemeClr val="tx1"/>
              </a:solidFill>
              <a:latin typeface="Arial" pitchFamily="34" charset="0"/>
              <a:cs typeface="Arial" pitchFamily="34"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FF6E218C-B8D1-BA0F-ECE2-526FE5394913}"/>
              </a:ext>
            </a:extLst>
          </p:cNvPr>
          <p:cNvPicPr>
            <a:picLocks noChangeAspect="1"/>
          </p:cNvPicPr>
          <p:nvPr/>
        </p:nvPicPr>
        <p:blipFill rotWithShape="1">
          <a:blip r:embed="rId3"/>
          <a:srcRect l="7177"/>
          <a:stretch/>
        </p:blipFill>
        <p:spPr>
          <a:xfrm>
            <a:off x="1031511" y="1350780"/>
            <a:ext cx="9598219" cy="5008794"/>
          </a:xfrm>
          <a:prstGeom prst="rect">
            <a:avLst/>
          </a:prstGeom>
        </p:spPr>
      </p:pic>
      <p:cxnSp>
        <p:nvCxnSpPr>
          <p:cNvPr id="14" name="Straight Connector 13">
            <a:extLst>
              <a:ext uri="{FF2B5EF4-FFF2-40B4-BE49-F238E27FC236}">
                <a16:creationId xmlns:a16="http://schemas.microsoft.com/office/drawing/2014/main" id="{0DC1FCFB-870A-0F4C-0B99-8609F8623DA7}"/>
              </a:ext>
            </a:extLst>
          </p:cNvPr>
          <p:cNvCxnSpPr>
            <a:cxnSpLocks/>
          </p:cNvCxnSpPr>
          <p:nvPr/>
        </p:nvCxnSpPr>
        <p:spPr>
          <a:xfrm>
            <a:off x="2869323" y="5599746"/>
            <a:ext cx="7399284"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824A5C97-C5ED-08ED-EB0A-B013B995BF54}"/>
              </a:ext>
            </a:extLst>
          </p:cNvPr>
          <p:cNvCxnSpPr>
            <a:cxnSpLocks/>
          </p:cNvCxnSpPr>
          <p:nvPr/>
        </p:nvCxnSpPr>
        <p:spPr>
          <a:xfrm>
            <a:off x="1199167" y="5822532"/>
            <a:ext cx="1638626"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2E69E9B-41E0-6BEA-0861-B6E3A8A3EFB0}"/>
              </a:ext>
            </a:extLst>
          </p:cNvPr>
          <p:cNvCxnSpPr>
            <a:cxnSpLocks/>
          </p:cNvCxnSpPr>
          <p:nvPr/>
        </p:nvCxnSpPr>
        <p:spPr>
          <a:xfrm>
            <a:off x="1220187" y="4198466"/>
            <a:ext cx="6588999"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6DB341A-225B-655E-AC79-497D0E353421}"/>
              </a:ext>
            </a:extLst>
          </p:cNvPr>
          <p:cNvCxnSpPr>
            <a:cxnSpLocks/>
          </p:cNvCxnSpPr>
          <p:nvPr/>
        </p:nvCxnSpPr>
        <p:spPr>
          <a:xfrm>
            <a:off x="3130073" y="4435301"/>
            <a:ext cx="7422313"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FE6CAD08-5739-45F9-279D-AF1A948B5802}"/>
              </a:ext>
            </a:extLst>
          </p:cNvPr>
          <p:cNvCxnSpPr>
            <a:cxnSpLocks/>
          </p:cNvCxnSpPr>
          <p:nvPr/>
        </p:nvCxnSpPr>
        <p:spPr>
          <a:xfrm>
            <a:off x="1199167" y="4652962"/>
            <a:ext cx="461467"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21" name="Rounded Rectangle 20">
            <a:extLst>
              <a:ext uri="{FF2B5EF4-FFF2-40B4-BE49-F238E27FC236}">
                <a16:creationId xmlns:a16="http://schemas.microsoft.com/office/drawing/2014/main" id="{D8F6032B-4911-A58A-6283-A77D862E4F7C}"/>
              </a:ext>
            </a:extLst>
          </p:cNvPr>
          <p:cNvSpPr/>
          <p:nvPr/>
        </p:nvSpPr>
        <p:spPr>
          <a:xfrm rot="20875222">
            <a:off x="2846696" y="1763832"/>
            <a:ext cx="6420549" cy="764419"/>
          </a:xfrm>
          <a:prstGeom prst="roundRect">
            <a:avLst/>
          </a:prstGeom>
          <a:solidFill>
            <a:srgbClr val="EF3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New model for graph systems research?</a:t>
            </a:r>
          </a:p>
        </p:txBody>
      </p:sp>
      <p:sp>
        <p:nvSpPr>
          <p:cNvPr id="5" name="Title 1">
            <a:extLst>
              <a:ext uri="{FF2B5EF4-FFF2-40B4-BE49-F238E27FC236}">
                <a16:creationId xmlns:a16="http://schemas.microsoft.com/office/drawing/2014/main" id="{696EC384-2BFE-3C00-0F96-B9336E1179A5}"/>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pic>
        <p:nvPicPr>
          <p:cNvPr id="2" name="Picture 1" descr="A picture containing text&#10;&#10;Description automatically generated">
            <a:extLst>
              <a:ext uri="{FF2B5EF4-FFF2-40B4-BE49-F238E27FC236}">
                <a16:creationId xmlns:a16="http://schemas.microsoft.com/office/drawing/2014/main" id="{EA68F12D-B55B-7947-06D1-66C69360602E}"/>
              </a:ext>
            </a:extLst>
          </p:cNvPr>
          <p:cNvPicPr>
            <a:picLocks noChangeAspect="1"/>
          </p:cNvPicPr>
          <p:nvPr/>
        </p:nvPicPr>
        <p:blipFill>
          <a:blip r:embed="rId4"/>
          <a:stretch>
            <a:fillRect/>
          </a:stretch>
        </p:blipFill>
        <p:spPr>
          <a:xfrm>
            <a:off x="7145883" y="6238448"/>
            <a:ext cx="3778493" cy="500528"/>
          </a:xfrm>
          <a:prstGeom prst="rect">
            <a:avLst/>
          </a:prstGeom>
        </p:spPr>
      </p:pic>
    </p:spTree>
    <p:extLst>
      <p:ext uri="{BB962C8B-B14F-4D97-AF65-F5344CB8AC3E}">
        <p14:creationId xmlns:p14="http://schemas.microsoft.com/office/powerpoint/2010/main" val="346939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Existing</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Solutions</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35</a:t>
            </a:fld>
            <a:endParaRPr lang="en-US" sz="2000" dirty="0">
              <a:solidFill>
                <a:schemeClr val="tx1"/>
              </a:solidFill>
              <a:latin typeface="Arial" pitchFamily="34" charset="0"/>
              <a:cs typeface="Arial" pitchFamily="34" charset="0"/>
            </a:endParaRPr>
          </a:p>
        </p:txBody>
      </p:sp>
      <p:sp>
        <p:nvSpPr>
          <p:cNvPr id="7" name="Content Placeholder 2">
            <a:extLst>
              <a:ext uri="{FF2B5EF4-FFF2-40B4-BE49-F238E27FC236}">
                <a16:creationId xmlns:a16="http://schemas.microsoft.com/office/drawing/2014/main" id="{0EA7FB09-3418-9591-96A1-B4A8243EDAB3}"/>
              </a:ext>
            </a:extLst>
          </p:cNvPr>
          <p:cNvSpPr>
            <a:spLocks noGrp="1"/>
          </p:cNvSpPr>
          <p:nvPr>
            <p:ph idx="1"/>
          </p:nvPr>
        </p:nvSpPr>
        <p:spPr>
          <a:xfrm>
            <a:off x="703422" y="1585278"/>
            <a:ext cx="8515350" cy="4221162"/>
          </a:xfrm>
        </p:spPr>
        <p:txBody>
          <a:bodyPr/>
          <a:lstStyle/>
          <a:p>
            <a:pPr marL="0" indent="0">
              <a:buNone/>
            </a:pPr>
            <a:r>
              <a:rPr lang="en-US" altLang="zh-CN" b="1" dirty="0"/>
              <a:t>Programming Simplicity Over-Emphasized</a:t>
            </a:r>
            <a:endParaRPr lang="en-US" altLang="zh-CN" dirty="0"/>
          </a:p>
        </p:txBody>
      </p:sp>
      <p:pic>
        <p:nvPicPr>
          <p:cNvPr id="10" name="Picture 9">
            <a:extLst>
              <a:ext uri="{FF2B5EF4-FFF2-40B4-BE49-F238E27FC236}">
                <a16:creationId xmlns:a16="http://schemas.microsoft.com/office/drawing/2014/main" id="{4ACF52E7-5129-F611-FF14-A409B5569617}"/>
              </a:ext>
            </a:extLst>
          </p:cNvPr>
          <p:cNvPicPr>
            <a:picLocks noChangeAspect="1"/>
          </p:cNvPicPr>
          <p:nvPr/>
        </p:nvPicPr>
        <p:blipFill>
          <a:blip r:embed="rId3"/>
          <a:stretch>
            <a:fillRect/>
          </a:stretch>
        </p:blipFill>
        <p:spPr>
          <a:xfrm>
            <a:off x="1096738" y="3175101"/>
            <a:ext cx="5137369" cy="2322372"/>
          </a:xfrm>
          <a:prstGeom prst="rect">
            <a:avLst/>
          </a:prstGeom>
        </p:spPr>
      </p:pic>
      <p:pic>
        <p:nvPicPr>
          <p:cNvPr id="11" name="Picture 10">
            <a:extLst>
              <a:ext uri="{FF2B5EF4-FFF2-40B4-BE49-F238E27FC236}">
                <a16:creationId xmlns:a16="http://schemas.microsoft.com/office/drawing/2014/main" id="{41CA685F-E497-F2C7-C084-308379C9ABA5}"/>
              </a:ext>
            </a:extLst>
          </p:cNvPr>
          <p:cNvPicPr>
            <a:picLocks noChangeAspect="1"/>
          </p:cNvPicPr>
          <p:nvPr/>
        </p:nvPicPr>
        <p:blipFill>
          <a:blip r:embed="rId4"/>
          <a:stretch>
            <a:fillRect/>
          </a:stretch>
        </p:blipFill>
        <p:spPr>
          <a:xfrm>
            <a:off x="6413435" y="4216246"/>
            <a:ext cx="856175" cy="888281"/>
          </a:xfrm>
          <a:prstGeom prst="rect">
            <a:avLst/>
          </a:prstGeom>
        </p:spPr>
      </p:pic>
      <p:sp>
        <p:nvSpPr>
          <p:cNvPr id="12" name="TextBox 11">
            <a:extLst>
              <a:ext uri="{FF2B5EF4-FFF2-40B4-BE49-F238E27FC236}">
                <a16:creationId xmlns:a16="http://schemas.microsoft.com/office/drawing/2014/main" id="{A65E4473-665E-C79C-880F-39B9E21C8098}"/>
              </a:ext>
            </a:extLst>
          </p:cNvPr>
          <p:cNvSpPr txBox="1"/>
          <p:nvPr/>
        </p:nvSpPr>
        <p:spPr>
          <a:xfrm>
            <a:off x="2013097" y="2573560"/>
            <a:ext cx="3300071" cy="461665"/>
          </a:xfrm>
          <a:prstGeom prst="rect">
            <a:avLst/>
          </a:prstGeom>
          <a:noFill/>
        </p:spPr>
        <p:txBody>
          <a:bodyPr wrap="square" rtlCol="0">
            <a:spAutoFit/>
          </a:bodyPr>
          <a:lstStyle/>
          <a:p>
            <a:pPr algn="ctr"/>
            <a:r>
              <a:rPr lang="en-US" altLang="zh-CN" sz="2400" i="1" dirty="0">
                <a:solidFill>
                  <a:srgbClr val="C00000"/>
                </a:solidFill>
              </a:rPr>
              <a:t>pattern-to-instance</a:t>
            </a:r>
            <a:endParaRPr lang="en-US" sz="2400" i="1" dirty="0">
              <a:solidFill>
                <a:srgbClr val="C00000"/>
              </a:solidFill>
            </a:endParaRPr>
          </a:p>
        </p:txBody>
      </p:sp>
      <p:sp>
        <p:nvSpPr>
          <p:cNvPr id="13" name="TextBox 12">
            <a:extLst>
              <a:ext uri="{FF2B5EF4-FFF2-40B4-BE49-F238E27FC236}">
                <a16:creationId xmlns:a16="http://schemas.microsoft.com/office/drawing/2014/main" id="{5963C711-D6AF-5290-9473-18B1DA4D4025}"/>
              </a:ext>
            </a:extLst>
          </p:cNvPr>
          <p:cNvSpPr txBox="1"/>
          <p:nvPr/>
        </p:nvSpPr>
        <p:spPr>
          <a:xfrm>
            <a:off x="7172271" y="2569235"/>
            <a:ext cx="3300071" cy="461665"/>
          </a:xfrm>
          <a:prstGeom prst="rect">
            <a:avLst/>
          </a:prstGeom>
          <a:noFill/>
        </p:spPr>
        <p:txBody>
          <a:bodyPr wrap="square" rtlCol="0">
            <a:spAutoFit/>
          </a:bodyPr>
          <a:lstStyle/>
          <a:p>
            <a:pPr algn="ctr"/>
            <a:r>
              <a:rPr lang="en-US" altLang="zh-CN" sz="2400" i="1" dirty="0">
                <a:solidFill>
                  <a:srgbClr val="C00000"/>
                </a:solidFill>
              </a:rPr>
              <a:t>instance-to-pattern</a:t>
            </a:r>
            <a:endParaRPr lang="en-US" sz="2400" i="1" dirty="0">
              <a:solidFill>
                <a:srgbClr val="C00000"/>
              </a:solidFill>
            </a:endParaRPr>
          </a:p>
        </p:txBody>
      </p:sp>
      <p:pic>
        <p:nvPicPr>
          <p:cNvPr id="14" name="Picture 13">
            <a:extLst>
              <a:ext uri="{FF2B5EF4-FFF2-40B4-BE49-F238E27FC236}">
                <a16:creationId xmlns:a16="http://schemas.microsoft.com/office/drawing/2014/main" id="{70A90E2D-3597-97DB-9469-646F40DDF724}"/>
              </a:ext>
            </a:extLst>
          </p:cNvPr>
          <p:cNvPicPr>
            <a:picLocks noChangeAspect="1"/>
          </p:cNvPicPr>
          <p:nvPr/>
        </p:nvPicPr>
        <p:blipFill>
          <a:blip r:embed="rId5"/>
          <a:stretch>
            <a:fillRect/>
          </a:stretch>
        </p:blipFill>
        <p:spPr>
          <a:xfrm>
            <a:off x="7807458" y="3143963"/>
            <a:ext cx="2985598" cy="2116164"/>
          </a:xfrm>
          <a:prstGeom prst="rect">
            <a:avLst/>
          </a:prstGeom>
        </p:spPr>
      </p:pic>
      <p:sp>
        <p:nvSpPr>
          <p:cNvPr id="15" name="Chevron 14">
            <a:extLst>
              <a:ext uri="{FF2B5EF4-FFF2-40B4-BE49-F238E27FC236}">
                <a16:creationId xmlns:a16="http://schemas.microsoft.com/office/drawing/2014/main" id="{7ABBEDB8-F535-7ED1-D045-A3D84A8990FD}"/>
              </a:ext>
            </a:extLst>
          </p:cNvPr>
          <p:cNvSpPr/>
          <p:nvPr/>
        </p:nvSpPr>
        <p:spPr>
          <a:xfrm rot="5400000">
            <a:off x="6485918" y="3921086"/>
            <a:ext cx="632587" cy="2111190"/>
          </a:xfrm>
          <a:prstGeom prst="chevron">
            <a:avLst>
              <a:gd name="adj" fmla="val 831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16" name="TextBox 15">
            <a:extLst>
              <a:ext uri="{FF2B5EF4-FFF2-40B4-BE49-F238E27FC236}">
                <a16:creationId xmlns:a16="http://schemas.microsoft.com/office/drawing/2014/main" id="{6A1A6222-E03E-C760-6EC8-68E5734BC0B7}"/>
              </a:ext>
            </a:extLst>
          </p:cNvPr>
          <p:cNvSpPr txBox="1"/>
          <p:nvPr/>
        </p:nvSpPr>
        <p:spPr>
          <a:xfrm>
            <a:off x="1451167" y="5639920"/>
            <a:ext cx="9289665" cy="461665"/>
          </a:xfrm>
          <a:prstGeom prst="rect">
            <a:avLst/>
          </a:prstGeom>
          <a:noFill/>
        </p:spPr>
        <p:txBody>
          <a:bodyPr wrap="square" rtlCol="0">
            <a:spAutoFit/>
          </a:bodyPr>
          <a:lstStyle/>
          <a:p>
            <a:pPr algn="ctr"/>
            <a:r>
              <a:rPr lang="en-US" altLang="zh-CN" sz="2400" b="1" dirty="0">
                <a:solidFill>
                  <a:srgbClr val="C00000"/>
                </a:solidFill>
              </a:rPr>
              <a:t>Embedding-Centric:</a:t>
            </a:r>
            <a:r>
              <a:rPr lang="zh-CN" altLang="en-US" sz="2400" b="1" dirty="0">
                <a:solidFill>
                  <a:srgbClr val="C00000"/>
                </a:solidFill>
              </a:rPr>
              <a:t> </a:t>
            </a:r>
            <a:r>
              <a:rPr lang="zh-CN" altLang="en-US" sz="2400" dirty="0">
                <a:solidFill>
                  <a:srgbClr val="C00000"/>
                </a:solidFill>
              </a:rPr>
              <a:t> </a:t>
            </a:r>
            <a:r>
              <a:rPr lang="en-US" altLang="zh-CN" sz="2400" dirty="0">
                <a:solidFill>
                  <a:srgbClr val="C00000"/>
                </a:solidFill>
              </a:rPr>
              <a:t>Arabesque (SOSP’15), </a:t>
            </a:r>
            <a:r>
              <a:rPr lang="en-US" altLang="zh-CN" sz="2400" dirty="0" err="1">
                <a:solidFill>
                  <a:srgbClr val="C00000"/>
                </a:solidFill>
              </a:rPr>
              <a:t>RStream</a:t>
            </a:r>
            <a:r>
              <a:rPr lang="en-US" altLang="zh-CN" sz="2400" dirty="0">
                <a:solidFill>
                  <a:srgbClr val="C00000"/>
                </a:solidFill>
              </a:rPr>
              <a:t> (OSDI’18)</a:t>
            </a:r>
            <a:endParaRPr lang="en-US" sz="2400" dirty="0">
              <a:solidFill>
                <a:srgbClr val="C00000"/>
              </a:solidFill>
            </a:endParaRPr>
          </a:p>
        </p:txBody>
      </p:sp>
      <p:sp>
        <p:nvSpPr>
          <p:cNvPr id="17" name="Rectangle 16">
            <a:extLst>
              <a:ext uri="{FF2B5EF4-FFF2-40B4-BE49-F238E27FC236}">
                <a16:creationId xmlns:a16="http://schemas.microsoft.com/office/drawing/2014/main" id="{2B113624-7CAB-758F-48BC-211B3BD5A15A}"/>
              </a:ext>
            </a:extLst>
          </p:cNvPr>
          <p:cNvSpPr/>
          <p:nvPr/>
        </p:nvSpPr>
        <p:spPr>
          <a:xfrm>
            <a:off x="2304844" y="2241316"/>
            <a:ext cx="2716578" cy="400110"/>
          </a:xfrm>
          <a:prstGeom prst="rect">
            <a:avLst/>
          </a:prstGeom>
        </p:spPr>
        <p:txBody>
          <a:bodyPr wrap="none">
            <a:spAutoFit/>
          </a:bodyPr>
          <a:lstStyle/>
          <a:p>
            <a:pPr algn="ctr"/>
            <a:r>
              <a:rPr lang="en-US" altLang="zh-CN" sz="2000" b="1" dirty="0">
                <a:solidFill>
                  <a:srgbClr val="0070C0"/>
                </a:solidFill>
              </a:rPr>
              <a:t>Dense</a:t>
            </a:r>
            <a:r>
              <a:rPr lang="zh-CN" altLang="en-US" sz="2000" b="1" dirty="0">
                <a:solidFill>
                  <a:srgbClr val="0070C0"/>
                </a:solidFill>
              </a:rPr>
              <a:t> </a:t>
            </a:r>
            <a:r>
              <a:rPr lang="en-US" altLang="zh-CN" sz="2000" b="1" dirty="0">
                <a:solidFill>
                  <a:srgbClr val="0070C0"/>
                </a:solidFill>
              </a:rPr>
              <a:t>Subgraph</a:t>
            </a:r>
            <a:r>
              <a:rPr lang="zh-CN" altLang="en-US" sz="2000" b="1" dirty="0">
                <a:solidFill>
                  <a:srgbClr val="0070C0"/>
                </a:solidFill>
              </a:rPr>
              <a:t> </a:t>
            </a:r>
            <a:r>
              <a:rPr lang="en-US" altLang="zh-CN" sz="2000" b="1" dirty="0">
                <a:solidFill>
                  <a:srgbClr val="0070C0"/>
                </a:solidFill>
              </a:rPr>
              <a:t>Mining</a:t>
            </a:r>
            <a:endParaRPr lang="en-US" sz="2000" b="1" dirty="0">
              <a:solidFill>
                <a:srgbClr val="0070C0"/>
              </a:solidFill>
            </a:endParaRPr>
          </a:p>
        </p:txBody>
      </p:sp>
      <p:sp>
        <p:nvSpPr>
          <p:cNvPr id="18" name="Rectangle 17">
            <a:extLst>
              <a:ext uri="{FF2B5EF4-FFF2-40B4-BE49-F238E27FC236}">
                <a16:creationId xmlns:a16="http://schemas.microsoft.com/office/drawing/2014/main" id="{2CB0065E-11F9-9F12-FCB1-B3572335A464}"/>
              </a:ext>
            </a:extLst>
          </p:cNvPr>
          <p:cNvSpPr/>
          <p:nvPr/>
        </p:nvSpPr>
        <p:spPr>
          <a:xfrm>
            <a:off x="7286926" y="2243900"/>
            <a:ext cx="3019095" cy="400110"/>
          </a:xfrm>
          <a:prstGeom prst="rect">
            <a:avLst/>
          </a:prstGeom>
        </p:spPr>
        <p:txBody>
          <a:bodyPr wrap="none">
            <a:spAutoFit/>
          </a:bodyPr>
          <a:lstStyle/>
          <a:p>
            <a:pPr algn="ctr"/>
            <a:r>
              <a:rPr lang="en-US" altLang="zh-CN" sz="2000" b="1" dirty="0">
                <a:solidFill>
                  <a:srgbClr val="0070C0"/>
                </a:solidFill>
              </a:rPr>
              <a:t>Frequent</a:t>
            </a:r>
            <a:r>
              <a:rPr lang="zh-CN" altLang="en-US" sz="2000" b="1" dirty="0">
                <a:solidFill>
                  <a:srgbClr val="0070C0"/>
                </a:solidFill>
              </a:rPr>
              <a:t> </a:t>
            </a:r>
            <a:r>
              <a:rPr lang="en-US" altLang="zh-CN" sz="2000" b="1" dirty="0">
                <a:solidFill>
                  <a:srgbClr val="0070C0"/>
                </a:solidFill>
              </a:rPr>
              <a:t>Subgraph</a:t>
            </a:r>
            <a:r>
              <a:rPr lang="zh-CN" altLang="en-US" sz="2000" b="1" dirty="0">
                <a:solidFill>
                  <a:srgbClr val="0070C0"/>
                </a:solidFill>
              </a:rPr>
              <a:t> </a:t>
            </a:r>
            <a:r>
              <a:rPr lang="en-US" altLang="zh-CN" sz="2000" b="1" dirty="0">
                <a:solidFill>
                  <a:srgbClr val="0070C0"/>
                </a:solidFill>
              </a:rPr>
              <a:t>Mining</a:t>
            </a:r>
            <a:endParaRPr lang="en-US" sz="2000" b="1" dirty="0">
              <a:solidFill>
                <a:srgbClr val="0070C0"/>
              </a:solidFill>
            </a:endParaRPr>
          </a:p>
        </p:txBody>
      </p:sp>
      <p:sp>
        <p:nvSpPr>
          <p:cNvPr id="3" name="TextBox 2">
            <a:extLst>
              <a:ext uri="{FF2B5EF4-FFF2-40B4-BE49-F238E27FC236}">
                <a16:creationId xmlns:a16="http://schemas.microsoft.com/office/drawing/2014/main" id="{47AA7D37-32F1-E7F1-2AAE-5B14ED9F2CF8}"/>
              </a:ext>
            </a:extLst>
          </p:cNvPr>
          <p:cNvSpPr txBox="1"/>
          <p:nvPr/>
        </p:nvSpPr>
        <p:spPr>
          <a:xfrm>
            <a:off x="3077837" y="6116011"/>
            <a:ext cx="8048192" cy="461665"/>
          </a:xfrm>
          <a:prstGeom prst="rect">
            <a:avLst/>
          </a:prstGeom>
          <a:noFill/>
        </p:spPr>
        <p:txBody>
          <a:bodyPr wrap="square" rtlCol="0">
            <a:spAutoFit/>
          </a:bodyPr>
          <a:lstStyle/>
          <a:p>
            <a:r>
              <a:rPr lang="en-US" sz="2400" b="1" dirty="0">
                <a:solidFill>
                  <a:srgbClr val="C00000"/>
                </a:solidFill>
              </a:rPr>
              <a:t>BFS: Layer-wise Subgraph Materialization!</a:t>
            </a:r>
          </a:p>
        </p:txBody>
      </p:sp>
    </p:spTree>
    <p:extLst>
      <p:ext uri="{BB962C8B-B14F-4D97-AF65-F5344CB8AC3E}">
        <p14:creationId xmlns:p14="http://schemas.microsoft.com/office/powerpoint/2010/main" val="1280779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CB449-D4F0-D238-7190-B6BDAB1EAA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A37E6-418D-89F9-F99C-A8565486BC37}"/>
              </a:ext>
            </a:extLst>
          </p:cNvPr>
          <p:cNvSpPr>
            <a:spLocks noGrp="1"/>
          </p:cNvSpPr>
          <p:nvPr>
            <p:ph type="ctrTitle"/>
          </p:nvPr>
        </p:nvSpPr>
        <p:spPr>
          <a:xfrm>
            <a:off x="409610" y="2740388"/>
            <a:ext cx="11372777" cy="1377224"/>
          </a:xfrm>
        </p:spPr>
        <p:txBody>
          <a:bodyPr>
            <a:noAutofit/>
          </a:bodyPr>
          <a:lstStyle/>
          <a:p>
            <a:r>
              <a:rPr lang="en-US" sz="6600" b="1" dirty="0"/>
              <a:t>Structure Analytics</a:t>
            </a:r>
          </a:p>
        </p:txBody>
      </p:sp>
      <p:sp>
        <p:nvSpPr>
          <p:cNvPr id="6" name="Rectangle 30">
            <a:extLst>
              <a:ext uri="{FF2B5EF4-FFF2-40B4-BE49-F238E27FC236}">
                <a16:creationId xmlns:a16="http://schemas.microsoft.com/office/drawing/2014/main" id="{700CADE9-E62D-A70E-EC72-A4167E77D078}"/>
              </a:ext>
            </a:extLst>
          </p:cNvPr>
          <p:cNvSpPr>
            <a:spLocks noChangeArrowheads="1"/>
          </p:cNvSpPr>
          <p:nvPr/>
        </p:nvSpPr>
        <p:spPr bwMode="auto">
          <a:xfrm>
            <a:off x="6545726" y="5971934"/>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pic>
        <p:nvPicPr>
          <p:cNvPr id="1026" name="Picture 2" descr="EDBT/ICDT Logo">
            <a:extLst>
              <a:ext uri="{FF2B5EF4-FFF2-40B4-BE49-F238E27FC236}">
                <a16:creationId xmlns:a16="http://schemas.microsoft.com/office/drawing/2014/main" id="{218FF57C-4E3F-9286-66E2-7E61F1DD2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30" y="5049705"/>
            <a:ext cx="2497899" cy="17251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diana University Bloomington Campus post orders : Commencement Group">
            <a:extLst>
              <a:ext uri="{FF2B5EF4-FFF2-40B4-BE49-F238E27FC236}">
                <a16:creationId xmlns:a16="http://schemas.microsoft.com/office/drawing/2014/main" id="{D69816DA-6D40-5A1C-9BFD-A7F4DFEDAA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637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65561-AE35-C1CD-42BF-64988849F1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C5845-5079-2E06-AE2C-2CAC850D4AD4}"/>
              </a:ext>
            </a:extLst>
          </p:cNvPr>
          <p:cNvSpPr>
            <a:spLocks noGrp="1"/>
          </p:cNvSpPr>
          <p:nvPr>
            <p:ph type="title"/>
          </p:nvPr>
        </p:nvSpPr>
        <p:spPr>
          <a:xfrm>
            <a:off x="566973" y="385846"/>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Structure Analysis</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12CDDDE-CA86-83FD-8547-AE74DC9C887B}"/>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37</a:t>
            </a:fld>
            <a:endParaRPr lang="en-US" sz="2000" dirty="0">
              <a:solidFill>
                <a:schemeClr val="tx1"/>
              </a:solidFill>
              <a:latin typeface="Arial" pitchFamily="34" charset="0"/>
              <a:cs typeface="Arial" pitchFamily="34" charset="0"/>
            </a:endParaRPr>
          </a:p>
        </p:txBody>
      </p:sp>
      <p:sp>
        <p:nvSpPr>
          <p:cNvPr id="11" name="Content Placeholder 2">
            <a:extLst>
              <a:ext uri="{FF2B5EF4-FFF2-40B4-BE49-F238E27FC236}">
                <a16:creationId xmlns:a16="http://schemas.microsoft.com/office/drawing/2014/main" id="{14273909-F8C7-C2FE-C612-48301DCD0041}"/>
              </a:ext>
            </a:extLst>
          </p:cNvPr>
          <p:cNvSpPr txBox="1">
            <a:spLocks/>
          </p:cNvSpPr>
          <p:nvPr/>
        </p:nvSpPr>
        <p:spPr>
          <a:xfrm>
            <a:off x="596469" y="1922522"/>
            <a:ext cx="11202240" cy="45496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1" dirty="0">
                <a:latin typeface="Times New Roman" panose="02020603050405020304" pitchFamily="18" charset="0"/>
                <a:cs typeface="Times New Roman" panose="02020603050405020304" pitchFamily="18" charset="0"/>
              </a:rPr>
              <a:t>Part I: Think Like a Task (</a:t>
            </a:r>
            <a:r>
              <a:rPr lang="en-US" altLang="zh-CN" sz="3200" b="1" dirty="0">
                <a:solidFill>
                  <a:srgbClr val="0070C0"/>
                </a:solidFill>
                <a:latin typeface="Times New Roman" panose="02020603050405020304" pitchFamily="18" charset="0"/>
                <a:cs typeface="Times New Roman" panose="02020603050405020304" pitchFamily="18" charset="0"/>
              </a:rPr>
              <a:t>TLAT</a:t>
            </a:r>
            <a:r>
              <a:rPr lang="en-US" altLang="zh-CN" sz="3200" b="1" dirty="0">
                <a:latin typeface="Times New Roman" panose="02020603050405020304" pitchFamily="18" charset="0"/>
                <a:cs typeface="Times New Roman" panose="02020603050405020304" pitchFamily="18" charset="0"/>
              </a:rPr>
              <a:t>) Model, and TLAT Systems</a:t>
            </a:r>
          </a:p>
          <a:p>
            <a:pPr marL="45720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Subgraph matching</a:t>
            </a:r>
          </a:p>
          <a:p>
            <a:pPr marL="45720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Dense subgraph mining</a:t>
            </a:r>
          </a:p>
          <a:p>
            <a:pPr marL="45720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Frequent subgraph pattern mining</a:t>
            </a:r>
          </a:p>
          <a:p>
            <a:pPr marL="457200" indent="-457200">
              <a:buFont typeface="Arial" panose="020B0604020202020204" pitchFamily="34" charset="0"/>
              <a:buChar char="•"/>
            </a:pPr>
            <a:endParaRPr lang="en-US" altLang="zh-CN" sz="3200" dirty="0">
              <a:latin typeface="Times New Roman" panose="02020603050405020304" pitchFamily="18" charset="0"/>
              <a:cs typeface="Times New Roman" panose="02020603050405020304" pitchFamily="18" charset="0"/>
            </a:endParaRPr>
          </a:p>
          <a:p>
            <a:r>
              <a:rPr lang="en-US" altLang="zh-CN" sz="3200" b="1" dirty="0">
                <a:latin typeface="Times New Roman" panose="02020603050405020304" pitchFamily="18" charset="0"/>
                <a:cs typeface="Times New Roman" panose="02020603050405020304" pitchFamily="18" charset="0"/>
              </a:rPr>
              <a:t>Part II: Subgraph Querying &amp; Mining on </a:t>
            </a:r>
            <a:r>
              <a:rPr lang="en-US" altLang="zh-CN" sz="3200" b="1" dirty="0">
                <a:solidFill>
                  <a:srgbClr val="0070C0"/>
                </a:solidFill>
                <a:latin typeface="Times New Roman" panose="02020603050405020304" pitchFamily="18" charset="0"/>
                <a:cs typeface="Times New Roman" panose="02020603050405020304" pitchFamily="18" charset="0"/>
              </a:rPr>
              <a:t>GPUs</a:t>
            </a:r>
            <a:r>
              <a:rPr lang="en-US" altLang="zh-CN" sz="3200" b="1"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Case study: systems for </a:t>
            </a:r>
            <a:r>
              <a:rPr lang="en-US" altLang="zh-CN" sz="3200" dirty="0">
                <a:solidFill>
                  <a:srgbClr val="C00000"/>
                </a:solidFill>
                <a:latin typeface="Times New Roman" panose="02020603050405020304" pitchFamily="18" charset="0"/>
                <a:cs typeface="Times New Roman" panose="02020603050405020304" pitchFamily="18" charset="0"/>
              </a:rPr>
              <a:t>subgraph matching/enumeration</a:t>
            </a:r>
            <a:endParaRPr lang="en-US" altLang="zh-C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0062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8F5A3-31B4-6828-65F0-B91DEB554CB9}"/>
            </a:ext>
          </a:extLst>
        </p:cNvPr>
        <p:cNvGrpSpPr/>
        <p:nvPr/>
      </p:nvGrpSpPr>
      <p:grpSpPr>
        <a:xfrm>
          <a:off x="0" y="0"/>
          <a:ext cx="0" cy="0"/>
          <a:chOff x="0" y="0"/>
          <a:chExt cx="0" cy="0"/>
        </a:xfrm>
      </p:grpSpPr>
      <p:sp>
        <p:nvSpPr>
          <p:cNvPr id="6" name="Rectangle 30">
            <a:extLst>
              <a:ext uri="{FF2B5EF4-FFF2-40B4-BE49-F238E27FC236}">
                <a16:creationId xmlns:a16="http://schemas.microsoft.com/office/drawing/2014/main" id="{1140F6C6-ABBD-CC83-1BD5-83880511F16D}"/>
              </a:ext>
            </a:extLst>
          </p:cNvPr>
          <p:cNvSpPr>
            <a:spLocks noChangeArrowheads="1"/>
          </p:cNvSpPr>
          <p:nvPr/>
        </p:nvSpPr>
        <p:spPr bwMode="auto">
          <a:xfrm>
            <a:off x="6545726" y="5971934"/>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pic>
        <p:nvPicPr>
          <p:cNvPr id="1026" name="Picture 2" descr="EDBT/ICDT Logo">
            <a:extLst>
              <a:ext uri="{FF2B5EF4-FFF2-40B4-BE49-F238E27FC236}">
                <a16:creationId xmlns:a16="http://schemas.microsoft.com/office/drawing/2014/main" id="{2CD979EC-0615-9AAE-AA36-95C1FAE59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30" y="5049705"/>
            <a:ext cx="2497899" cy="17251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diana University Bloomington Campus post orders : Commencement Group">
            <a:extLst>
              <a:ext uri="{FF2B5EF4-FFF2-40B4-BE49-F238E27FC236}">
                <a16:creationId xmlns:a16="http://schemas.microsoft.com/office/drawing/2014/main" id="{35FF4917-3F4F-5CDC-9C65-CEC71A86D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654F002-EE40-57C1-D4FE-2FBAAB3F710F}"/>
              </a:ext>
            </a:extLst>
          </p:cNvPr>
          <p:cNvSpPr>
            <a:spLocks noGrp="1"/>
          </p:cNvSpPr>
          <p:nvPr>
            <p:ph type="ctrTitle"/>
          </p:nvPr>
        </p:nvSpPr>
        <p:spPr>
          <a:xfrm>
            <a:off x="984011" y="3413264"/>
            <a:ext cx="10223976" cy="1377224"/>
          </a:xfrm>
        </p:spPr>
        <p:txBody>
          <a:bodyPr>
            <a:noAutofit/>
          </a:bodyPr>
          <a:lstStyle/>
          <a:p>
            <a:r>
              <a:rPr lang="en-US" altLang="zh-CN" sz="4400" b="1" dirty="0">
                <a:solidFill>
                  <a:srgbClr val="C00000"/>
                </a:solidFill>
                <a:latin typeface="Times New Roman" panose="02020603050405020304" pitchFamily="18" charset="0"/>
                <a:cs typeface="Times New Roman" panose="02020603050405020304" pitchFamily="18" charset="0"/>
              </a:rPr>
              <a:t>Part I: Think Like a Task (TLAT) Model, and TLAT Systems</a:t>
            </a:r>
          </a:p>
        </p:txBody>
      </p:sp>
      <p:sp>
        <p:nvSpPr>
          <p:cNvPr id="8" name="Title 1">
            <a:extLst>
              <a:ext uri="{FF2B5EF4-FFF2-40B4-BE49-F238E27FC236}">
                <a16:creationId xmlns:a16="http://schemas.microsoft.com/office/drawing/2014/main" id="{E8E3A586-28CA-DD0C-3052-82B2DB27DD4A}"/>
              </a:ext>
            </a:extLst>
          </p:cNvPr>
          <p:cNvSpPr txBox="1">
            <a:spLocks/>
          </p:cNvSpPr>
          <p:nvPr/>
        </p:nvSpPr>
        <p:spPr>
          <a:xfrm>
            <a:off x="409611" y="2003471"/>
            <a:ext cx="11372777" cy="13772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t>Structure Analytics</a:t>
            </a:r>
          </a:p>
        </p:txBody>
      </p:sp>
    </p:spTree>
    <p:extLst>
      <p:ext uri="{BB962C8B-B14F-4D97-AF65-F5344CB8AC3E}">
        <p14:creationId xmlns:p14="http://schemas.microsoft.com/office/powerpoint/2010/main" val="3289262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B3D756BC-6CC5-9634-D7F2-6EA78A77B553}"/>
              </a:ext>
            </a:extLst>
          </p:cNvPr>
          <p:cNvPicPr>
            <a:picLocks noChangeAspect="1"/>
          </p:cNvPicPr>
          <p:nvPr/>
        </p:nvPicPr>
        <p:blipFill>
          <a:blip r:embed="rId3"/>
          <a:stretch>
            <a:fillRect/>
          </a:stretch>
        </p:blipFill>
        <p:spPr>
          <a:xfrm>
            <a:off x="344905" y="0"/>
            <a:ext cx="11502189" cy="6870608"/>
          </a:xfrm>
          <a:prstGeom prst="rect">
            <a:avLst/>
          </a:prstGeom>
        </p:spPr>
      </p:pic>
      <p:cxnSp>
        <p:nvCxnSpPr>
          <p:cNvPr id="10" name="Straight Connector 9">
            <a:extLst>
              <a:ext uri="{FF2B5EF4-FFF2-40B4-BE49-F238E27FC236}">
                <a16:creationId xmlns:a16="http://schemas.microsoft.com/office/drawing/2014/main" id="{1F0170D8-8811-50C1-BD65-0B4FC7789F34}"/>
              </a:ext>
            </a:extLst>
          </p:cNvPr>
          <p:cNvCxnSpPr>
            <a:cxnSpLocks/>
          </p:cNvCxnSpPr>
          <p:nvPr/>
        </p:nvCxnSpPr>
        <p:spPr>
          <a:xfrm>
            <a:off x="1926171" y="3230481"/>
            <a:ext cx="1717359"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D56991A4-0DE3-1102-6B1F-C62A845B9A22}"/>
              </a:ext>
            </a:extLst>
          </p:cNvPr>
          <p:cNvCxnSpPr>
            <a:cxnSpLocks/>
          </p:cNvCxnSpPr>
          <p:nvPr/>
        </p:nvCxnSpPr>
        <p:spPr>
          <a:xfrm>
            <a:off x="8145194" y="3523557"/>
            <a:ext cx="701038"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9BDCAA08-3B6A-3096-8A4B-54BF31BF2BD6}"/>
              </a:ext>
            </a:extLst>
          </p:cNvPr>
          <p:cNvCxnSpPr>
            <a:cxnSpLocks/>
          </p:cNvCxnSpPr>
          <p:nvPr/>
        </p:nvCxnSpPr>
        <p:spPr>
          <a:xfrm>
            <a:off x="1109003" y="3788499"/>
            <a:ext cx="1887416"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FBE6D8D-36A6-333B-4788-687ED8A352E4}"/>
              </a:ext>
            </a:extLst>
          </p:cNvPr>
          <p:cNvCxnSpPr>
            <a:cxnSpLocks/>
          </p:cNvCxnSpPr>
          <p:nvPr/>
        </p:nvCxnSpPr>
        <p:spPr>
          <a:xfrm>
            <a:off x="6243710" y="6247999"/>
            <a:ext cx="4827564"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D5DBECAA-6E3D-2D00-73B2-845429A37E6F}"/>
              </a:ext>
            </a:extLst>
          </p:cNvPr>
          <p:cNvCxnSpPr>
            <a:cxnSpLocks/>
          </p:cNvCxnSpPr>
          <p:nvPr/>
        </p:nvCxnSpPr>
        <p:spPr>
          <a:xfrm>
            <a:off x="1617783" y="6498873"/>
            <a:ext cx="6246056"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06934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EC426-514E-8CC5-6976-306F7936A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46398-466E-43E3-57D6-E190E7B36538}"/>
              </a:ext>
            </a:extLst>
          </p:cNvPr>
          <p:cNvSpPr>
            <a:spLocks noGrp="1"/>
          </p:cNvSpPr>
          <p:nvPr>
            <p:ph type="title"/>
          </p:nvPr>
        </p:nvSpPr>
        <p:spPr>
          <a:xfrm>
            <a:off x="566973" y="385846"/>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Two Graph Computing Models</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F4227035-3787-CFB1-C965-34F0A5DC3E07}"/>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a:t>
            </a:fld>
            <a:endParaRPr lang="en-US" sz="2000" dirty="0">
              <a:solidFill>
                <a:schemeClr val="tx1"/>
              </a:solidFill>
              <a:latin typeface="Arial" pitchFamily="34" charset="0"/>
              <a:cs typeface="Arial" pitchFamily="34" charset="0"/>
            </a:endParaRPr>
          </a:p>
        </p:txBody>
      </p:sp>
      <p:sp>
        <p:nvSpPr>
          <p:cNvPr id="8" name="Content Placeholder 2">
            <a:extLst>
              <a:ext uri="{FF2B5EF4-FFF2-40B4-BE49-F238E27FC236}">
                <a16:creationId xmlns:a16="http://schemas.microsoft.com/office/drawing/2014/main" id="{42C46851-E7FB-AAF8-A807-7D0041E31795}"/>
              </a:ext>
            </a:extLst>
          </p:cNvPr>
          <p:cNvSpPr txBox="1">
            <a:spLocks/>
          </p:cNvSpPr>
          <p:nvPr/>
        </p:nvSpPr>
        <p:spPr>
          <a:xfrm>
            <a:off x="703422" y="1966378"/>
            <a:ext cx="10673648" cy="4593930"/>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900" b="1" dirty="0"/>
              <a:t>TLAV: Think Like a Vertex</a:t>
            </a:r>
          </a:p>
          <a:p>
            <a:pPr marL="571500" indent="-571500">
              <a:buFont typeface="Arial" panose="020B0604020202020204" pitchFamily="34" charset="0"/>
              <a:buChar char="•"/>
            </a:pPr>
            <a:r>
              <a:rPr lang="en-US" altLang="zh-CN" sz="3600" dirty="0"/>
              <a:t>Iterative</a:t>
            </a:r>
          </a:p>
          <a:p>
            <a:pPr marL="571500" indent="-571500">
              <a:buFont typeface="Arial" panose="020B0604020202020204" pitchFamily="34" charset="0"/>
              <a:buChar char="•"/>
            </a:pPr>
            <a:r>
              <a:rPr lang="en-US" altLang="zh-CN" sz="3600" dirty="0"/>
              <a:t>Output: one value per vertex/edge</a:t>
            </a:r>
          </a:p>
          <a:p>
            <a:pPr marL="571500" indent="-571500">
              <a:buFont typeface="Arial" panose="020B0604020202020204" pitchFamily="34" charset="0"/>
              <a:buChar char="•"/>
            </a:pPr>
            <a:r>
              <a:rPr lang="en-US" altLang="zh-CN" sz="3600" dirty="0"/>
              <a:t>Time complexity: </a:t>
            </a:r>
            <a:r>
              <a:rPr lang="en-US" altLang="zh-CN" sz="3600" dirty="0">
                <a:solidFill>
                  <a:srgbClr val="0070C0"/>
                </a:solidFill>
              </a:rPr>
              <a:t>O(|</a:t>
            </a:r>
            <a:r>
              <a:rPr lang="en-US" altLang="zh-CN" sz="3600" i="1" dirty="0">
                <a:solidFill>
                  <a:srgbClr val="0070C0"/>
                </a:solidFill>
              </a:rPr>
              <a:t>G</a:t>
            </a:r>
            <a:r>
              <a:rPr lang="en-US" altLang="zh-CN" sz="3600" dirty="0">
                <a:solidFill>
                  <a:srgbClr val="0070C0"/>
                </a:solidFill>
              </a:rPr>
              <a:t>| polylog |</a:t>
            </a:r>
            <a:r>
              <a:rPr lang="en-US" altLang="zh-CN" sz="3600" i="1" dirty="0">
                <a:solidFill>
                  <a:srgbClr val="0070C0"/>
                </a:solidFill>
              </a:rPr>
              <a:t>G</a:t>
            </a:r>
            <a:r>
              <a:rPr lang="en-US" altLang="zh-CN" sz="3600" dirty="0">
                <a:solidFill>
                  <a:srgbClr val="0070C0"/>
                </a:solidFill>
              </a:rPr>
              <a:t>|)</a:t>
            </a:r>
          </a:p>
          <a:p>
            <a:endParaRPr lang="en-US" altLang="zh-CN" sz="3600" b="1" dirty="0"/>
          </a:p>
          <a:p>
            <a:r>
              <a:rPr lang="en-US" altLang="zh-CN" sz="3900" b="1" dirty="0"/>
              <a:t>TLAT: Think Like a Task </a:t>
            </a:r>
            <a:r>
              <a:rPr lang="en-US" altLang="zh-CN" sz="3900" dirty="0">
                <a:solidFill>
                  <a:srgbClr val="0070C0"/>
                </a:solidFill>
              </a:rPr>
              <a:t>(or, Think Like a </a:t>
            </a:r>
            <a:r>
              <a:rPr lang="en-US" altLang="zh-CN" sz="3900" b="1" dirty="0">
                <a:solidFill>
                  <a:srgbClr val="0070C0"/>
                </a:solidFill>
              </a:rPr>
              <a:t>Subgraph</a:t>
            </a:r>
            <a:r>
              <a:rPr lang="en-US" altLang="zh-CN" sz="3900" dirty="0">
                <a:solidFill>
                  <a:srgbClr val="0070C0"/>
                </a:solidFill>
              </a:rPr>
              <a:t>)</a:t>
            </a:r>
          </a:p>
          <a:p>
            <a:pPr marL="571500" indent="-571500">
              <a:buFont typeface="Arial" panose="020B0604020202020204" pitchFamily="34" charset="0"/>
              <a:buChar char="•"/>
            </a:pPr>
            <a:r>
              <a:rPr lang="en-US" altLang="zh-CN" sz="3600" dirty="0"/>
              <a:t>Recursive, divide and conquer</a:t>
            </a:r>
          </a:p>
          <a:p>
            <a:pPr marL="571500" indent="-571500">
              <a:buFont typeface="Arial" panose="020B0604020202020204" pitchFamily="34" charset="0"/>
              <a:buChar char="•"/>
            </a:pPr>
            <a:r>
              <a:rPr lang="en-US" altLang="zh-CN" sz="3600" dirty="0"/>
              <a:t>Output: different subgraphs that may overlap</a:t>
            </a:r>
          </a:p>
          <a:p>
            <a:pPr marL="571500" indent="-571500">
              <a:buFont typeface="Arial" panose="020B0604020202020204" pitchFamily="34" charset="0"/>
              <a:buChar char="•"/>
            </a:pPr>
            <a:r>
              <a:rPr lang="en-US" altLang="zh-CN" sz="3600" dirty="0"/>
              <a:t>Time complexity: </a:t>
            </a:r>
            <a:r>
              <a:rPr lang="en-US" altLang="zh-CN" sz="3600" dirty="0">
                <a:solidFill>
                  <a:srgbClr val="0070C0"/>
                </a:solidFill>
              </a:rPr>
              <a:t>exponential to |</a:t>
            </a:r>
            <a:r>
              <a:rPr lang="en-US" altLang="zh-CN" sz="3600" i="1" dirty="0">
                <a:solidFill>
                  <a:srgbClr val="0070C0"/>
                </a:solidFill>
              </a:rPr>
              <a:t>G</a:t>
            </a:r>
            <a:r>
              <a:rPr lang="en-US" altLang="zh-CN" sz="3600" dirty="0">
                <a:solidFill>
                  <a:srgbClr val="0070C0"/>
                </a:solidFill>
              </a:rPr>
              <a:t>|</a:t>
            </a:r>
          </a:p>
        </p:txBody>
      </p:sp>
    </p:spTree>
    <p:extLst>
      <p:ext uri="{BB962C8B-B14F-4D97-AF65-F5344CB8AC3E}">
        <p14:creationId xmlns:p14="http://schemas.microsoft.com/office/powerpoint/2010/main" val="2206190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Think Like a Task (T-Thinker)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40</a:t>
            </a:fld>
            <a:endParaRPr lang="en-US" sz="2000" dirty="0">
              <a:solidFill>
                <a:schemeClr val="tx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6604ADEC-3A45-9B26-7DD2-A9CF745E35EE}"/>
              </a:ext>
            </a:extLst>
          </p:cNvPr>
          <p:cNvSpPr txBox="1">
            <a:spLocks/>
          </p:cNvSpPr>
          <p:nvPr/>
        </p:nvSpPr>
        <p:spPr>
          <a:xfrm>
            <a:off x="814930" y="2240498"/>
            <a:ext cx="8384220" cy="17743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pic>
        <p:nvPicPr>
          <p:cNvPr id="10" name="Picture 9" descr="Chart&#10;&#10;Description automatically generated">
            <a:extLst>
              <a:ext uri="{FF2B5EF4-FFF2-40B4-BE49-F238E27FC236}">
                <a16:creationId xmlns:a16="http://schemas.microsoft.com/office/drawing/2014/main" id="{E705722A-B98B-2C4B-7E01-019051F6134B}"/>
              </a:ext>
            </a:extLst>
          </p:cNvPr>
          <p:cNvPicPr>
            <a:picLocks noChangeAspect="1"/>
          </p:cNvPicPr>
          <p:nvPr/>
        </p:nvPicPr>
        <p:blipFill>
          <a:blip r:embed="rId3"/>
          <a:stretch>
            <a:fillRect/>
          </a:stretch>
        </p:blipFill>
        <p:spPr>
          <a:xfrm>
            <a:off x="3667814" y="3431510"/>
            <a:ext cx="4586813" cy="2389351"/>
          </a:xfrm>
          <a:prstGeom prst="rect">
            <a:avLst/>
          </a:prstGeom>
        </p:spPr>
      </p:pic>
      <p:sp>
        <p:nvSpPr>
          <p:cNvPr id="11" name="Content Placeholder 2">
            <a:extLst>
              <a:ext uri="{FF2B5EF4-FFF2-40B4-BE49-F238E27FC236}">
                <a16:creationId xmlns:a16="http://schemas.microsoft.com/office/drawing/2014/main" id="{B3175E88-1E18-5F0A-7179-945896C5F77E}"/>
              </a:ext>
            </a:extLst>
          </p:cNvPr>
          <p:cNvSpPr txBox="1">
            <a:spLocks/>
          </p:cNvSpPr>
          <p:nvPr/>
        </p:nvSpPr>
        <p:spPr>
          <a:xfrm>
            <a:off x="703422" y="1507066"/>
            <a:ext cx="8515350" cy="40623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600" b="1" dirty="0"/>
              <a:t>Divide</a:t>
            </a:r>
            <a:r>
              <a:rPr lang="zh-CN" altLang="en-US" sz="3600" b="1" dirty="0"/>
              <a:t> </a:t>
            </a:r>
            <a:r>
              <a:rPr lang="en-US" altLang="zh-CN" sz="3600" b="1" dirty="0"/>
              <a:t>and</a:t>
            </a:r>
            <a:r>
              <a:rPr lang="zh-CN" altLang="en-US" sz="3600" b="1" dirty="0"/>
              <a:t> </a:t>
            </a:r>
            <a:r>
              <a:rPr lang="en-US" altLang="zh-CN" sz="3600" b="1" dirty="0"/>
              <a:t>Conquer</a:t>
            </a:r>
          </a:p>
          <a:p>
            <a:r>
              <a:rPr lang="en-US" altLang="zh-CN" sz="3600" b="1" dirty="0"/>
              <a:t>Think</a:t>
            </a:r>
            <a:r>
              <a:rPr lang="zh-CN" altLang="en-US" sz="3600" b="1" dirty="0"/>
              <a:t> </a:t>
            </a:r>
            <a:r>
              <a:rPr lang="en-US" altLang="zh-CN" sz="3600" b="1" dirty="0"/>
              <a:t>Like</a:t>
            </a:r>
            <a:r>
              <a:rPr lang="zh-CN" altLang="en-US" sz="3600" b="1" dirty="0"/>
              <a:t> </a:t>
            </a:r>
            <a:r>
              <a:rPr lang="en-US" altLang="zh-CN" sz="3600" b="1" dirty="0"/>
              <a:t>a</a:t>
            </a:r>
            <a:r>
              <a:rPr lang="zh-CN" altLang="en-US" sz="3600" b="1" dirty="0"/>
              <a:t> </a:t>
            </a:r>
            <a:r>
              <a:rPr lang="en-US" altLang="zh-CN" sz="3600" b="1" dirty="0"/>
              <a:t>Task</a:t>
            </a:r>
          </a:p>
          <a:p>
            <a:pPr marL="457200" indent="-457200">
              <a:buFont typeface="Arial" panose="020B0604020202020204" pitchFamily="34" charset="0"/>
              <a:buChar char="•"/>
            </a:pPr>
            <a:r>
              <a:rPr lang="en-US" altLang="zh-CN" sz="3200" dirty="0"/>
              <a:t>Data</a:t>
            </a:r>
            <a:r>
              <a:rPr lang="zh-CN" altLang="en-US" sz="3200" dirty="0"/>
              <a:t> </a:t>
            </a:r>
            <a:r>
              <a:rPr lang="en-US" altLang="zh-CN" sz="3200" dirty="0"/>
              <a:t>pulling</a:t>
            </a:r>
            <a:r>
              <a:rPr lang="zh-CN" altLang="en-US" sz="3200" dirty="0"/>
              <a:t> </a:t>
            </a:r>
            <a:r>
              <a:rPr lang="en-US" altLang="zh-CN" sz="3200" dirty="0"/>
              <a:t>+</a:t>
            </a:r>
            <a:r>
              <a:rPr lang="zh-CN" altLang="en-US" sz="3200" dirty="0"/>
              <a:t> </a:t>
            </a:r>
            <a:r>
              <a:rPr lang="en-US" altLang="zh-CN" sz="3200" dirty="0"/>
              <a:t>computation</a:t>
            </a:r>
            <a:r>
              <a:rPr lang="zh-CN" altLang="en-US" sz="3200" dirty="0"/>
              <a:t> </a:t>
            </a:r>
            <a:r>
              <a:rPr lang="en-US" altLang="zh-CN" sz="3200" dirty="0"/>
              <a:t>on</a:t>
            </a:r>
            <a:r>
              <a:rPr lang="zh-CN" altLang="en-US" sz="3200" dirty="0"/>
              <a:t> </a:t>
            </a:r>
            <a:r>
              <a:rPr lang="en-US" altLang="zh-CN" sz="3200" dirty="0"/>
              <a:t>top</a:t>
            </a:r>
          </a:p>
        </p:txBody>
      </p:sp>
      <p:pic>
        <p:nvPicPr>
          <p:cNvPr id="14" name="Picture 13">
            <a:extLst>
              <a:ext uri="{FF2B5EF4-FFF2-40B4-BE49-F238E27FC236}">
                <a16:creationId xmlns:a16="http://schemas.microsoft.com/office/drawing/2014/main" id="{E74C2828-EF31-0AB9-17E1-CCCD8DF63B8D}"/>
              </a:ext>
            </a:extLst>
          </p:cNvPr>
          <p:cNvPicPr>
            <a:picLocks noChangeAspect="1"/>
          </p:cNvPicPr>
          <p:nvPr/>
        </p:nvPicPr>
        <p:blipFill>
          <a:blip r:embed="rId4"/>
          <a:stretch>
            <a:fillRect/>
          </a:stretch>
        </p:blipFill>
        <p:spPr>
          <a:xfrm>
            <a:off x="2343182" y="5871945"/>
            <a:ext cx="7236079" cy="837862"/>
          </a:xfrm>
          <a:prstGeom prst="rect">
            <a:avLst/>
          </a:prstGeom>
        </p:spPr>
      </p:pic>
    </p:spTree>
    <p:extLst>
      <p:ext uri="{BB962C8B-B14F-4D97-AF65-F5344CB8AC3E}">
        <p14:creationId xmlns:p14="http://schemas.microsoft.com/office/powerpoint/2010/main" val="6661860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Think Like a Task (T-Thinker)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41</a:t>
            </a:fld>
            <a:endParaRPr lang="en-US" sz="2000" dirty="0">
              <a:solidFill>
                <a:schemeClr val="tx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6604ADEC-3A45-9B26-7DD2-A9CF745E35EE}"/>
              </a:ext>
            </a:extLst>
          </p:cNvPr>
          <p:cNvSpPr txBox="1">
            <a:spLocks/>
          </p:cNvSpPr>
          <p:nvPr/>
        </p:nvSpPr>
        <p:spPr>
          <a:xfrm>
            <a:off x="814930" y="2240498"/>
            <a:ext cx="8384220" cy="17743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pic>
        <p:nvPicPr>
          <p:cNvPr id="3" name="Picture 2">
            <a:extLst>
              <a:ext uri="{FF2B5EF4-FFF2-40B4-BE49-F238E27FC236}">
                <a16:creationId xmlns:a16="http://schemas.microsoft.com/office/drawing/2014/main" id="{DA3B25F2-CA6F-2B66-1D2A-3AB616CCDE98}"/>
              </a:ext>
            </a:extLst>
          </p:cNvPr>
          <p:cNvPicPr>
            <a:picLocks noChangeAspect="1"/>
          </p:cNvPicPr>
          <p:nvPr/>
        </p:nvPicPr>
        <p:blipFill>
          <a:blip r:embed="rId3"/>
          <a:stretch>
            <a:fillRect/>
          </a:stretch>
        </p:blipFill>
        <p:spPr>
          <a:xfrm>
            <a:off x="6228863" y="1648370"/>
            <a:ext cx="5461389" cy="4674335"/>
          </a:xfrm>
          <a:prstGeom prst="rect">
            <a:avLst/>
          </a:prstGeom>
        </p:spPr>
      </p:pic>
      <p:pic>
        <p:nvPicPr>
          <p:cNvPr id="4" name="Picture 3">
            <a:extLst>
              <a:ext uri="{FF2B5EF4-FFF2-40B4-BE49-F238E27FC236}">
                <a16:creationId xmlns:a16="http://schemas.microsoft.com/office/drawing/2014/main" id="{56D8451A-8AF7-59D7-9B6F-E37CF0D58420}"/>
              </a:ext>
            </a:extLst>
          </p:cNvPr>
          <p:cNvPicPr>
            <a:picLocks noChangeAspect="1"/>
          </p:cNvPicPr>
          <p:nvPr/>
        </p:nvPicPr>
        <p:blipFill>
          <a:blip r:embed="rId4"/>
          <a:stretch>
            <a:fillRect/>
          </a:stretch>
        </p:blipFill>
        <p:spPr>
          <a:xfrm>
            <a:off x="880889" y="2481083"/>
            <a:ext cx="5149152" cy="3320830"/>
          </a:xfrm>
          <a:prstGeom prst="rect">
            <a:avLst/>
          </a:prstGeom>
        </p:spPr>
      </p:pic>
      <p:sp>
        <p:nvSpPr>
          <p:cNvPr id="5" name="Content Placeholder 2">
            <a:extLst>
              <a:ext uri="{FF2B5EF4-FFF2-40B4-BE49-F238E27FC236}">
                <a16:creationId xmlns:a16="http://schemas.microsoft.com/office/drawing/2014/main" id="{64A39EE3-C741-6C21-249A-AFA4058E47A9}"/>
              </a:ext>
            </a:extLst>
          </p:cNvPr>
          <p:cNvSpPr>
            <a:spLocks noGrp="1"/>
          </p:cNvSpPr>
          <p:nvPr>
            <p:ph idx="1"/>
          </p:nvPr>
        </p:nvSpPr>
        <p:spPr>
          <a:xfrm>
            <a:off x="814930" y="1491975"/>
            <a:ext cx="5281070" cy="748523"/>
          </a:xfrm>
        </p:spPr>
        <p:txBody>
          <a:bodyPr>
            <a:noAutofit/>
          </a:bodyPr>
          <a:lstStyle/>
          <a:p>
            <a:pPr marL="0" indent="0">
              <a:buNone/>
            </a:pPr>
            <a:r>
              <a:rPr lang="en-US" altLang="zh-CN" sz="3200" b="1" dirty="0"/>
              <a:t>Tasks</a:t>
            </a:r>
            <a:r>
              <a:rPr lang="zh-CN" altLang="en-US" sz="3200" b="1" dirty="0"/>
              <a:t> </a:t>
            </a:r>
            <a:r>
              <a:rPr lang="en-US" altLang="zh-CN" sz="3200" b="1" dirty="0"/>
              <a:t>&amp; Programming Model</a:t>
            </a:r>
            <a:endParaRPr lang="en-US" altLang="zh-CN" sz="2400" dirty="0"/>
          </a:p>
        </p:txBody>
      </p:sp>
    </p:spTree>
    <p:extLst>
      <p:ext uri="{BB962C8B-B14F-4D97-AF65-F5344CB8AC3E}">
        <p14:creationId xmlns:p14="http://schemas.microsoft.com/office/powerpoint/2010/main" val="25334270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42</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FBFD2144-7AE0-3BAD-469D-949E9CDCF58C}"/>
              </a:ext>
            </a:extLst>
          </p:cNvPr>
          <p:cNvPicPr>
            <a:picLocks noChangeAspect="1"/>
          </p:cNvPicPr>
          <p:nvPr/>
        </p:nvPicPr>
        <p:blipFill>
          <a:blip r:embed="rId3"/>
          <a:stretch>
            <a:fillRect/>
          </a:stretch>
        </p:blipFill>
        <p:spPr>
          <a:xfrm>
            <a:off x="4922686" y="598476"/>
            <a:ext cx="7069535" cy="694139"/>
          </a:xfrm>
          <a:prstGeom prst="rect">
            <a:avLst/>
          </a:prstGeom>
        </p:spPr>
      </p:pic>
      <p:pic>
        <p:nvPicPr>
          <p:cNvPr id="7" name="Picture 6">
            <a:extLst>
              <a:ext uri="{FF2B5EF4-FFF2-40B4-BE49-F238E27FC236}">
                <a16:creationId xmlns:a16="http://schemas.microsoft.com/office/drawing/2014/main" id="{A1705E17-46E6-DB6A-66B5-750AB810FF0B}"/>
              </a:ext>
            </a:extLst>
          </p:cNvPr>
          <p:cNvPicPr>
            <a:picLocks noChangeAspect="1"/>
          </p:cNvPicPr>
          <p:nvPr/>
        </p:nvPicPr>
        <p:blipFill>
          <a:blip r:embed="rId4"/>
          <a:stretch>
            <a:fillRect/>
          </a:stretch>
        </p:blipFill>
        <p:spPr>
          <a:xfrm>
            <a:off x="4941936" y="108778"/>
            <a:ext cx="7069535" cy="434892"/>
          </a:xfrm>
          <a:prstGeom prst="rect">
            <a:avLst/>
          </a:prstGeom>
        </p:spPr>
      </p:pic>
      <p:cxnSp>
        <p:nvCxnSpPr>
          <p:cNvPr id="8" name="直接箭头连接符 24">
            <a:extLst>
              <a:ext uri="{FF2B5EF4-FFF2-40B4-BE49-F238E27FC236}">
                <a16:creationId xmlns:a16="http://schemas.microsoft.com/office/drawing/2014/main" id="{FE8E3F1D-C7D1-FC55-6544-8322719B2BA1}"/>
              </a:ext>
            </a:extLst>
          </p:cNvPr>
          <p:cNvCxnSpPr/>
          <p:nvPr/>
        </p:nvCxnSpPr>
        <p:spPr>
          <a:xfrm>
            <a:off x="2818217" y="5094391"/>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椭圆 25">
            <a:extLst>
              <a:ext uri="{FF2B5EF4-FFF2-40B4-BE49-F238E27FC236}">
                <a16:creationId xmlns:a16="http://schemas.microsoft.com/office/drawing/2014/main" id="{F92D025F-BB1A-E6D5-02C0-0A15A15DC5F3}"/>
              </a:ext>
            </a:extLst>
          </p:cNvPr>
          <p:cNvSpPr/>
          <p:nvPr/>
        </p:nvSpPr>
        <p:spPr>
          <a:xfrm>
            <a:off x="2540404" y="4948341"/>
            <a:ext cx="314325"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0" name="表格 26">
            <a:extLst>
              <a:ext uri="{FF2B5EF4-FFF2-40B4-BE49-F238E27FC236}">
                <a16:creationId xmlns:a16="http://schemas.microsoft.com/office/drawing/2014/main" id="{CD64147B-C9BD-A56F-740B-AD71B4587DF9}"/>
              </a:ext>
            </a:extLst>
          </p:cNvPr>
          <p:cNvGraphicFramePr>
            <a:graphicFrameLocks noGrp="1"/>
          </p:cNvGraphicFramePr>
          <p:nvPr/>
        </p:nvGraphicFramePr>
        <p:xfrm>
          <a:off x="3148417" y="4948341"/>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1" name="直接箭头连接符 27">
            <a:extLst>
              <a:ext uri="{FF2B5EF4-FFF2-40B4-BE49-F238E27FC236}">
                <a16:creationId xmlns:a16="http://schemas.microsoft.com/office/drawing/2014/main" id="{1414D8F1-4ED7-C6D1-0C6F-C1C0081B95C9}"/>
              </a:ext>
            </a:extLst>
          </p:cNvPr>
          <p:cNvCxnSpPr/>
          <p:nvPr/>
        </p:nvCxnSpPr>
        <p:spPr>
          <a:xfrm>
            <a:off x="5278842" y="5094391"/>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椭圆 28">
            <a:extLst>
              <a:ext uri="{FF2B5EF4-FFF2-40B4-BE49-F238E27FC236}">
                <a16:creationId xmlns:a16="http://schemas.microsoft.com/office/drawing/2014/main" id="{5D3323D3-7F74-1EEC-3E9D-CBA7716894AF}"/>
              </a:ext>
            </a:extLst>
          </p:cNvPr>
          <p:cNvSpPr/>
          <p:nvPr/>
        </p:nvSpPr>
        <p:spPr>
          <a:xfrm>
            <a:off x="4999442" y="4948341"/>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zh-CN" altLang="en-US" sz="2000">
              <a:latin typeface="Times New Roman" panose="02020603050405020304" pitchFamily="18" charset="0"/>
              <a:cs typeface="Times New Roman" panose="02020603050405020304" pitchFamily="18" charset="0"/>
            </a:endParaRPr>
          </a:p>
        </p:txBody>
      </p:sp>
      <p:graphicFrame>
        <p:nvGraphicFramePr>
          <p:cNvPr id="13" name="表格 29">
            <a:extLst>
              <a:ext uri="{FF2B5EF4-FFF2-40B4-BE49-F238E27FC236}">
                <a16:creationId xmlns:a16="http://schemas.microsoft.com/office/drawing/2014/main" id="{37B7FEB2-B3C3-7607-5B07-7CF01E63DC35}"/>
              </a:ext>
            </a:extLst>
          </p:cNvPr>
          <p:cNvGraphicFramePr>
            <a:graphicFrameLocks noGrp="1"/>
          </p:cNvGraphicFramePr>
          <p:nvPr/>
        </p:nvGraphicFramePr>
        <p:xfrm>
          <a:off x="5609042" y="4948341"/>
          <a:ext cx="105092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4" name="直接箭头连接符 30">
            <a:extLst>
              <a:ext uri="{FF2B5EF4-FFF2-40B4-BE49-F238E27FC236}">
                <a16:creationId xmlns:a16="http://schemas.microsoft.com/office/drawing/2014/main" id="{E6DD76AF-6542-3F0F-D805-2B50DD38A618}"/>
              </a:ext>
            </a:extLst>
          </p:cNvPr>
          <p:cNvCxnSpPr/>
          <p:nvPr/>
        </p:nvCxnSpPr>
        <p:spPr>
          <a:xfrm>
            <a:off x="7761692" y="5094391"/>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椭圆 31">
            <a:extLst>
              <a:ext uri="{FF2B5EF4-FFF2-40B4-BE49-F238E27FC236}">
                <a16:creationId xmlns:a16="http://schemas.microsoft.com/office/drawing/2014/main" id="{E42DE919-1011-D9EE-C26A-3A2F6ADD0EFC}"/>
              </a:ext>
            </a:extLst>
          </p:cNvPr>
          <p:cNvSpPr/>
          <p:nvPr/>
        </p:nvSpPr>
        <p:spPr>
          <a:xfrm>
            <a:off x="7482292" y="4948341"/>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2</a:t>
            </a:r>
            <a:endParaRPr lang="zh-CN" altLang="en-US" sz="2000">
              <a:latin typeface="Times New Roman" panose="02020603050405020304" pitchFamily="18" charset="0"/>
              <a:cs typeface="Times New Roman" panose="02020603050405020304" pitchFamily="18" charset="0"/>
            </a:endParaRPr>
          </a:p>
        </p:txBody>
      </p:sp>
      <p:graphicFrame>
        <p:nvGraphicFramePr>
          <p:cNvPr id="16" name="表格 32">
            <a:extLst>
              <a:ext uri="{FF2B5EF4-FFF2-40B4-BE49-F238E27FC236}">
                <a16:creationId xmlns:a16="http://schemas.microsoft.com/office/drawing/2014/main" id="{FF65DBDC-E9E8-8271-A0A1-5ACE5526270E}"/>
              </a:ext>
            </a:extLst>
          </p:cNvPr>
          <p:cNvGraphicFramePr>
            <a:graphicFrameLocks noGrp="1"/>
          </p:cNvGraphicFramePr>
          <p:nvPr/>
        </p:nvGraphicFramePr>
        <p:xfrm>
          <a:off x="8091892" y="4948341"/>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7" name="直接箭头连接符 33">
            <a:extLst>
              <a:ext uri="{FF2B5EF4-FFF2-40B4-BE49-F238E27FC236}">
                <a16:creationId xmlns:a16="http://schemas.microsoft.com/office/drawing/2014/main" id="{FD6B4CF7-3BAE-2774-9A4E-0BBEF95A025A}"/>
              </a:ext>
            </a:extLst>
          </p:cNvPr>
          <p:cNvCxnSpPr/>
          <p:nvPr/>
        </p:nvCxnSpPr>
        <p:spPr>
          <a:xfrm>
            <a:off x="2818217" y="5508729"/>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椭圆 34">
            <a:extLst>
              <a:ext uri="{FF2B5EF4-FFF2-40B4-BE49-F238E27FC236}">
                <a16:creationId xmlns:a16="http://schemas.microsoft.com/office/drawing/2014/main" id="{6DB74007-9E01-43D4-3AFB-4C4B8B177C78}"/>
              </a:ext>
            </a:extLst>
          </p:cNvPr>
          <p:cNvSpPr/>
          <p:nvPr/>
        </p:nvSpPr>
        <p:spPr>
          <a:xfrm>
            <a:off x="2540404" y="5362679"/>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3</a:t>
            </a:r>
            <a:endParaRPr lang="zh-CN" altLang="en-US" sz="2000">
              <a:latin typeface="Times New Roman" panose="02020603050405020304" pitchFamily="18" charset="0"/>
              <a:cs typeface="Times New Roman" panose="02020603050405020304" pitchFamily="18" charset="0"/>
            </a:endParaRPr>
          </a:p>
        </p:txBody>
      </p:sp>
      <p:graphicFrame>
        <p:nvGraphicFramePr>
          <p:cNvPr id="19" name="表格 35">
            <a:extLst>
              <a:ext uri="{FF2B5EF4-FFF2-40B4-BE49-F238E27FC236}">
                <a16:creationId xmlns:a16="http://schemas.microsoft.com/office/drawing/2014/main" id="{1073F99B-ACFC-36E9-0C1D-CAC2A858FA79}"/>
              </a:ext>
            </a:extLst>
          </p:cNvPr>
          <p:cNvGraphicFramePr>
            <a:graphicFrameLocks noGrp="1"/>
          </p:cNvGraphicFramePr>
          <p:nvPr/>
        </p:nvGraphicFramePr>
        <p:xfrm>
          <a:off x="3148417" y="5362679"/>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0" name="直接箭头连接符 36">
            <a:extLst>
              <a:ext uri="{FF2B5EF4-FFF2-40B4-BE49-F238E27FC236}">
                <a16:creationId xmlns:a16="http://schemas.microsoft.com/office/drawing/2014/main" id="{84AD4122-B489-5E1D-1130-C8EB27B2E720}"/>
              </a:ext>
            </a:extLst>
          </p:cNvPr>
          <p:cNvCxnSpPr/>
          <p:nvPr/>
        </p:nvCxnSpPr>
        <p:spPr>
          <a:xfrm>
            <a:off x="5278842" y="5508729"/>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椭圆 37">
            <a:extLst>
              <a:ext uri="{FF2B5EF4-FFF2-40B4-BE49-F238E27FC236}">
                <a16:creationId xmlns:a16="http://schemas.microsoft.com/office/drawing/2014/main" id="{A62A106B-FBEE-A677-F8F7-CBC99367F5AA}"/>
              </a:ext>
            </a:extLst>
          </p:cNvPr>
          <p:cNvSpPr/>
          <p:nvPr/>
        </p:nvSpPr>
        <p:spPr>
          <a:xfrm>
            <a:off x="4999442" y="5362679"/>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4</a:t>
            </a:r>
            <a:endParaRPr lang="zh-CN" altLang="en-US" sz="2000">
              <a:latin typeface="Times New Roman" panose="02020603050405020304" pitchFamily="18" charset="0"/>
              <a:cs typeface="Times New Roman" panose="02020603050405020304" pitchFamily="18" charset="0"/>
            </a:endParaRPr>
          </a:p>
        </p:txBody>
      </p:sp>
      <p:graphicFrame>
        <p:nvGraphicFramePr>
          <p:cNvPr id="22" name="表格 38">
            <a:extLst>
              <a:ext uri="{FF2B5EF4-FFF2-40B4-BE49-F238E27FC236}">
                <a16:creationId xmlns:a16="http://schemas.microsoft.com/office/drawing/2014/main" id="{1365648D-2CA9-D2F8-686A-D659377C50D5}"/>
              </a:ext>
            </a:extLst>
          </p:cNvPr>
          <p:cNvGraphicFramePr>
            <a:graphicFrameLocks noGrp="1"/>
          </p:cNvGraphicFramePr>
          <p:nvPr/>
        </p:nvGraphicFramePr>
        <p:xfrm>
          <a:off x="5609042" y="5362679"/>
          <a:ext cx="105092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3" name="直接箭头连接符 39">
            <a:extLst>
              <a:ext uri="{FF2B5EF4-FFF2-40B4-BE49-F238E27FC236}">
                <a16:creationId xmlns:a16="http://schemas.microsoft.com/office/drawing/2014/main" id="{61CA7BC6-C1D6-303E-0B5A-D26F2D61CE94}"/>
              </a:ext>
            </a:extLst>
          </p:cNvPr>
          <p:cNvCxnSpPr/>
          <p:nvPr/>
        </p:nvCxnSpPr>
        <p:spPr>
          <a:xfrm>
            <a:off x="7761692" y="5508729"/>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椭圆 40">
            <a:extLst>
              <a:ext uri="{FF2B5EF4-FFF2-40B4-BE49-F238E27FC236}">
                <a16:creationId xmlns:a16="http://schemas.microsoft.com/office/drawing/2014/main" id="{6D155DC0-F55B-D104-3010-009F445B3525}"/>
              </a:ext>
            </a:extLst>
          </p:cNvPr>
          <p:cNvSpPr/>
          <p:nvPr/>
        </p:nvSpPr>
        <p:spPr>
          <a:xfrm>
            <a:off x="7482292" y="5362679"/>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5</a:t>
            </a:r>
            <a:endParaRPr lang="zh-CN" altLang="en-US" sz="2000">
              <a:latin typeface="Times New Roman" panose="02020603050405020304" pitchFamily="18" charset="0"/>
              <a:cs typeface="Times New Roman" panose="02020603050405020304" pitchFamily="18" charset="0"/>
            </a:endParaRPr>
          </a:p>
        </p:txBody>
      </p:sp>
      <p:graphicFrame>
        <p:nvGraphicFramePr>
          <p:cNvPr id="25" name="表格 41">
            <a:extLst>
              <a:ext uri="{FF2B5EF4-FFF2-40B4-BE49-F238E27FC236}">
                <a16:creationId xmlns:a16="http://schemas.microsoft.com/office/drawing/2014/main" id="{A6456CDF-EE65-177A-2F95-60441A5CEAB3}"/>
              </a:ext>
            </a:extLst>
          </p:cNvPr>
          <p:cNvGraphicFramePr>
            <a:graphicFrameLocks noGrp="1"/>
          </p:cNvGraphicFramePr>
          <p:nvPr/>
        </p:nvGraphicFramePr>
        <p:xfrm>
          <a:off x="8091892" y="5362679"/>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6" name="直接箭头连接符 42">
            <a:extLst>
              <a:ext uri="{FF2B5EF4-FFF2-40B4-BE49-F238E27FC236}">
                <a16:creationId xmlns:a16="http://schemas.microsoft.com/office/drawing/2014/main" id="{C7F4FC95-8DDE-6F3F-A116-33A8CEB679AC}"/>
              </a:ext>
            </a:extLst>
          </p:cNvPr>
          <p:cNvCxnSpPr/>
          <p:nvPr/>
        </p:nvCxnSpPr>
        <p:spPr>
          <a:xfrm>
            <a:off x="2818217" y="5934179"/>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椭圆 43">
            <a:extLst>
              <a:ext uri="{FF2B5EF4-FFF2-40B4-BE49-F238E27FC236}">
                <a16:creationId xmlns:a16="http://schemas.microsoft.com/office/drawing/2014/main" id="{483A235A-5FF0-3D99-1DE4-3F7B09C97C8C}"/>
              </a:ext>
            </a:extLst>
          </p:cNvPr>
          <p:cNvSpPr/>
          <p:nvPr/>
        </p:nvSpPr>
        <p:spPr>
          <a:xfrm>
            <a:off x="2540404" y="5788129"/>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6</a:t>
            </a:r>
            <a:endParaRPr lang="zh-CN" altLang="en-US" sz="2000">
              <a:latin typeface="Times New Roman" panose="02020603050405020304" pitchFamily="18" charset="0"/>
              <a:cs typeface="Times New Roman" panose="02020603050405020304" pitchFamily="18" charset="0"/>
            </a:endParaRPr>
          </a:p>
        </p:txBody>
      </p:sp>
      <p:graphicFrame>
        <p:nvGraphicFramePr>
          <p:cNvPr id="28" name="表格 44">
            <a:extLst>
              <a:ext uri="{FF2B5EF4-FFF2-40B4-BE49-F238E27FC236}">
                <a16:creationId xmlns:a16="http://schemas.microsoft.com/office/drawing/2014/main" id="{A5152BCC-5D2C-CE73-62A2-A6FD17EF9188}"/>
              </a:ext>
            </a:extLst>
          </p:cNvPr>
          <p:cNvGraphicFramePr>
            <a:graphicFrameLocks noGrp="1"/>
          </p:cNvGraphicFramePr>
          <p:nvPr/>
        </p:nvGraphicFramePr>
        <p:xfrm>
          <a:off x="3148417" y="5788129"/>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9" name="直接箭头连接符 45">
            <a:extLst>
              <a:ext uri="{FF2B5EF4-FFF2-40B4-BE49-F238E27FC236}">
                <a16:creationId xmlns:a16="http://schemas.microsoft.com/office/drawing/2014/main" id="{00123AC0-3F8C-1C9B-38B7-36CED696230D}"/>
              </a:ext>
            </a:extLst>
          </p:cNvPr>
          <p:cNvCxnSpPr/>
          <p:nvPr/>
        </p:nvCxnSpPr>
        <p:spPr>
          <a:xfrm>
            <a:off x="5293129" y="5934179"/>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椭圆 46">
            <a:extLst>
              <a:ext uri="{FF2B5EF4-FFF2-40B4-BE49-F238E27FC236}">
                <a16:creationId xmlns:a16="http://schemas.microsoft.com/office/drawing/2014/main" id="{EB616B0E-EA61-22B8-7D6B-8C271A85DD00}"/>
              </a:ext>
            </a:extLst>
          </p:cNvPr>
          <p:cNvSpPr/>
          <p:nvPr/>
        </p:nvSpPr>
        <p:spPr>
          <a:xfrm>
            <a:off x="4999442" y="5788129"/>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7</a:t>
            </a:r>
            <a:endParaRPr lang="zh-CN" altLang="en-US" sz="2000">
              <a:latin typeface="Times New Roman" panose="02020603050405020304" pitchFamily="18" charset="0"/>
              <a:cs typeface="Times New Roman" panose="02020603050405020304" pitchFamily="18" charset="0"/>
            </a:endParaRPr>
          </a:p>
        </p:txBody>
      </p:sp>
      <p:graphicFrame>
        <p:nvGraphicFramePr>
          <p:cNvPr id="31" name="表格 47">
            <a:extLst>
              <a:ext uri="{FF2B5EF4-FFF2-40B4-BE49-F238E27FC236}">
                <a16:creationId xmlns:a16="http://schemas.microsoft.com/office/drawing/2014/main" id="{123AE3C7-6740-35A4-21C2-61E568B793B1}"/>
              </a:ext>
            </a:extLst>
          </p:cNvPr>
          <p:cNvGraphicFramePr>
            <a:graphicFrameLocks noGrp="1"/>
          </p:cNvGraphicFramePr>
          <p:nvPr/>
        </p:nvGraphicFramePr>
        <p:xfrm>
          <a:off x="5609042" y="5788129"/>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2" name="直接箭头连接符 48">
            <a:extLst>
              <a:ext uri="{FF2B5EF4-FFF2-40B4-BE49-F238E27FC236}">
                <a16:creationId xmlns:a16="http://schemas.microsoft.com/office/drawing/2014/main" id="{B17AD904-3E95-F5B5-8FBE-F91952F199E2}"/>
              </a:ext>
            </a:extLst>
          </p:cNvPr>
          <p:cNvCxnSpPr/>
          <p:nvPr/>
        </p:nvCxnSpPr>
        <p:spPr>
          <a:xfrm>
            <a:off x="7775979" y="5934179"/>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椭圆 49">
            <a:extLst>
              <a:ext uri="{FF2B5EF4-FFF2-40B4-BE49-F238E27FC236}">
                <a16:creationId xmlns:a16="http://schemas.microsoft.com/office/drawing/2014/main" id="{0884735E-0C0A-C0E7-91F6-D7A2C3FB77B2}"/>
              </a:ext>
            </a:extLst>
          </p:cNvPr>
          <p:cNvSpPr/>
          <p:nvPr/>
        </p:nvSpPr>
        <p:spPr>
          <a:xfrm>
            <a:off x="7482292" y="5788129"/>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graphicFrame>
        <p:nvGraphicFramePr>
          <p:cNvPr id="34" name="表格 50">
            <a:extLst>
              <a:ext uri="{FF2B5EF4-FFF2-40B4-BE49-F238E27FC236}">
                <a16:creationId xmlns:a16="http://schemas.microsoft.com/office/drawing/2014/main" id="{65B09397-47F9-3266-A528-61A10FC7231B}"/>
              </a:ext>
            </a:extLst>
          </p:cNvPr>
          <p:cNvGraphicFramePr>
            <a:graphicFrameLocks noGrp="1"/>
          </p:cNvGraphicFramePr>
          <p:nvPr/>
        </p:nvGraphicFramePr>
        <p:xfrm>
          <a:off x="8091892" y="5788129"/>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矩形 51">
            <a:extLst>
              <a:ext uri="{FF2B5EF4-FFF2-40B4-BE49-F238E27FC236}">
                <a16:creationId xmlns:a16="http://schemas.microsoft.com/office/drawing/2014/main" id="{6B1A32DD-835C-C844-4E9A-55C70232F05B}"/>
              </a:ext>
            </a:extLst>
          </p:cNvPr>
          <p:cNvSpPr/>
          <p:nvPr/>
        </p:nvSpPr>
        <p:spPr>
          <a:xfrm>
            <a:off x="2372129" y="2893720"/>
            <a:ext cx="2336800" cy="358177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36" name="矩形 52">
            <a:extLst>
              <a:ext uri="{FF2B5EF4-FFF2-40B4-BE49-F238E27FC236}">
                <a16:creationId xmlns:a16="http://schemas.microsoft.com/office/drawing/2014/main" id="{E483BB2B-7F06-9259-F20B-DE38CA52B622}"/>
              </a:ext>
            </a:extLst>
          </p:cNvPr>
          <p:cNvSpPr/>
          <p:nvPr/>
        </p:nvSpPr>
        <p:spPr>
          <a:xfrm>
            <a:off x="4854979" y="2893721"/>
            <a:ext cx="2336800" cy="358177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37" name="矩形 53">
            <a:extLst>
              <a:ext uri="{FF2B5EF4-FFF2-40B4-BE49-F238E27FC236}">
                <a16:creationId xmlns:a16="http://schemas.microsoft.com/office/drawing/2014/main" id="{C180D1B7-FB8B-D1AD-8E60-8A197E0BBEE3}"/>
              </a:ext>
            </a:extLst>
          </p:cNvPr>
          <p:cNvSpPr/>
          <p:nvPr/>
        </p:nvSpPr>
        <p:spPr>
          <a:xfrm>
            <a:off x="7337829" y="2893721"/>
            <a:ext cx="2336800" cy="358177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38" name="矩形 84">
            <a:extLst>
              <a:ext uri="{FF2B5EF4-FFF2-40B4-BE49-F238E27FC236}">
                <a16:creationId xmlns:a16="http://schemas.microsoft.com/office/drawing/2014/main" id="{94753C19-603B-049F-4411-8E1A0F5E4A91}"/>
              </a:ext>
            </a:extLst>
          </p:cNvPr>
          <p:cNvSpPr>
            <a:spLocks noChangeArrowheads="1"/>
          </p:cNvSpPr>
          <p:nvPr/>
        </p:nvSpPr>
        <p:spPr bwMode="auto">
          <a:xfrm>
            <a:off x="4256053" y="606049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0</a:t>
            </a:r>
            <a:endParaRPr lang="zh-CN" altLang="en-US" baseline="-25000" dirty="0">
              <a:latin typeface="Times New Roman" panose="02020603050405020304" pitchFamily="18" charset="0"/>
              <a:cs typeface="Times New Roman" panose="02020603050405020304" pitchFamily="18" charset="0"/>
            </a:endParaRPr>
          </a:p>
        </p:txBody>
      </p:sp>
      <p:sp>
        <p:nvSpPr>
          <p:cNvPr id="39" name="矩形 86">
            <a:extLst>
              <a:ext uri="{FF2B5EF4-FFF2-40B4-BE49-F238E27FC236}">
                <a16:creationId xmlns:a16="http://schemas.microsoft.com/office/drawing/2014/main" id="{A9F9DEF0-BD7C-F5CD-F089-DF2C3B8C7D15}"/>
              </a:ext>
            </a:extLst>
          </p:cNvPr>
          <p:cNvSpPr>
            <a:spLocks noChangeArrowheads="1"/>
          </p:cNvSpPr>
          <p:nvPr/>
        </p:nvSpPr>
        <p:spPr bwMode="auto">
          <a:xfrm>
            <a:off x="6738903" y="606049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M</a:t>
            </a:r>
            <a:r>
              <a:rPr lang="en-US" altLang="zh-CN" baseline="-25000">
                <a:latin typeface="Times New Roman" panose="02020603050405020304" pitchFamily="18" charset="0"/>
                <a:cs typeface="Times New Roman" panose="02020603050405020304" pitchFamily="18" charset="0"/>
              </a:rPr>
              <a:t>1</a:t>
            </a:r>
            <a:endParaRPr lang="zh-CN" altLang="en-US" baseline="-25000">
              <a:latin typeface="Times New Roman" panose="02020603050405020304" pitchFamily="18" charset="0"/>
              <a:cs typeface="Times New Roman" panose="02020603050405020304" pitchFamily="18" charset="0"/>
            </a:endParaRPr>
          </a:p>
        </p:txBody>
      </p:sp>
      <p:sp>
        <p:nvSpPr>
          <p:cNvPr id="40" name="矩形 87">
            <a:extLst>
              <a:ext uri="{FF2B5EF4-FFF2-40B4-BE49-F238E27FC236}">
                <a16:creationId xmlns:a16="http://schemas.microsoft.com/office/drawing/2014/main" id="{C3266027-CB4A-0AA8-BE0C-A8112C2BD8C4}"/>
              </a:ext>
            </a:extLst>
          </p:cNvPr>
          <p:cNvSpPr>
            <a:spLocks noChangeArrowheads="1"/>
          </p:cNvSpPr>
          <p:nvPr/>
        </p:nvSpPr>
        <p:spPr bwMode="auto">
          <a:xfrm>
            <a:off x="9221753" y="606049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M</a:t>
            </a:r>
            <a:r>
              <a:rPr lang="en-US" altLang="zh-CN" baseline="-25000">
                <a:latin typeface="Times New Roman" panose="02020603050405020304" pitchFamily="18" charset="0"/>
                <a:cs typeface="Times New Roman" panose="02020603050405020304" pitchFamily="18" charset="0"/>
              </a:rPr>
              <a:t>2</a:t>
            </a:r>
            <a:endParaRPr lang="zh-CN" altLang="en-US" baseline="-25000">
              <a:latin typeface="Times New Roman" panose="02020603050405020304" pitchFamily="18" charset="0"/>
              <a:cs typeface="Times New Roman" panose="02020603050405020304" pitchFamily="18" charset="0"/>
            </a:endParaRPr>
          </a:p>
        </p:txBody>
      </p:sp>
      <p:pic>
        <p:nvPicPr>
          <p:cNvPr id="41" name="Picture 40">
            <a:extLst>
              <a:ext uri="{FF2B5EF4-FFF2-40B4-BE49-F238E27FC236}">
                <a16:creationId xmlns:a16="http://schemas.microsoft.com/office/drawing/2014/main" id="{C5A95DB2-68DE-78FB-97B2-9DDE10B303B9}"/>
              </a:ext>
            </a:extLst>
          </p:cNvPr>
          <p:cNvPicPr>
            <a:picLocks noChangeAspect="1"/>
          </p:cNvPicPr>
          <p:nvPr/>
        </p:nvPicPr>
        <p:blipFill>
          <a:blip r:embed="rId5"/>
          <a:stretch>
            <a:fillRect/>
          </a:stretch>
        </p:blipFill>
        <p:spPr>
          <a:xfrm>
            <a:off x="2565885" y="2921164"/>
            <a:ext cx="1884951" cy="1884951"/>
          </a:xfrm>
          <a:prstGeom prst="rect">
            <a:avLst/>
          </a:prstGeom>
        </p:spPr>
      </p:pic>
      <p:pic>
        <p:nvPicPr>
          <p:cNvPr id="42" name="Picture 41">
            <a:extLst>
              <a:ext uri="{FF2B5EF4-FFF2-40B4-BE49-F238E27FC236}">
                <a16:creationId xmlns:a16="http://schemas.microsoft.com/office/drawing/2014/main" id="{24368231-B966-55FD-5221-C9DD1EE9283C}"/>
              </a:ext>
            </a:extLst>
          </p:cNvPr>
          <p:cNvPicPr>
            <a:picLocks noChangeAspect="1"/>
          </p:cNvPicPr>
          <p:nvPr/>
        </p:nvPicPr>
        <p:blipFill>
          <a:blip r:embed="rId5"/>
          <a:stretch>
            <a:fillRect/>
          </a:stretch>
        </p:blipFill>
        <p:spPr>
          <a:xfrm>
            <a:off x="5080903" y="2934802"/>
            <a:ext cx="1884951" cy="1884951"/>
          </a:xfrm>
          <a:prstGeom prst="rect">
            <a:avLst/>
          </a:prstGeom>
        </p:spPr>
      </p:pic>
      <p:pic>
        <p:nvPicPr>
          <p:cNvPr id="43" name="Picture 42">
            <a:extLst>
              <a:ext uri="{FF2B5EF4-FFF2-40B4-BE49-F238E27FC236}">
                <a16:creationId xmlns:a16="http://schemas.microsoft.com/office/drawing/2014/main" id="{5DE0E3CB-D2FE-C563-E69F-58217E125FA6}"/>
              </a:ext>
            </a:extLst>
          </p:cNvPr>
          <p:cNvPicPr>
            <a:picLocks noChangeAspect="1"/>
          </p:cNvPicPr>
          <p:nvPr/>
        </p:nvPicPr>
        <p:blipFill>
          <a:blip r:embed="rId5"/>
          <a:stretch>
            <a:fillRect/>
          </a:stretch>
        </p:blipFill>
        <p:spPr>
          <a:xfrm>
            <a:off x="7563753" y="2923448"/>
            <a:ext cx="1884951" cy="1884951"/>
          </a:xfrm>
          <a:prstGeom prst="rect">
            <a:avLst/>
          </a:prstGeom>
        </p:spPr>
      </p:pic>
      <p:cxnSp>
        <p:nvCxnSpPr>
          <p:cNvPr id="44" name="直接箭头连接符 24">
            <a:extLst>
              <a:ext uri="{FF2B5EF4-FFF2-40B4-BE49-F238E27FC236}">
                <a16:creationId xmlns:a16="http://schemas.microsoft.com/office/drawing/2014/main" id="{D7C22EA9-DA07-C025-B613-75DE3FA5633B}"/>
              </a:ext>
            </a:extLst>
          </p:cNvPr>
          <p:cNvCxnSpPr/>
          <p:nvPr/>
        </p:nvCxnSpPr>
        <p:spPr>
          <a:xfrm>
            <a:off x="5610642" y="3389177"/>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椭圆 25">
            <a:extLst>
              <a:ext uri="{FF2B5EF4-FFF2-40B4-BE49-F238E27FC236}">
                <a16:creationId xmlns:a16="http://schemas.microsoft.com/office/drawing/2014/main" id="{0460D00E-2FF2-F3F4-BAE2-6553011E5745}"/>
              </a:ext>
            </a:extLst>
          </p:cNvPr>
          <p:cNvSpPr/>
          <p:nvPr/>
        </p:nvSpPr>
        <p:spPr>
          <a:xfrm>
            <a:off x="5332829" y="3243127"/>
            <a:ext cx="314325"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46" name="表格 26">
            <a:extLst>
              <a:ext uri="{FF2B5EF4-FFF2-40B4-BE49-F238E27FC236}">
                <a16:creationId xmlns:a16="http://schemas.microsoft.com/office/drawing/2014/main" id="{3EAFCD59-350E-8789-71D6-120AB7422B7B}"/>
              </a:ext>
            </a:extLst>
          </p:cNvPr>
          <p:cNvGraphicFramePr>
            <a:graphicFrameLocks noGrp="1"/>
          </p:cNvGraphicFramePr>
          <p:nvPr/>
        </p:nvGraphicFramePr>
        <p:xfrm>
          <a:off x="5940842" y="324312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7" name="直接箭头连接符 42">
            <a:extLst>
              <a:ext uri="{FF2B5EF4-FFF2-40B4-BE49-F238E27FC236}">
                <a16:creationId xmlns:a16="http://schemas.microsoft.com/office/drawing/2014/main" id="{95C3F911-3293-8CEE-1801-FEC7153D40C1}"/>
              </a:ext>
            </a:extLst>
          </p:cNvPr>
          <p:cNvCxnSpPr/>
          <p:nvPr/>
        </p:nvCxnSpPr>
        <p:spPr>
          <a:xfrm>
            <a:off x="8092340" y="3389177"/>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椭圆 43">
            <a:extLst>
              <a:ext uri="{FF2B5EF4-FFF2-40B4-BE49-F238E27FC236}">
                <a16:creationId xmlns:a16="http://schemas.microsoft.com/office/drawing/2014/main" id="{A76D8751-44CE-5145-00D3-53B6B6C8438C}"/>
              </a:ext>
            </a:extLst>
          </p:cNvPr>
          <p:cNvSpPr/>
          <p:nvPr/>
        </p:nvSpPr>
        <p:spPr>
          <a:xfrm>
            <a:off x="7814527" y="3243127"/>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6</a:t>
            </a:r>
            <a:endParaRPr lang="zh-CN" altLang="en-US" sz="2000">
              <a:latin typeface="Times New Roman" panose="02020603050405020304" pitchFamily="18" charset="0"/>
              <a:cs typeface="Times New Roman" panose="02020603050405020304" pitchFamily="18" charset="0"/>
            </a:endParaRPr>
          </a:p>
        </p:txBody>
      </p:sp>
      <p:graphicFrame>
        <p:nvGraphicFramePr>
          <p:cNvPr id="49" name="表格 44">
            <a:extLst>
              <a:ext uri="{FF2B5EF4-FFF2-40B4-BE49-F238E27FC236}">
                <a16:creationId xmlns:a16="http://schemas.microsoft.com/office/drawing/2014/main" id="{0E3B0832-D301-496F-1A35-211CAA7212A7}"/>
              </a:ext>
            </a:extLst>
          </p:cNvPr>
          <p:cNvGraphicFramePr>
            <a:graphicFrameLocks noGrp="1"/>
          </p:cNvGraphicFramePr>
          <p:nvPr/>
        </p:nvGraphicFramePr>
        <p:xfrm>
          <a:off x="8422540" y="324312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50" name="直接箭头连接符 48">
            <a:extLst>
              <a:ext uri="{FF2B5EF4-FFF2-40B4-BE49-F238E27FC236}">
                <a16:creationId xmlns:a16="http://schemas.microsoft.com/office/drawing/2014/main" id="{D2B876DC-0A5A-14CF-DC79-8E967377BBE9}"/>
              </a:ext>
            </a:extLst>
          </p:cNvPr>
          <p:cNvCxnSpPr/>
          <p:nvPr/>
        </p:nvCxnSpPr>
        <p:spPr>
          <a:xfrm>
            <a:off x="3104614" y="3389177"/>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椭圆 49">
            <a:extLst>
              <a:ext uri="{FF2B5EF4-FFF2-40B4-BE49-F238E27FC236}">
                <a16:creationId xmlns:a16="http://schemas.microsoft.com/office/drawing/2014/main" id="{0F21194C-5377-B789-D6E1-F49F49FF6312}"/>
              </a:ext>
            </a:extLst>
          </p:cNvPr>
          <p:cNvSpPr/>
          <p:nvPr/>
        </p:nvSpPr>
        <p:spPr>
          <a:xfrm>
            <a:off x="2810927" y="3243127"/>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graphicFrame>
        <p:nvGraphicFramePr>
          <p:cNvPr id="52" name="表格 50">
            <a:extLst>
              <a:ext uri="{FF2B5EF4-FFF2-40B4-BE49-F238E27FC236}">
                <a16:creationId xmlns:a16="http://schemas.microsoft.com/office/drawing/2014/main" id="{3D8C95B8-EDC0-C380-4238-100A0721FEBB}"/>
              </a:ext>
            </a:extLst>
          </p:cNvPr>
          <p:cNvGraphicFramePr>
            <a:graphicFrameLocks noGrp="1"/>
          </p:cNvGraphicFramePr>
          <p:nvPr/>
        </p:nvGraphicFramePr>
        <p:xfrm>
          <a:off x="3420527" y="324312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53" name="直接箭头连接符 48">
            <a:extLst>
              <a:ext uri="{FF2B5EF4-FFF2-40B4-BE49-F238E27FC236}">
                <a16:creationId xmlns:a16="http://schemas.microsoft.com/office/drawing/2014/main" id="{946FE4BC-B28D-0B53-723C-2CCF57D5873C}"/>
              </a:ext>
            </a:extLst>
          </p:cNvPr>
          <p:cNvCxnSpPr/>
          <p:nvPr/>
        </p:nvCxnSpPr>
        <p:spPr>
          <a:xfrm>
            <a:off x="5646345" y="3839228"/>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椭圆 49">
            <a:extLst>
              <a:ext uri="{FF2B5EF4-FFF2-40B4-BE49-F238E27FC236}">
                <a16:creationId xmlns:a16="http://schemas.microsoft.com/office/drawing/2014/main" id="{B5BF9007-B6A8-A64C-16B6-9D8FCCCF2418}"/>
              </a:ext>
            </a:extLst>
          </p:cNvPr>
          <p:cNvSpPr/>
          <p:nvPr/>
        </p:nvSpPr>
        <p:spPr>
          <a:xfrm>
            <a:off x="5352658" y="3693178"/>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graphicFrame>
        <p:nvGraphicFramePr>
          <p:cNvPr id="55" name="表格 50">
            <a:extLst>
              <a:ext uri="{FF2B5EF4-FFF2-40B4-BE49-F238E27FC236}">
                <a16:creationId xmlns:a16="http://schemas.microsoft.com/office/drawing/2014/main" id="{CC653786-EE42-F5F4-15BE-FE0F9BCB8AEC}"/>
              </a:ext>
            </a:extLst>
          </p:cNvPr>
          <p:cNvGraphicFramePr>
            <a:graphicFrameLocks noGrp="1"/>
          </p:cNvGraphicFramePr>
          <p:nvPr/>
        </p:nvGraphicFramePr>
        <p:xfrm>
          <a:off x="5962258" y="3693178"/>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56" name="直接箭头连接符 39">
            <a:extLst>
              <a:ext uri="{FF2B5EF4-FFF2-40B4-BE49-F238E27FC236}">
                <a16:creationId xmlns:a16="http://schemas.microsoft.com/office/drawing/2014/main" id="{205C8291-5C11-0665-4238-63E2AD42ACCF}"/>
              </a:ext>
            </a:extLst>
          </p:cNvPr>
          <p:cNvCxnSpPr/>
          <p:nvPr/>
        </p:nvCxnSpPr>
        <p:spPr>
          <a:xfrm>
            <a:off x="3080695" y="3816201"/>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椭圆 40">
            <a:extLst>
              <a:ext uri="{FF2B5EF4-FFF2-40B4-BE49-F238E27FC236}">
                <a16:creationId xmlns:a16="http://schemas.microsoft.com/office/drawing/2014/main" id="{B251690D-9D60-D2F2-21D0-41EC568C030E}"/>
              </a:ext>
            </a:extLst>
          </p:cNvPr>
          <p:cNvSpPr/>
          <p:nvPr/>
        </p:nvSpPr>
        <p:spPr>
          <a:xfrm>
            <a:off x="2801295" y="3670151"/>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5</a:t>
            </a:r>
            <a:endParaRPr lang="zh-CN" altLang="en-US" sz="2000">
              <a:latin typeface="Times New Roman" panose="02020603050405020304" pitchFamily="18" charset="0"/>
              <a:cs typeface="Times New Roman" panose="02020603050405020304" pitchFamily="18" charset="0"/>
            </a:endParaRPr>
          </a:p>
        </p:txBody>
      </p:sp>
      <p:graphicFrame>
        <p:nvGraphicFramePr>
          <p:cNvPr id="58" name="表格 41">
            <a:extLst>
              <a:ext uri="{FF2B5EF4-FFF2-40B4-BE49-F238E27FC236}">
                <a16:creationId xmlns:a16="http://schemas.microsoft.com/office/drawing/2014/main" id="{E8013F14-A68D-E2F0-008E-7D1FB60B3AF5}"/>
              </a:ext>
            </a:extLst>
          </p:cNvPr>
          <p:cNvGraphicFramePr>
            <a:graphicFrameLocks noGrp="1"/>
          </p:cNvGraphicFramePr>
          <p:nvPr/>
        </p:nvGraphicFramePr>
        <p:xfrm>
          <a:off x="3410895" y="3670151"/>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9" name="Rectangle 58">
            <a:extLst>
              <a:ext uri="{FF2B5EF4-FFF2-40B4-BE49-F238E27FC236}">
                <a16:creationId xmlns:a16="http://schemas.microsoft.com/office/drawing/2014/main" id="{5C82A4CE-8C39-2E15-C041-A02DF7319E18}"/>
              </a:ext>
            </a:extLst>
          </p:cNvPr>
          <p:cNvSpPr/>
          <p:nvPr/>
        </p:nvSpPr>
        <p:spPr>
          <a:xfrm>
            <a:off x="2711331" y="2372086"/>
            <a:ext cx="7427168" cy="400110"/>
          </a:xfrm>
          <a:prstGeom prst="rect">
            <a:avLst/>
          </a:prstGeom>
        </p:spPr>
        <p:txBody>
          <a:bodyPr wrap="square">
            <a:spAutoFit/>
          </a:bodyPr>
          <a:lstStyle/>
          <a:p>
            <a:r>
              <a:rPr lang="en-US" altLang="zh-CN" sz="2000" dirty="0">
                <a:solidFill>
                  <a:srgbClr val="0070C0"/>
                </a:solidFill>
              </a:rPr>
              <a:t>Tasks</a:t>
            </a:r>
            <a:r>
              <a:rPr lang="zh-CN" altLang="en-US" sz="2000" dirty="0">
                <a:solidFill>
                  <a:srgbClr val="0070C0"/>
                </a:solidFill>
              </a:rPr>
              <a:t> </a:t>
            </a:r>
            <a:r>
              <a:rPr lang="en-US" altLang="zh-CN" sz="2000" dirty="0">
                <a:solidFill>
                  <a:srgbClr val="0070C0"/>
                </a:solidFill>
              </a:rPr>
              <a:t>can</a:t>
            </a:r>
            <a:r>
              <a:rPr lang="zh-CN" altLang="en-US" sz="2000" dirty="0">
                <a:solidFill>
                  <a:srgbClr val="0070C0"/>
                </a:solidFill>
              </a:rPr>
              <a:t> </a:t>
            </a:r>
            <a:r>
              <a:rPr lang="en-US" altLang="zh-CN" sz="2000" dirty="0">
                <a:solidFill>
                  <a:srgbClr val="0070C0"/>
                </a:solidFill>
              </a:rPr>
              <a:t>share</a:t>
            </a:r>
            <a:r>
              <a:rPr lang="zh-CN" altLang="en-US" sz="2000" dirty="0">
                <a:solidFill>
                  <a:srgbClr val="0070C0"/>
                </a:solidFill>
              </a:rPr>
              <a:t> </a:t>
            </a:r>
            <a:r>
              <a:rPr lang="en-US" altLang="zh-CN" sz="2000" dirty="0">
                <a:solidFill>
                  <a:srgbClr val="0070C0"/>
                </a:solidFill>
              </a:rPr>
              <a:t>vertices</a:t>
            </a:r>
            <a:r>
              <a:rPr lang="zh-CN" altLang="en-US" sz="2000" dirty="0">
                <a:solidFill>
                  <a:srgbClr val="0070C0"/>
                </a:solidFill>
              </a:rPr>
              <a:t> </a:t>
            </a:r>
            <a:r>
              <a:rPr lang="en-US" altLang="zh-CN" sz="2000" dirty="0">
                <a:solidFill>
                  <a:srgbClr val="0070C0"/>
                </a:solidFill>
              </a:rPr>
              <a:t>to</a:t>
            </a:r>
            <a:r>
              <a:rPr lang="zh-CN" altLang="en-US" sz="2000" dirty="0">
                <a:solidFill>
                  <a:srgbClr val="0070C0"/>
                </a:solidFill>
              </a:rPr>
              <a:t> </a:t>
            </a:r>
            <a:r>
              <a:rPr lang="en-US" altLang="zh-CN" sz="2000" dirty="0">
                <a:solidFill>
                  <a:srgbClr val="0070C0"/>
                </a:solidFill>
              </a:rPr>
              <a:t>reduce</a:t>
            </a:r>
            <a:r>
              <a:rPr lang="zh-CN" altLang="en-US" sz="2000" dirty="0">
                <a:solidFill>
                  <a:srgbClr val="0070C0"/>
                </a:solidFill>
              </a:rPr>
              <a:t> </a:t>
            </a:r>
            <a:r>
              <a:rPr lang="en-US" altLang="zh-CN" sz="2000" dirty="0">
                <a:solidFill>
                  <a:srgbClr val="0070C0"/>
                </a:solidFill>
              </a:rPr>
              <a:t>#</a:t>
            </a:r>
            <a:r>
              <a:rPr lang="zh-CN" altLang="en-US" sz="2000" dirty="0">
                <a:solidFill>
                  <a:srgbClr val="0070C0"/>
                </a:solidFill>
              </a:rPr>
              <a:t> </a:t>
            </a:r>
            <a:r>
              <a:rPr lang="en-US" altLang="zh-CN" sz="2000" dirty="0">
                <a:solidFill>
                  <a:srgbClr val="0070C0"/>
                </a:solidFill>
              </a:rPr>
              <a:t>of</a:t>
            </a:r>
            <a:r>
              <a:rPr lang="zh-CN" altLang="en-US" sz="2000" dirty="0">
                <a:solidFill>
                  <a:srgbClr val="0070C0"/>
                </a:solidFill>
              </a:rPr>
              <a:t> </a:t>
            </a:r>
            <a:r>
              <a:rPr lang="en-US" altLang="zh-CN" sz="2000" dirty="0">
                <a:solidFill>
                  <a:srgbClr val="0070C0"/>
                </a:solidFill>
              </a:rPr>
              <a:t>remote</a:t>
            </a:r>
            <a:r>
              <a:rPr lang="zh-CN" altLang="en-US" sz="2000" dirty="0">
                <a:solidFill>
                  <a:srgbClr val="0070C0"/>
                </a:solidFill>
              </a:rPr>
              <a:t> </a:t>
            </a:r>
            <a:r>
              <a:rPr lang="en-US" altLang="zh-CN" sz="2000" dirty="0">
                <a:solidFill>
                  <a:srgbClr val="0070C0"/>
                </a:solidFill>
              </a:rPr>
              <a:t>vertex</a:t>
            </a:r>
            <a:r>
              <a:rPr lang="zh-CN" altLang="en-US" sz="2000" dirty="0">
                <a:solidFill>
                  <a:srgbClr val="0070C0"/>
                </a:solidFill>
              </a:rPr>
              <a:t> </a:t>
            </a:r>
            <a:r>
              <a:rPr lang="en-US" altLang="zh-CN" sz="2000" dirty="0">
                <a:solidFill>
                  <a:srgbClr val="0070C0"/>
                </a:solidFill>
              </a:rPr>
              <a:t>requests</a:t>
            </a:r>
            <a:endParaRPr lang="en-US" sz="2000" dirty="0">
              <a:solidFill>
                <a:srgbClr val="0070C0"/>
              </a:solidFill>
            </a:endParaRPr>
          </a:p>
        </p:txBody>
      </p:sp>
      <p:sp>
        <p:nvSpPr>
          <p:cNvPr id="61" name="Content Placeholder 2">
            <a:extLst>
              <a:ext uri="{FF2B5EF4-FFF2-40B4-BE49-F238E27FC236}">
                <a16:creationId xmlns:a16="http://schemas.microsoft.com/office/drawing/2014/main" id="{13DF4EDD-F753-938F-AF6A-5F627F67A371}"/>
              </a:ext>
            </a:extLst>
          </p:cNvPr>
          <p:cNvSpPr>
            <a:spLocks noGrp="1"/>
          </p:cNvSpPr>
          <p:nvPr>
            <p:ph idx="1"/>
          </p:nvPr>
        </p:nvSpPr>
        <p:spPr>
          <a:xfrm>
            <a:off x="823228" y="1558078"/>
            <a:ext cx="8515350" cy="4221162"/>
          </a:xfrm>
        </p:spPr>
        <p:txBody>
          <a:bodyPr/>
          <a:lstStyle/>
          <a:p>
            <a:pPr marL="0" indent="0">
              <a:buNone/>
            </a:pPr>
            <a:r>
              <a:rPr lang="en-US" sz="3200" b="1" dirty="0"/>
              <a:t>Vertex </a:t>
            </a:r>
            <a:r>
              <a:rPr lang="en-US" altLang="zh-CN" sz="3200" b="1" dirty="0"/>
              <a:t>Pulling</a:t>
            </a:r>
            <a:r>
              <a:rPr lang="zh-CN" altLang="en-US" sz="3200" b="1" dirty="0"/>
              <a:t> </a:t>
            </a:r>
            <a:r>
              <a:rPr lang="en-US" altLang="zh-CN" sz="3200" b="1" dirty="0"/>
              <a:t>&amp;</a:t>
            </a:r>
            <a:r>
              <a:rPr lang="zh-CN" altLang="en-US" sz="3200" b="1" dirty="0"/>
              <a:t> </a:t>
            </a:r>
            <a:r>
              <a:rPr lang="en-US" altLang="zh-CN" sz="3200" b="1" dirty="0"/>
              <a:t>Remote</a:t>
            </a:r>
            <a:r>
              <a:rPr lang="zh-CN" altLang="en-US" sz="3200" b="1" dirty="0"/>
              <a:t> </a:t>
            </a:r>
            <a:r>
              <a:rPr lang="en-US" altLang="zh-CN" sz="3200" b="1" dirty="0"/>
              <a:t>Vertex</a:t>
            </a:r>
            <a:r>
              <a:rPr lang="zh-CN" altLang="en-US" sz="3200" b="1" dirty="0"/>
              <a:t> </a:t>
            </a:r>
            <a:r>
              <a:rPr lang="en-US" altLang="zh-CN" sz="3200" b="1" dirty="0"/>
              <a:t>Caching</a:t>
            </a:r>
            <a:endParaRPr lang="en-US" sz="3200" b="1" dirty="0"/>
          </a:p>
          <a:p>
            <a:pPr lvl="1"/>
            <a:endParaRPr lang="en-US" altLang="zh-CN" dirty="0"/>
          </a:p>
        </p:txBody>
      </p:sp>
    </p:spTree>
    <p:extLst>
      <p:ext uri="{BB962C8B-B14F-4D97-AF65-F5344CB8AC3E}">
        <p14:creationId xmlns:p14="http://schemas.microsoft.com/office/powerpoint/2010/main" val="25574193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43</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23323B4F-E4D7-B72C-F88B-07477AF2FC97}"/>
              </a:ext>
            </a:extLst>
          </p:cNvPr>
          <p:cNvSpPr>
            <a:spLocks noGrp="1"/>
          </p:cNvSpPr>
          <p:nvPr>
            <p:ph idx="1"/>
          </p:nvPr>
        </p:nvSpPr>
        <p:spPr>
          <a:xfrm>
            <a:off x="772151" y="1624830"/>
            <a:ext cx="8515350" cy="4221162"/>
          </a:xfrm>
        </p:spPr>
        <p:txBody>
          <a:bodyPr>
            <a:normAutofit/>
          </a:bodyPr>
          <a:lstStyle/>
          <a:p>
            <a:pPr marL="0" indent="0">
              <a:buNone/>
            </a:pPr>
            <a:r>
              <a:rPr lang="en-US" altLang="zh-CN" sz="3200" b="1" dirty="0"/>
              <a:t>Task-Centric</a:t>
            </a:r>
            <a:r>
              <a:rPr lang="zh-CN" altLang="en-US" sz="3200" b="1" dirty="0"/>
              <a:t> </a:t>
            </a:r>
            <a:r>
              <a:rPr lang="en-US" sz="3200" b="1" dirty="0"/>
              <a:t>Programming Interface</a:t>
            </a:r>
          </a:p>
          <a:p>
            <a:pPr lvl="1"/>
            <a:r>
              <a:rPr lang="en-US" altLang="zh-CN" sz="2800" b="1" dirty="0"/>
              <a:t>UDF:</a:t>
            </a:r>
            <a:r>
              <a:rPr lang="zh-CN" altLang="en-US" sz="2800" b="1" dirty="0"/>
              <a:t> </a:t>
            </a:r>
            <a:r>
              <a:rPr lang="en-US" altLang="zh-CN" sz="2800" i="1" dirty="0" err="1">
                <a:solidFill>
                  <a:srgbClr val="0070C0"/>
                </a:solidFill>
              </a:rPr>
              <a:t>spawn_task</a:t>
            </a:r>
            <a:r>
              <a:rPr lang="en-US" altLang="zh-CN" sz="2800" dirty="0">
                <a:solidFill>
                  <a:srgbClr val="0070C0"/>
                </a:solidFill>
              </a:rPr>
              <a:t>(</a:t>
            </a:r>
            <a:r>
              <a:rPr lang="en-US" altLang="zh-CN" sz="2800" i="1" dirty="0"/>
              <a:t>vertex</a:t>
            </a:r>
            <a:r>
              <a:rPr lang="en-US" altLang="zh-CN" sz="2800" dirty="0">
                <a:solidFill>
                  <a:srgbClr val="0070C0"/>
                </a:solidFill>
              </a:rPr>
              <a:t>)</a:t>
            </a:r>
            <a:endParaRPr lang="en-US" altLang="zh-CN" sz="2800" i="1" dirty="0"/>
          </a:p>
          <a:p>
            <a:pPr lvl="1"/>
            <a:r>
              <a:rPr lang="en-US" altLang="zh-CN" sz="2800" b="1" dirty="0"/>
              <a:t>UDF:</a:t>
            </a:r>
            <a:r>
              <a:rPr lang="zh-CN" altLang="en-US" sz="2800" b="1" dirty="0"/>
              <a:t> </a:t>
            </a:r>
            <a:r>
              <a:rPr lang="en-US" altLang="zh-CN" sz="2800" i="1" dirty="0">
                <a:solidFill>
                  <a:srgbClr val="0070C0"/>
                </a:solidFill>
              </a:rPr>
              <a:t>compute</a:t>
            </a:r>
            <a:r>
              <a:rPr lang="en-US" altLang="zh-CN" sz="2800" dirty="0">
                <a:solidFill>
                  <a:srgbClr val="0070C0"/>
                </a:solidFill>
              </a:rPr>
              <a:t>(</a:t>
            </a:r>
            <a:r>
              <a:rPr lang="en-US" altLang="zh-CN" sz="2800" i="1" dirty="0"/>
              <a:t>task,</a:t>
            </a:r>
            <a:r>
              <a:rPr lang="zh-CN" altLang="en-US" sz="2800" i="1" dirty="0"/>
              <a:t> </a:t>
            </a:r>
            <a:r>
              <a:rPr lang="en-US" altLang="zh-CN" sz="2800" i="1" dirty="0"/>
              <a:t>frontier</a:t>
            </a:r>
            <a:r>
              <a:rPr lang="en-US" altLang="zh-CN" sz="2800" dirty="0">
                <a:solidFill>
                  <a:srgbClr val="0070C0"/>
                </a:solidFill>
              </a:rPr>
              <a:t>)</a:t>
            </a:r>
            <a:endParaRPr lang="en-US" sz="2800" dirty="0">
              <a:solidFill>
                <a:srgbClr val="0070C0"/>
              </a:solidFill>
            </a:endParaRPr>
          </a:p>
          <a:p>
            <a:pPr lvl="1"/>
            <a:r>
              <a:rPr lang="zh-CN" altLang="en-US" sz="2800" i="1" dirty="0"/>
              <a:t> </a:t>
            </a:r>
            <a:r>
              <a:rPr lang="en-US" altLang="zh-CN" sz="2800" i="1" dirty="0">
                <a:solidFill>
                  <a:srgbClr val="0070C0"/>
                </a:solidFill>
              </a:rPr>
              <a:t>pull</a:t>
            </a:r>
            <a:r>
              <a:rPr lang="en-US" altLang="zh-CN" sz="2800" dirty="0">
                <a:solidFill>
                  <a:srgbClr val="0070C0"/>
                </a:solidFill>
              </a:rPr>
              <a:t>(</a:t>
            </a:r>
            <a:r>
              <a:rPr lang="en-US" altLang="zh-CN" sz="2800" i="1" dirty="0" err="1"/>
              <a:t>vertex_id</a:t>
            </a:r>
            <a:r>
              <a:rPr lang="en-US" altLang="zh-CN" sz="2800" dirty="0">
                <a:solidFill>
                  <a:srgbClr val="0070C0"/>
                </a:solidFill>
              </a:rPr>
              <a:t>)</a:t>
            </a:r>
            <a:endParaRPr lang="en-US" altLang="zh-CN" sz="2800" i="1" dirty="0"/>
          </a:p>
          <a:p>
            <a:pPr lvl="1"/>
            <a:r>
              <a:rPr lang="zh-CN" altLang="en-US" sz="2800" i="1" dirty="0"/>
              <a:t> </a:t>
            </a:r>
            <a:r>
              <a:rPr lang="en-US" altLang="zh-CN" sz="2800" i="1" dirty="0" err="1">
                <a:solidFill>
                  <a:srgbClr val="0070C0"/>
                </a:solidFill>
              </a:rPr>
              <a:t>add_task</a:t>
            </a:r>
            <a:r>
              <a:rPr lang="en-US" altLang="zh-CN" sz="2800" dirty="0">
                <a:solidFill>
                  <a:srgbClr val="0070C0"/>
                </a:solidFill>
              </a:rPr>
              <a:t>(</a:t>
            </a:r>
            <a:r>
              <a:rPr lang="en-US" altLang="zh-CN" sz="2800" i="1" dirty="0"/>
              <a:t>task</a:t>
            </a:r>
            <a:r>
              <a:rPr lang="en-US" altLang="zh-CN" sz="2800" dirty="0">
                <a:solidFill>
                  <a:srgbClr val="0070C0"/>
                </a:solidFill>
              </a:rPr>
              <a:t>)</a:t>
            </a:r>
            <a:endParaRPr lang="en-US" sz="2800" dirty="0">
              <a:solidFill>
                <a:srgbClr val="0070C0"/>
              </a:solidFill>
            </a:endParaRPr>
          </a:p>
        </p:txBody>
      </p:sp>
      <p:grpSp>
        <p:nvGrpSpPr>
          <p:cNvPr id="4" name="Group 3">
            <a:extLst>
              <a:ext uri="{FF2B5EF4-FFF2-40B4-BE49-F238E27FC236}">
                <a16:creationId xmlns:a16="http://schemas.microsoft.com/office/drawing/2014/main" id="{8C650CB5-5CD8-A56C-A284-D40D868BC972}"/>
              </a:ext>
            </a:extLst>
          </p:cNvPr>
          <p:cNvGrpSpPr/>
          <p:nvPr/>
        </p:nvGrpSpPr>
        <p:grpSpPr>
          <a:xfrm>
            <a:off x="7292094" y="3645024"/>
            <a:ext cx="2886539" cy="2033864"/>
            <a:chOff x="4232777" y="4706765"/>
            <a:chExt cx="2886539" cy="2033864"/>
          </a:xfrm>
        </p:grpSpPr>
        <p:sp>
          <p:nvSpPr>
            <p:cNvPr id="5" name="Oval 4">
              <a:extLst>
                <a:ext uri="{FF2B5EF4-FFF2-40B4-BE49-F238E27FC236}">
                  <a16:creationId xmlns:a16="http://schemas.microsoft.com/office/drawing/2014/main" id="{32E6113D-D6BF-418E-EBB2-5FBFDF7E2257}"/>
                </a:ext>
              </a:extLst>
            </p:cNvPr>
            <p:cNvSpPr/>
            <p:nvPr/>
          </p:nvSpPr>
          <p:spPr>
            <a:xfrm rot="4198336">
              <a:off x="4659115" y="4280427"/>
              <a:ext cx="2033864" cy="2886539"/>
            </a:xfrm>
            <a:prstGeom prst="ellipse">
              <a:avLst/>
            </a:prstGeom>
            <a:solidFill>
              <a:schemeClr val="bg1">
                <a:lumMod val="7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F7FF703E-E1FD-EF1C-CF56-0B23DE4EE8C8}"/>
                </a:ext>
              </a:extLst>
            </p:cNvPr>
            <p:cNvSpPr/>
            <p:nvPr/>
          </p:nvSpPr>
          <p:spPr>
            <a:xfrm rot="4198336">
              <a:off x="4958874" y="4680418"/>
              <a:ext cx="1363834" cy="2084597"/>
            </a:xfrm>
            <a:prstGeom prst="ellipse">
              <a:avLst/>
            </a:prstGeom>
            <a:solidFill>
              <a:schemeClr val="accent2">
                <a:lumMod val="60000"/>
                <a:lumOff val="4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34B26DE0-21CA-77FB-5ECD-A13DF4FF09E2}"/>
                </a:ext>
              </a:extLst>
            </p:cNvPr>
            <p:cNvSpPr/>
            <p:nvPr/>
          </p:nvSpPr>
          <p:spPr>
            <a:xfrm>
              <a:off x="5580112" y="5157192"/>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Oval 8">
              <a:extLst>
                <a:ext uri="{FF2B5EF4-FFF2-40B4-BE49-F238E27FC236}">
                  <a16:creationId xmlns:a16="http://schemas.microsoft.com/office/drawing/2014/main" id="{9A67F886-881E-2350-1700-0994744EA54C}"/>
                </a:ext>
              </a:extLst>
            </p:cNvPr>
            <p:cNvSpPr/>
            <p:nvPr/>
          </p:nvSpPr>
          <p:spPr>
            <a:xfrm>
              <a:off x="6372200" y="5445224"/>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Oval 9">
              <a:extLst>
                <a:ext uri="{FF2B5EF4-FFF2-40B4-BE49-F238E27FC236}">
                  <a16:creationId xmlns:a16="http://schemas.microsoft.com/office/drawing/2014/main" id="{EA8E0172-F86E-C51B-639D-A29367BA02A9}"/>
                </a:ext>
              </a:extLst>
            </p:cNvPr>
            <p:cNvSpPr/>
            <p:nvPr/>
          </p:nvSpPr>
          <p:spPr>
            <a:xfrm>
              <a:off x="5652120" y="6093296"/>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B39B2229-57E7-3FFA-F92D-F0686AC77478}"/>
                </a:ext>
              </a:extLst>
            </p:cNvPr>
            <p:cNvSpPr/>
            <p:nvPr/>
          </p:nvSpPr>
          <p:spPr>
            <a:xfrm>
              <a:off x="4860032" y="5733256"/>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8BABC16-1837-3EDA-54D6-082CEC873C18}"/>
                </a:ext>
              </a:extLst>
            </p:cNvPr>
            <p:cNvCxnSpPr/>
            <p:nvPr/>
          </p:nvCxnSpPr>
          <p:spPr>
            <a:xfrm>
              <a:off x="5580112" y="5229200"/>
              <a:ext cx="864096" cy="288032"/>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2ED9BF5-F72A-5932-F8BA-3AFBFD41DF6F}"/>
                </a:ext>
              </a:extLst>
            </p:cNvPr>
            <p:cNvCxnSpPr>
              <a:stCxn id="8" idx="4"/>
            </p:cNvCxnSpPr>
            <p:nvPr/>
          </p:nvCxnSpPr>
          <p:spPr>
            <a:xfrm>
              <a:off x="5652120" y="5301208"/>
              <a:ext cx="72008" cy="82940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28D0D60-8EA4-391B-5B0B-CC08E5CC1AE1}"/>
                </a:ext>
              </a:extLst>
            </p:cNvPr>
            <p:cNvCxnSpPr/>
            <p:nvPr/>
          </p:nvCxnSpPr>
          <p:spPr>
            <a:xfrm flipH="1">
              <a:off x="4916213" y="5518742"/>
              <a:ext cx="1600003" cy="29039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EB558D8-DEB3-59F6-8AEA-B78A6C771C8F}"/>
                </a:ext>
              </a:extLst>
            </p:cNvPr>
            <p:cNvCxnSpPr>
              <a:endCxn id="9" idx="3"/>
            </p:cNvCxnSpPr>
            <p:nvPr/>
          </p:nvCxnSpPr>
          <p:spPr>
            <a:xfrm flipV="1">
              <a:off x="5728159" y="5568149"/>
              <a:ext cx="665132" cy="60405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C49400F-C1C3-C21F-1E09-59BE86A8540E}"/>
                </a:ext>
              </a:extLst>
            </p:cNvPr>
            <p:cNvSpPr/>
            <p:nvPr/>
          </p:nvSpPr>
          <p:spPr>
            <a:xfrm>
              <a:off x="6732240" y="508518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092B0B02-B1FC-55E1-9E7A-705DE173A3D3}"/>
                </a:ext>
              </a:extLst>
            </p:cNvPr>
            <p:cNvSpPr/>
            <p:nvPr/>
          </p:nvSpPr>
          <p:spPr>
            <a:xfrm>
              <a:off x="6372200" y="616530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AC7DB5E1-3140-2145-1CC0-EF356BC7AEBA}"/>
                </a:ext>
              </a:extLst>
            </p:cNvPr>
            <p:cNvSpPr/>
            <p:nvPr/>
          </p:nvSpPr>
          <p:spPr>
            <a:xfrm>
              <a:off x="5652120" y="652534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Oval 18">
              <a:extLst>
                <a:ext uri="{FF2B5EF4-FFF2-40B4-BE49-F238E27FC236}">
                  <a16:creationId xmlns:a16="http://schemas.microsoft.com/office/drawing/2014/main" id="{ACBA88C7-DD3B-408D-EC7D-567B70D8A291}"/>
                </a:ext>
              </a:extLst>
            </p:cNvPr>
            <p:cNvSpPr/>
            <p:nvPr/>
          </p:nvSpPr>
          <p:spPr>
            <a:xfrm>
              <a:off x="6084168" y="4797152"/>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Oval 19">
              <a:extLst>
                <a:ext uri="{FF2B5EF4-FFF2-40B4-BE49-F238E27FC236}">
                  <a16:creationId xmlns:a16="http://schemas.microsoft.com/office/drawing/2014/main" id="{14340E53-5E68-1131-2B4C-2FDE139A03A0}"/>
                </a:ext>
              </a:extLst>
            </p:cNvPr>
            <p:cNvSpPr/>
            <p:nvPr/>
          </p:nvSpPr>
          <p:spPr>
            <a:xfrm>
              <a:off x="5220072" y="4869160"/>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Oval 20">
              <a:extLst>
                <a:ext uri="{FF2B5EF4-FFF2-40B4-BE49-F238E27FC236}">
                  <a16:creationId xmlns:a16="http://schemas.microsoft.com/office/drawing/2014/main" id="{871265E7-26D6-37EC-69CC-30002FA24E0B}"/>
                </a:ext>
              </a:extLst>
            </p:cNvPr>
            <p:cNvSpPr/>
            <p:nvPr/>
          </p:nvSpPr>
          <p:spPr>
            <a:xfrm>
              <a:off x="4427984" y="5661248"/>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5CBDE5EF-F6AA-FD3E-72C3-80C008BC08CF}"/>
                </a:ext>
              </a:extLst>
            </p:cNvPr>
            <p:cNvSpPr/>
            <p:nvPr/>
          </p:nvSpPr>
          <p:spPr>
            <a:xfrm>
              <a:off x="4788024" y="6453336"/>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Oval 22">
              <a:extLst>
                <a:ext uri="{FF2B5EF4-FFF2-40B4-BE49-F238E27FC236}">
                  <a16:creationId xmlns:a16="http://schemas.microsoft.com/office/drawing/2014/main" id="{FA5C4F90-928A-082C-F1E5-FDDB378D7542}"/>
                </a:ext>
              </a:extLst>
            </p:cNvPr>
            <p:cNvSpPr/>
            <p:nvPr/>
          </p:nvSpPr>
          <p:spPr>
            <a:xfrm>
              <a:off x="5607360" y="5605671"/>
              <a:ext cx="144016" cy="144016"/>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B95C8E0-0661-BB40-0F48-30CFD59787DF}"/>
                </a:ext>
              </a:extLst>
            </p:cNvPr>
            <p:cNvCxnSpPr>
              <a:endCxn id="17" idx="0"/>
            </p:cNvCxnSpPr>
            <p:nvPr/>
          </p:nvCxnSpPr>
          <p:spPr>
            <a:xfrm flipH="1">
              <a:off x="6444208" y="5553663"/>
              <a:ext cx="17197" cy="61164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1595E1F-3583-A9CF-D789-D21B07D471BE}"/>
                </a:ext>
              </a:extLst>
            </p:cNvPr>
            <p:cNvCxnSpPr>
              <a:stCxn id="10" idx="6"/>
              <a:endCxn id="17" idx="2"/>
            </p:cNvCxnSpPr>
            <p:nvPr/>
          </p:nvCxnSpPr>
          <p:spPr>
            <a:xfrm>
              <a:off x="5796136" y="6165304"/>
              <a:ext cx="576064"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332C638-06DA-1692-7597-CE1FA68305E1}"/>
                </a:ext>
              </a:extLst>
            </p:cNvPr>
            <p:cNvCxnSpPr>
              <a:endCxn id="18" idx="0"/>
            </p:cNvCxnSpPr>
            <p:nvPr/>
          </p:nvCxnSpPr>
          <p:spPr>
            <a:xfrm>
              <a:off x="5714685" y="6154411"/>
              <a:ext cx="9443" cy="370933"/>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0CF42F3-2992-9A14-BD09-198E7C36BC38}"/>
                </a:ext>
              </a:extLst>
            </p:cNvPr>
            <p:cNvCxnSpPr>
              <a:stCxn id="11" idx="4"/>
            </p:cNvCxnSpPr>
            <p:nvPr/>
          </p:nvCxnSpPr>
          <p:spPr>
            <a:xfrm flipH="1">
              <a:off x="4874425" y="5877272"/>
              <a:ext cx="57615" cy="512462"/>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CAF236C-630B-7966-3551-CAA0F0D98543}"/>
                </a:ext>
              </a:extLst>
            </p:cNvPr>
            <p:cNvCxnSpPr>
              <a:stCxn id="11" idx="6"/>
              <a:endCxn id="18" idx="1"/>
            </p:cNvCxnSpPr>
            <p:nvPr/>
          </p:nvCxnSpPr>
          <p:spPr>
            <a:xfrm>
              <a:off x="5004048" y="5805264"/>
              <a:ext cx="669163" cy="74117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B6F79F3-5AC4-BDA6-2FFE-87FCC08DC535}"/>
                </a:ext>
              </a:extLst>
            </p:cNvPr>
            <p:cNvCxnSpPr>
              <a:stCxn id="21" idx="6"/>
              <a:endCxn id="11" idx="2"/>
            </p:cNvCxnSpPr>
            <p:nvPr/>
          </p:nvCxnSpPr>
          <p:spPr>
            <a:xfrm>
              <a:off x="4572000" y="5733256"/>
              <a:ext cx="288032"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EAA4E83-511E-9537-D326-ED6BA5AB430C}"/>
                </a:ext>
              </a:extLst>
            </p:cNvPr>
            <p:cNvCxnSpPr>
              <a:stCxn id="20" idx="3"/>
              <a:endCxn id="11" idx="0"/>
            </p:cNvCxnSpPr>
            <p:nvPr/>
          </p:nvCxnSpPr>
          <p:spPr>
            <a:xfrm flipH="1">
              <a:off x="4932040" y="4992085"/>
              <a:ext cx="309123" cy="74117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2394C2E-05AC-786D-7B0C-3FC085065A29}"/>
                </a:ext>
              </a:extLst>
            </p:cNvPr>
            <p:cNvCxnSpPr>
              <a:stCxn id="20" idx="5"/>
            </p:cNvCxnSpPr>
            <p:nvPr/>
          </p:nvCxnSpPr>
          <p:spPr>
            <a:xfrm>
              <a:off x="5342997" y="4992085"/>
              <a:ext cx="186198" cy="165107"/>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E5CEF19-F8E9-7631-0318-7764D717CF0F}"/>
                </a:ext>
              </a:extLst>
            </p:cNvPr>
            <p:cNvCxnSpPr>
              <a:endCxn id="18" idx="2"/>
            </p:cNvCxnSpPr>
            <p:nvPr/>
          </p:nvCxnSpPr>
          <p:spPr>
            <a:xfrm>
              <a:off x="4944178" y="6525344"/>
              <a:ext cx="707942"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A8824C2-646F-9FD9-F658-62ED8FDE1D2F}"/>
                </a:ext>
              </a:extLst>
            </p:cNvPr>
            <p:cNvCxnSpPr>
              <a:stCxn id="21" idx="3"/>
              <a:endCxn id="22" idx="1"/>
            </p:cNvCxnSpPr>
            <p:nvPr/>
          </p:nvCxnSpPr>
          <p:spPr>
            <a:xfrm>
              <a:off x="4449075" y="5784173"/>
              <a:ext cx="360040" cy="690254"/>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445F8FE-B606-0285-0766-D6100C036101}"/>
                </a:ext>
              </a:extLst>
            </p:cNvPr>
            <p:cNvCxnSpPr>
              <a:stCxn id="20" idx="6"/>
              <a:endCxn id="19" idx="2"/>
            </p:cNvCxnSpPr>
            <p:nvPr/>
          </p:nvCxnSpPr>
          <p:spPr>
            <a:xfrm flipV="1">
              <a:off x="5364088" y="4869160"/>
              <a:ext cx="720080"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0F8FC13-FD5D-43DE-8085-481329B8E89B}"/>
                </a:ext>
              </a:extLst>
            </p:cNvPr>
            <p:cNvCxnSpPr>
              <a:endCxn id="9" idx="1"/>
            </p:cNvCxnSpPr>
            <p:nvPr/>
          </p:nvCxnSpPr>
          <p:spPr>
            <a:xfrm>
              <a:off x="6202073" y="4941168"/>
              <a:ext cx="191218" cy="525147"/>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830904A1-ECFB-1095-68F0-2CED6EBFA35C}"/>
                </a:ext>
              </a:extLst>
            </p:cNvPr>
            <p:cNvCxnSpPr>
              <a:stCxn id="16" idx="4"/>
              <a:endCxn id="17" idx="7"/>
            </p:cNvCxnSpPr>
            <p:nvPr/>
          </p:nvCxnSpPr>
          <p:spPr>
            <a:xfrm flipH="1">
              <a:off x="6495125" y="5229200"/>
              <a:ext cx="309123" cy="957195"/>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0B15616-5EC7-3C89-F7B5-B4288B6F1E15}"/>
                </a:ext>
              </a:extLst>
            </p:cNvPr>
            <p:cNvCxnSpPr>
              <a:stCxn id="16" idx="2"/>
              <a:endCxn id="9" idx="7"/>
            </p:cNvCxnSpPr>
            <p:nvPr/>
          </p:nvCxnSpPr>
          <p:spPr>
            <a:xfrm flipH="1">
              <a:off x="6495125" y="5157192"/>
              <a:ext cx="237115" cy="309123"/>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38" name="Rectangle 37">
            <a:extLst>
              <a:ext uri="{FF2B5EF4-FFF2-40B4-BE49-F238E27FC236}">
                <a16:creationId xmlns:a16="http://schemas.microsoft.com/office/drawing/2014/main" id="{00157A8F-94F1-B418-EFA9-AAA4E2DEB6E9}"/>
              </a:ext>
            </a:extLst>
          </p:cNvPr>
          <p:cNvSpPr/>
          <p:nvPr/>
        </p:nvSpPr>
        <p:spPr>
          <a:xfrm>
            <a:off x="5648545" y="3429000"/>
            <a:ext cx="4725296" cy="2704159"/>
          </a:xfrm>
          <a:prstGeom prst="rect">
            <a:avLst/>
          </a:prstGeom>
          <a:ln>
            <a:solidFill>
              <a:schemeClr val="tx1"/>
            </a:solidFill>
            <a:prstDash val="lg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2" descr="https://static.thenounproject.com/png/47058-200.png">
            <a:extLst>
              <a:ext uri="{FF2B5EF4-FFF2-40B4-BE49-F238E27FC236}">
                <a16:creationId xmlns:a16="http://schemas.microsoft.com/office/drawing/2014/main" id="{9DBDB663-21DC-2C41-2EDE-83D26BDC1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844" y="4242269"/>
            <a:ext cx="1479070" cy="147907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A04EFB4-6A49-0435-1EA1-D328285D67B9}"/>
              </a:ext>
            </a:extLst>
          </p:cNvPr>
          <p:cNvSpPr/>
          <p:nvPr/>
        </p:nvSpPr>
        <p:spPr>
          <a:xfrm>
            <a:off x="5804410" y="3915712"/>
            <a:ext cx="1583319" cy="338554"/>
          </a:xfrm>
          <a:prstGeom prst="rect">
            <a:avLst/>
          </a:prstGeom>
        </p:spPr>
        <p:txBody>
          <a:bodyPr wrap="none">
            <a:spAutoFit/>
          </a:bodyPr>
          <a:lstStyle/>
          <a:p>
            <a:r>
              <a:rPr lang="en-US" altLang="zh-CN" sz="1600" b="1" dirty="0"/>
              <a:t>Task</a:t>
            </a:r>
            <a:r>
              <a:rPr lang="zh-CN" altLang="en-US" sz="1600" b="1" dirty="0"/>
              <a:t> </a:t>
            </a:r>
            <a:r>
              <a:rPr lang="en-US" altLang="zh-CN" sz="1600" b="1" dirty="0"/>
              <a:t>Metadata</a:t>
            </a:r>
            <a:endParaRPr lang="en-US" sz="1600" b="1" dirty="0"/>
          </a:p>
        </p:txBody>
      </p:sp>
      <p:sp>
        <p:nvSpPr>
          <p:cNvPr id="41" name="Rectangle 40">
            <a:extLst>
              <a:ext uri="{FF2B5EF4-FFF2-40B4-BE49-F238E27FC236}">
                <a16:creationId xmlns:a16="http://schemas.microsoft.com/office/drawing/2014/main" id="{B6466D6A-5A17-2625-9305-299EE5E8503D}"/>
              </a:ext>
            </a:extLst>
          </p:cNvPr>
          <p:cNvSpPr/>
          <p:nvPr/>
        </p:nvSpPr>
        <p:spPr>
          <a:xfrm>
            <a:off x="8003495" y="5726409"/>
            <a:ext cx="1649041" cy="338554"/>
          </a:xfrm>
          <a:prstGeom prst="rect">
            <a:avLst/>
          </a:prstGeom>
        </p:spPr>
        <p:txBody>
          <a:bodyPr wrap="none">
            <a:spAutoFit/>
          </a:bodyPr>
          <a:lstStyle/>
          <a:p>
            <a:r>
              <a:rPr lang="en-US" altLang="zh-CN" sz="1600" b="1" dirty="0"/>
              <a:t>Task</a:t>
            </a:r>
            <a:r>
              <a:rPr lang="zh-CN" altLang="en-US" sz="1600" b="1" dirty="0"/>
              <a:t> </a:t>
            </a:r>
            <a:r>
              <a:rPr lang="en-US" altLang="zh-CN" sz="1600" b="1" dirty="0"/>
              <a:t>Subgraph</a:t>
            </a:r>
            <a:endParaRPr lang="en-US" sz="1600" b="1" dirty="0"/>
          </a:p>
        </p:txBody>
      </p:sp>
      <p:pic>
        <p:nvPicPr>
          <p:cNvPr id="42" name="Picture 41">
            <a:extLst>
              <a:ext uri="{FF2B5EF4-FFF2-40B4-BE49-F238E27FC236}">
                <a16:creationId xmlns:a16="http://schemas.microsoft.com/office/drawing/2014/main" id="{B262E68D-E4ED-D312-2E96-54AECFE4776F}"/>
              </a:ext>
            </a:extLst>
          </p:cNvPr>
          <p:cNvPicPr>
            <a:picLocks noChangeAspect="1"/>
          </p:cNvPicPr>
          <p:nvPr/>
        </p:nvPicPr>
        <p:blipFill>
          <a:blip r:embed="rId4"/>
          <a:stretch>
            <a:fillRect/>
          </a:stretch>
        </p:blipFill>
        <p:spPr>
          <a:xfrm>
            <a:off x="4922686" y="598476"/>
            <a:ext cx="7069535" cy="694139"/>
          </a:xfrm>
          <a:prstGeom prst="rect">
            <a:avLst/>
          </a:prstGeom>
        </p:spPr>
      </p:pic>
      <p:pic>
        <p:nvPicPr>
          <p:cNvPr id="43" name="Picture 42">
            <a:extLst>
              <a:ext uri="{FF2B5EF4-FFF2-40B4-BE49-F238E27FC236}">
                <a16:creationId xmlns:a16="http://schemas.microsoft.com/office/drawing/2014/main" id="{8AB93B14-88F1-1083-BBEC-676552FB9D8A}"/>
              </a:ext>
            </a:extLst>
          </p:cNvPr>
          <p:cNvPicPr>
            <a:picLocks noChangeAspect="1"/>
          </p:cNvPicPr>
          <p:nvPr/>
        </p:nvPicPr>
        <p:blipFill>
          <a:blip r:embed="rId5"/>
          <a:stretch>
            <a:fillRect/>
          </a:stretch>
        </p:blipFill>
        <p:spPr>
          <a:xfrm>
            <a:off x="4941936" y="108778"/>
            <a:ext cx="7069535" cy="434892"/>
          </a:xfrm>
          <a:prstGeom prst="rect">
            <a:avLst/>
          </a:prstGeom>
        </p:spPr>
      </p:pic>
      <p:sp>
        <p:nvSpPr>
          <p:cNvPr id="45" name="TextBox 44">
            <a:extLst>
              <a:ext uri="{FF2B5EF4-FFF2-40B4-BE49-F238E27FC236}">
                <a16:creationId xmlns:a16="http://schemas.microsoft.com/office/drawing/2014/main" id="{214C38BA-B5AD-7D5D-7E88-768D324CFE33}"/>
              </a:ext>
            </a:extLst>
          </p:cNvPr>
          <p:cNvSpPr txBox="1"/>
          <p:nvPr/>
        </p:nvSpPr>
        <p:spPr>
          <a:xfrm>
            <a:off x="493873" y="6035669"/>
            <a:ext cx="3407752" cy="369332"/>
          </a:xfrm>
          <a:prstGeom prst="rect">
            <a:avLst/>
          </a:prstGeom>
          <a:noFill/>
        </p:spPr>
        <p:txBody>
          <a:bodyPr wrap="square">
            <a:spAutoFit/>
          </a:bodyPr>
          <a:lstStyle/>
          <a:p>
            <a:r>
              <a:rPr lang="zh-CN" altLang="en-US" sz="1800" b="1" dirty="0"/>
              <a:t>* </a:t>
            </a:r>
            <a:r>
              <a:rPr lang="en-US" altLang="zh-CN" sz="1800" b="1" dirty="0"/>
              <a:t>UDF</a:t>
            </a:r>
            <a:r>
              <a:rPr lang="zh-CN" altLang="en-US" sz="1800" b="1" dirty="0"/>
              <a:t> </a:t>
            </a:r>
            <a:r>
              <a:rPr lang="en-US" altLang="zh-CN" sz="1800" b="1" dirty="0"/>
              <a:t>=</a:t>
            </a:r>
            <a:r>
              <a:rPr lang="zh-CN" altLang="en-US" sz="1800" b="1" dirty="0"/>
              <a:t> </a:t>
            </a:r>
            <a:r>
              <a:rPr lang="en-US" altLang="zh-CN" sz="1800" b="1" dirty="0"/>
              <a:t>user-defined</a:t>
            </a:r>
            <a:r>
              <a:rPr lang="zh-CN" altLang="en-US" sz="1800" b="1" dirty="0"/>
              <a:t> </a:t>
            </a:r>
            <a:r>
              <a:rPr lang="en-US" altLang="zh-CN" sz="1800" b="1" dirty="0"/>
              <a:t>function</a:t>
            </a:r>
            <a:endParaRPr lang="en-US" dirty="0"/>
          </a:p>
        </p:txBody>
      </p:sp>
    </p:spTree>
    <p:extLst>
      <p:ext uri="{BB962C8B-B14F-4D97-AF65-F5344CB8AC3E}">
        <p14:creationId xmlns:p14="http://schemas.microsoft.com/office/powerpoint/2010/main" val="25105506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44</a:t>
            </a:fld>
            <a:endParaRPr lang="en-US" sz="2000" dirty="0">
              <a:solidFill>
                <a:schemeClr val="tx1"/>
              </a:solidFill>
              <a:latin typeface="Arial" pitchFamily="34" charset="0"/>
              <a:cs typeface="Arial" pitchFamily="34" charset="0"/>
            </a:endParaRPr>
          </a:p>
        </p:txBody>
      </p:sp>
      <p:pic>
        <p:nvPicPr>
          <p:cNvPr id="42" name="Picture 41">
            <a:extLst>
              <a:ext uri="{FF2B5EF4-FFF2-40B4-BE49-F238E27FC236}">
                <a16:creationId xmlns:a16="http://schemas.microsoft.com/office/drawing/2014/main" id="{B262E68D-E4ED-D312-2E96-54AECFE4776F}"/>
              </a:ext>
            </a:extLst>
          </p:cNvPr>
          <p:cNvPicPr>
            <a:picLocks noChangeAspect="1"/>
          </p:cNvPicPr>
          <p:nvPr/>
        </p:nvPicPr>
        <p:blipFill>
          <a:blip r:embed="rId3"/>
          <a:stretch>
            <a:fillRect/>
          </a:stretch>
        </p:blipFill>
        <p:spPr>
          <a:xfrm>
            <a:off x="4922686" y="598476"/>
            <a:ext cx="7069535" cy="694139"/>
          </a:xfrm>
          <a:prstGeom prst="rect">
            <a:avLst/>
          </a:prstGeom>
        </p:spPr>
      </p:pic>
      <p:pic>
        <p:nvPicPr>
          <p:cNvPr id="43" name="Picture 42">
            <a:extLst>
              <a:ext uri="{FF2B5EF4-FFF2-40B4-BE49-F238E27FC236}">
                <a16:creationId xmlns:a16="http://schemas.microsoft.com/office/drawing/2014/main" id="{8AB93B14-88F1-1083-BBEC-676552FB9D8A}"/>
              </a:ext>
            </a:extLst>
          </p:cNvPr>
          <p:cNvPicPr>
            <a:picLocks noChangeAspect="1"/>
          </p:cNvPicPr>
          <p:nvPr/>
        </p:nvPicPr>
        <p:blipFill>
          <a:blip r:embed="rId4"/>
          <a:stretch>
            <a:fillRect/>
          </a:stretch>
        </p:blipFill>
        <p:spPr>
          <a:xfrm>
            <a:off x="4941936" y="108778"/>
            <a:ext cx="7069535" cy="434892"/>
          </a:xfrm>
          <a:prstGeom prst="rect">
            <a:avLst/>
          </a:prstGeom>
        </p:spPr>
      </p:pic>
      <p:pic>
        <p:nvPicPr>
          <p:cNvPr id="3" name="Picture 2">
            <a:extLst>
              <a:ext uri="{FF2B5EF4-FFF2-40B4-BE49-F238E27FC236}">
                <a16:creationId xmlns:a16="http://schemas.microsoft.com/office/drawing/2014/main" id="{2FC3CB7E-26A8-54D3-1C12-BEC4FA4C3B08}"/>
              </a:ext>
            </a:extLst>
          </p:cNvPr>
          <p:cNvPicPr>
            <a:picLocks noChangeAspect="1"/>
          </p:cNvPicPr>
          <p:nvPr/>
        </p:nvPicPr>
        <p:blipFill>
          <a:blip r:embed="rId5"/>
          <a:stretch>
            <a:fillRect/>
          </a:stretch>
        </p:blipFill>
        <p:spPr>
          <a:xfrm>
            <a:off x="731856" y="1500208"/>
            <a:ext cx="10487166" cy="4973693"/>
          </a:xfrm>
          <a:prstGeom prst="rect">
            <a:avLst/>
          </a:prstGeom>
        </p:spPr>
      </p:pic>
    </p:spTree>
    <p:extLst>
      <p:ext uri="{BB962C8B-B14F-4D97-AF65-F5344CB8AC3E}">
        <p14:creationId xmlns:p14="http://schemas.microsoft.com/office/powerpoint/2010/main" val="42042478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45</a:t>
            </a:fld>
            <a:endParaRPr lang="en-US" sz="2000" dirty="0">
              <a:solidFill>
                <a:schemeClr val="tx1"/>
              </a:solidFill>
              <a:latin typeface="Arial" pitchFamily="34" charset="0"/>
              <a:cs typeface="Arial" pitchFamily="34" charset="0"/>
            </a:endParaRPr>
          </a:p>
        </p:txBody>
      </p:sp>
      <p:pic>
        <p:nvPicPr>
          <p:cNvPr id="42" name="Picture 41">
            <a:extLst>
              <a:ext uri="{FF2B5EF4-FFF2-40B4-BE49-F238E27FC236}">
                <a16:creationId xmlns:a16="http://schemas.microsoft.com/office/drawing/2014/main" id="{B262E68D-E4ED-D312-2E96-54AECFE4776F}"/>
              </a:ext>
            </a:extLst>
          </p:cNvPr>
          <p:cNvPicPr>
            <a:picLocks noChangeAspect="1"/>
          </p:cNvPicPr>
          <p:nvPr/>
        </p:nvPicPr>
        <p:blipFill>
          <a:blip r:embed="rId3"/>
          <a:stretch>
            <a:fillRect/>
          </a:stretch>
        </p:blipFill>
        <p:spPr>
          <a:xfrm>
            <a:off x="4922686" y="598476"/>
            <a:ext cx="7069535" cy="694139"/>
          </a:xfrm>
          <a:prstGeom prst="rect">
            <a:avLst/>
          </a:prstGeom>
        </p:spPr>
      </p:pic>
      <p:pic>
        <p:nvPicPr>
          <p:cNvPr id="43" name="Picture 42">
            <a:extLst>
              <a:ext uri="{FF2B5EF4-FFF2-40B4-BE49-F238E27FC236}">
                <a16:creationId xmlns:a16="http://schemas.microsoft.com/office/drawing/2014/main" id="{8AB93B14-88F1-1083-BBEC-676552FB9D8A}"/>
              </a:ext>
            </a:extLst>
          </p:cNvPr>
          <p:cNvPicPr>
            <a:picLocks noChangeAspect="1"/>
          </p:cNvPicPr>
          <p:nvPr/>
        </p:nvPicPr>
        <p:blipFill>
          <a:blip r:embed="rId4"/>
          <a:stretch>
            <a:fillRect/>
          </a:stretch>
        </p:blipFill>
        <p:spPr>
          <a:xfrm>
            <a:off x="4941936" y="108778"/>
            <a:ext cx="7069535" cy="434892"/>
          </a:xfrm>
          <a:prstGeom prst="rect">
            <a:avLst/>
          </a:prstGeom>
        </p:spPr>
      </p:pic>
      <p:sp>
        <p:nvSpPr>
          <p:cNvPr id="4" name="TextBox 83">
            <a:extLst>
              <a:ext uri="{FF2B5EF4-FFF2-40B4-BE49-F238E27FC236}">
                <a16:creationId xmlns:a16="http://schemas.microsoft.com/office/drawing/2014/main" id="{9625E70A-FD5F-3416-42F6-938B8EA8ED5F}"/>
              </a:ext>
            </a:extLst>
          </p:cNvPr>
          <p:cNvSpPr txBox="1"/>
          <p:nvPr/>
        </p:nvSpPr>
        <p:spPr>
          <a:xfrm>
            <a:off x="2820463" y="5545977"/>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5" name="组合 243">
            <a:extLst>
              <a:ext uri="{FF2B5EF4-FFF2-40B4-BE49-F238E27FC236}">
                <a16:creationId xmlns:a16="http://schemas.microsoft.com/office/drawing/2014/main" id="{16D15982-2C57-227D-0217-1C51B5742C95}"/>
              </a:ext>
            </a:extLst>
          </p:cNvPr>
          <p:cNvGrpSpPr/>
          <p:nvPr/>
        </p:nvGrpSpPr>
        <p:grpSpPr>
          <a:xfrm>
            <a:off x="2432398" y="4948475"/>
            <a:ext cx="2712670" cy="553352"/>
            <a:chOff x="29034" y="2389200"/>
            <a:chExt cx="2712670" cy="553352"/>
          </a:xfrm>
        </p:grpSpPr>
        <p:pic>
          <p:nvPicPr>
            <p:cNvPr id="7" name="图片 244">
              <a:extLst>
                <a:ext uri="{FF2B5EF4-FFF2-40B4-BE49-F238E27FC236}">
                  <a16:creationId xmlns:a16="http://schemas.microsoft.com/office/drawing/2014/main" id="{CD693DE1-B63C-5C74-181F-A75DDBA7A57E}"/>
                </a:ext>
              </a:extLst>
            </p:cNvPr>
            <p:cNvPicPr>
              <a:picLocks noChangeAspect="1"/>
            </p:cNvPicPr>
            <p:nvPr/>
          </p:nvPicPr>
          <p:blipFill>
            <a:blip r:embed="rId5"/>
            <a:stretch>
              <a:fillRect/>
            </a:stretch>
          </p:blipFill>
          <p:spPr>
            <a:xfrm>
              <a:off x="29034" y="2389200"/>
              <a:ext cx="873714" cy="553352"/>
            </a:xfrm>
            <a:prstGeom prst="rect">
              <a:avLst/>
            </a:prstGeom>
          </p:spPr>
        </p:pic>
        <p:sp>
          <p:nvSpPr>
            <p:cNvPr id="8" name="圆角矩形 245">
              <a:extLst>
                <a:ext uri="{FF2B5EF4-FFF2-40B4-BE49-F238E27FC236}">
                  <a16:creationId xmlns:a16="http://schemas.microsoft.com/office/drawing/2014/main" id="{DD6CF713-36A6-1A4F-E8F3-8943068E6192}"/>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246">
              <a:extLst>
                <a:ext uri="{FF2B5EF4-FFF2-40B4-BE49-F238E27FC236}">
                  <a16:creationId xmlns:a16="http://schemas.microsoft.com/office/drawing/2014/main" id="{DF855C00-9D40-3A1D-67EE-7B025E44A574}"/>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247">
              <a:extLst>
                <a:ext uri="{FF2B5EF4-FFF2-40B4-BE49-F238E27FC236}">
                  <a16:creationId xmlns:a16="http://schemas.microsoft.com/office/drawing/2014/main" id="{A579A550-3278-C69E-F644-B856DA63C000}"/>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248">
              <a:extLst>
                <a:ext uri="{FF2B5EF4-FFF2-40B4-BE49-F238E27FC236}">
                  <a16:creationId xmlns:a16="http://schemas.microsoft.com/office/drawing/2014/main" id="{60D97B85-1E5B-6A72-4DC6-3957DDCE2BE3}"/>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249">
              <a:extLst>
                <a:ext uri="{FF2B5EF4-FFF2-40B4-BE49-F238E27FC236}">
                  <a16:creationId xmlns:a16="http://schemas.microsoft.com/office/drawing/2014/main" id="{6E9A2AC9-11CD-96F4-B7E2-35F964983F3C}"/>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250">
              <a:extLst>
                <a:ext uri="{FF2B5EF4-FFF2-40B4-BE49-F238E27FC236}">
                  <a16:creationId xmlns:a16="http://schemas.microsoft.com/office/drawing/2014/main" id="{44734C58-0AD6-173F-E924-C45E9C6BDBBF}"/>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251">
              <a:extLst>
                <a:ext uri="{FF2B5EF4-FFF2-40B4-BE49-F238E27FC236}">
                  <a16:creationId xmlns:a16="http://schemas.microsoft.com/office/drawing/2014/main" id="{85CB0F40-DDD0-4A7A-C595-FAAC63027B84}"/>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252">
              <a:extLst>
                <a:ext uri="{FF2B5EF4-FFF2-40B4-BE49-F238E27FC236}">
                  <a16:creationId xmlns:a16="http://schemas.microsoft.com/office/drawing/2014/main" id="{65ED3CF2-18BA-0774-EC9A-15DFCB123651}"/>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合 254">
            <a:extLst>
              <a:ext uri="{FF2B5EF4-FFF2-40B4-BE49-F238E27FC236}">
                <a16:creationId xmlns:a16="http://schemas.microsoft.com/office/drawing/2014/main" id="{86C102ED-5FC7-1310-52B8-6742FC24A015}"/>
              </a:ext>
            </a:extLst>
          </p:cNvPr>
          <p:cNvGrpSpPr/>
          <p:nvPr/>
        </p:nvGrpSpPr>
        <p:grpSpPr>
          <a:xfrm>
            <a:off x="2427386" y="4435779"/>
            <a:ext cx="2712670" cy="553352"/>
            <a:chOff x="29034" y="2389200"/>
            <a:chExt cx="2712670" cy="553352"/>
          </a:xfrm>
        </p:grpSpPr>
        <p:pic>
          <p:nvPicPr>
            <p:cNvPr id="17" name="图片 255">
              <a:extLst>
                <a:ext uri="{FF2B5EF4-FFF2-40B4-BE49-F238E27FC236}">
                  <a16:creationId xmlns:a16="http://schemas.microsoft.com/office/drawing/2014/main" id="{273CF393-3D13-9D88-6EEE-3CFFB5351844}"/>
                </a:ext>
              </a:extLst>
            </p:cNvPr>
            <p:cNvPicPr>
              <a:picLocks noChangeAspect="1"/>
            </p:cNvPicPr>
            <p:nvPr/>
          </p:nvPicPr>
          <p:blipFill>
            <a:blip r:embed="rId5"/>
            <a:stretch>
              <a:fillRect/>
            </a:stretch>
          </p:blipFill>
          <p:spPr>
            <a:xfrm>
              <a:off x="29034" y="2389200"/>
              <a:ext cx="873714" cy="553352"/>
            </a:xfrm>
            <a:prstGeom prst="rect">
              <a:avLst/>
            </a:prstGeom>
          </p:spPr>
        </p:pic>
        <p:sp>
          <p:nvSpPr>
            <p:cNvPr id="18" name="圆角矩形 256">
              <a:extLst>
                <a:ext uri="{FF2B5EF4-FFF2-40B4-BE49-F238E27FC236}">
                  <a16:creationId xmlns:a16="http://schemas.microsoft.com/office/drawing/2014/main" id="{A998895B-A288-C2C1-4D86-B77FEEC690CF}"/>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257">
              <a:extLst>
                <a:ext uri="{FF2B5EF4-FFF2-40B4-BE49-F238E27FC236}">
                  <a16:creationId xmlns:a16="http://schemas.microsoft.com/office/drawing/2014/main" id="{83A2E036-2516-09CA-FBA9-6F84F7398A44}"/>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258">
              <a:extLst>
                <a:ext uri="{FF2B5EF4-FFF2-40B4-BE49-F238E27FC236}">
                  <a16:creationId xmlns:a16="http://schemas.microsoft.com/office/drawing/2014/main" id="{47A0CD7D-4A57-D089-1EB4-23EB7E107B0D}"/>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59">
              <a:extLst>
                <a:ext uri="{FF2B5EF4-FFF2-40B4-BE49-F238E27FC236}">
                  <a16:creationId xmlns:a16="http://schemas.microsoft.com/office/drawing/2014/main" id="{6A32353E-B81E-CF9F-3615-5C80B0825E18}"/>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60">
              <a:extLst>
                <a:ext uri="{FF2B5EF4-FFF2-40B4-BE49-F238E27FC236}">
                  <a16:creationId xmlns:a16="http://schemas.microsoft.com/office/drawing/2014/main" id="{E311361E-477A-27F0-0995-FD556321FED8}"/>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61">
              <a:extLst>
                <a:ext uri="{FF2B5EF4-FFF2-40B4-BE49-F238E27FC236}">
                  <a16:creationId xmlns:a16="http://schemas.microsoft.com/office/drawing/2014/main" id="{533DED15-E189-1B8B-2DAE-8D703DD7E189}"/>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263">
            <a:extLst>
              <a:ext uri="{FF2B5EF4-FFF2-40B4-BE49-F238E27FC236}">
                <a16:creationId xmlns:a16="http://schemas.microsoft.com/office/drawing/2014/main" id="{B99EEA7C-75A7-DCF8-8D0D-D9E935804724}"/>
              </a:ext>
            </a:extLst>
          </p:cNvPr>
          <p:cNvGrpSpPr/>
          <p:nvPr/>
        </p:nvGrpSpPr>
        <p:grpSpPr>
          <a:xfrm>
            <a:off x="2432398" y="3889308"/>
            <a:ext cx="2712670" cy="553352"/>
            <a:chOff x="29034" y="2389200"/>
            <a:chExt cx="2712670" cy="553352"/>
          </a:xfrm>
        </p:grpSpPr>
        <p:pic>
          <p:nvPicPr>
            <p:cNvPr id="25" name="图片 264">
              <a:extLst>
                <a:ext uri="{FF2B5EF4-FFF2-40B4-BE49-F238E27FC236}">
                  <a16:creationId xmlns:a16="http://schemas.microsoft.com/office/drawing/2014/main" id="{B36654D8-3798-7E39-CD7A-7652DA817CF4}"/>
                </a:ext>
              </a:extLst>
            </p:cNvPr>
            <p:cNvPicPr>
              <a:picLocks noChangeAspect="1"/>
            </p:cNvPicPr>
            <p:nvPr/>
          </p:nvPicPr>
          <p:blipFill>
            <a:blip r:embed="rId5"/>
            <a:stretch>
              <a:fillRect/>
            </a:stretch>
          </p:blipFill>
          <p:spPr>
            <a:xfrm>
              <a:off x="29034" y="2389200"/>
              <a:ext cx="873714" cy="553352"/>
            </a:xfrm>
            <a:prstGeom prst="rect">
              <a:avLst/>
            </a:prstGeom>
          </p:spPr>
        </p:pic>
        <p:sp>
          <p:nvSpPr>
            <p:cNvPr id="26" name="圆角矩形 265">
              <a:extLst>
                <a:ext uri="{FF2B5EF4-FFF2-40B4-BE49-F238E27FC236}">
                  <a16:creationId xmlns:a16="http://schemas.microsoft.com/office/drawing/2014/main" id="{245D4A56-74B7-EDF9-6975-E523D1997444}"/>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6">
              <a:extLst>
                <a:ext uri="{FF2B5EF4-FFF2-40B4-BE49-F238E27FC236}">
                  <a16:creationId xmlns:a16="http://schemas.microsoft.com/office/drawing/2014/main" id="{54AA322D-0520-6D35-026B-D19BEF3DE447}"/>
                </a:ext>
              </a:extLst>
            </p:cNvPr>
            <p:cNvSpPr/>
            <p:nvPr/>
          </p:nvSpPr>
          <p:spPr>
            <a:xfrm>
              <a:off x="855631" y="2542501"/>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67">
              <a:extLst>
                <a:ext uri="{FF2B5EF4-FFF2-40B4-BE49-F238E27FC236}">
                  <a16:creationId xmlns:a16="http://schemas.microsoft.com/office/drawing/2014/main" id="{FD3C585D-22E0-ED62-4D53-FEDEF29E21C1}"/>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68">
              <a:extLst>
                <a:ext uri="{FF2B5EF4-FFF2-40B4-BE49-F238E27FC236}">
                  <a16:creationId xmlns:a16="http://schemas.microsoft.com/office/drawing/2014/main" id="{CEF8D9C4-2BE9-78DD-E426-1C77C718F4F0}"/>
                </a:ext>
              </a:extLst>
            </p:cNvPr>
            <p:cNvSpPr/>
            <p:nvPr/>
          </p:nvSpPr>
          <p:spPr>
            <a:xfrm>
              <a:off x="1162410" y="2540522"/>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69">
              <a:extLst>
                <a:ext uri="{FF2B5EF4-FFF2-40B4-BE49-F238E27FC236}">
                  <a16:creationId xmlns:a16="http://schemas.microsoft.com/office/drawing/2014/main" id="{34D9BA47-45E5-99AC-AD10-1D84F1C59EF7}"/>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270">
              <a:extLst>
                <a:ext uri="{FF2B5EF4-FFF2-40B4-BE49-F238E27FC236}">
                  <a16:creationId xmlns:a16="http://schemas.microsoft.com/office/drawing/2014/main" id="{1A582950-7138-BDD2-3D15-41FBDEEBDA2E}"/>
                </a:ext>
              </a:extLst>
            </p:cNvPr>
            <p:cNvSpPr/>
            <p:nvPr/>
          </p:nvSpPr>
          <p:spPr>
            <a:xfrm>
              <a:off x="1471167" y="2540526"/>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271">
              <a:extLst>
                <a:ext uri="{FF2B5EF4-FFF2-40B4-BE49-F238E27FC236}">
                  <a16:creationId xmlns:a16="http://schemas.microsoft.com/office/drawing/2014/main" id="{5AE937A3-BE75-C22F-4850-2A7E1C1AF506}"/>
                </a:ext>
              </a:extLst>
            </p:cNvPr>
            <p:cNvSpPr/>
            <p:nvPr/>
          </p:nvSpPr>
          <p:spPr>
            <a:xfrm>
              <a:off x="1623567" y="2538550"/>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272">
              <a:extLst>
                <a:ext uri="{FF2B5EF4-FFF2-40B4-BE49-F238E27FC236}">
                  <a16:creationId xmlns:a16="http://schemas.microsoft.com/office/drawing/2014/main" id="{C60E398D-8C73-0D2F-6521-C86727A8D275}"/>
                </a:ext>
              </a:extLst>
            </p:cNvPr>
            <p:cNvSpPr/>
            <p:nvPr/>
          </p:nvSpPr>
          <p:spPr>
            <a:xfrm>
              <a:off x="1777946" y="2538547"/>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273">
              <a:extLst>
                <a:ext uri="{FF2B5EF4-FFF2-40B4-BE49-F238E27FC236}">
                  <a16:creationId xmlns:a16="http://schemas.microsoft.com/office/drawing/2014/main" id="{2EC074CF-F190-942B-0285-045CD8AA8CA8}"/>
                </a:ext>
              </a:extLst>
            </p:cNvPr>
            <p:cNvSpPr/>
            <p:nvPr/>
          </p:nvSpPr>
          <p:spPr>
            <a:xfrm>
              <a:off x="1930346" y="25408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5" name="Rounded Rectangle 34">
            <a:extLst>
              <a:ext uri="{FF2B5EF4-FFF2-40B4-BE49-F238E27FC236}">
                <a16:creationId xmlns:a16="http://schemas.microsoft.com/office/drawing/2014/main" id="{F6B73EDD-87C5-AADB-D13A-3B599DE967B8}"/>
              </a:ext>
            </a:extLst>
          </p:cNvPr>
          <p:cNvSpPr/>
          <p:nvPr/>
        </p:nvSpPr>
        <p:spPr>
          <a:xfrm>
            <a:off x="2155593" y="2599455"/>
            <a:ext cx="3526555" cy="3550974"/>
          </a:xfrm>
          <a:prstGeom prst="round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83">
            <a:extLst>
              <a:ext uri="{FF2B5EF4-FFF2-40B4-BE49-F238E27FC236}">
                <a16:creationId xmlns:a16="http://schemas.microsoft.com/office/drawing/2014/main" id="{0991BEF3-645E-7C27-6D2E-1E801FDCABC1}"/>
              </a:ext>
            </a:extLst>
          </p:cNvPr>
          <p:cNvSpPr txBox="1"/>
          <p:nvPr/>
        </p:nvSpPr>
        <p:spPr>
          <a:xfrm>
            <a:off x="7091970" y="5565467"/>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37" name="组合 243">
            <a:extLst>
              <a:ext uri="{FF2B5EF4-FFF2-40B4-BE49-F238E27FC236}">
                <a16:creationId xmlns:a16="http://schemas.microsoft.com/office/drawing/2014/main" id="{82BC5657-8AF5-124F-CE81-07C72890FC97}"/>
              </a:ext>
            </a:extLst>
          </p:cNvPr>
          <p:cNvGrpSpPr/>
          <p:nvPr/>
        </p:nvGrpSpPr>
        <p:grpSpPr>
          <a:xfrm>
            <a:off x="6703905" y="4967965"/>
            <a:ext cx="2712670" cy="553352"/>
            <a:chOff x="29034" y="2389200"/>
            <a:chExt cx="2712670" cy="553352"/>
          </a:xfrm>
        </p:grpSpPr>
        <p:pic>
          <p:nvPicPr>
            <p:cNvPr id="38" name="图片 244">
              <a:extLst>
                <a:ext uri="{FF2B5EF4-FFF2-40B4-BE49-F238E27FC236}">
                  <a16:creationId xmlns:a16="http://schemas.microsoft.com/office/drawing/2014/main" id="{7B450DD6-0BEC-0907-7C95-3656EF4E4C13}"/>
                </a:ext>
              </a:extLst>
            </p:cNvPr>
            <p:cNvPicPr>
              <a:picLocks noChangeAspect="1"/>
            </p:cNvPicPr>
            <p:nvPr/>
          </p:nvPicPr>
          <p:blipFill>
            <a:blip r:embed="rId5"/>
            <a:stretch>
              <a:fillRect/>
            </a:stretch>
          </p:blipFill>
          <p:spPr>
            <a:xfrm>
              <a:off x="29034" y="2389200"/>
              <a:ext cx="873714" cy="553352"/>
            </a:xfrm>
            <a:prstGeom prst="rect">
              <a:avLst/>
            </a:prstGeom>
          </p:spPr>
        </p:pic>
        <p:sp>
          <p:nvSpPr>
            <p:cNvPr id="39" name="圆角矩形 245">
              <a:extLst>
                <a:ext uri="{FF2B5EF4-FFF2-40B4-BE49-F238E27FC236}">
                  <a16:creationId xmlns:a16="http://schemas.microsoft.com/office/drawing/2014/main" id="{A11EB0F2-96FC-7CFB-0F8C-33CE71754A8B}"/>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246">
              <a:extLst>
                <a:ext uri="{FF2B5EF4-FFF2-40B4-BE49-F238E27FC236}">
                  <a16:creationId xmlns:a16="http://schemas.microsoft.com/office/drawing/2014/main" id="{416E3629-024D-D5EB-5E10-A2AFC469C9BB}"/>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247">
              <a:extLst>
                <a:ext uri="{FF2B5EF4-FFF2-40B4-BE49-F238E27FC236}">
                  <a16:creationId xmlns:a16="http://schemas.microsoft.com/office/drawing/2014/main" id="{16DA8E51-C190-CBF9-1622-F77635241316}"/>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248">
              <a:extLst>
                <a:ext uri="{FF2B5EF4-FFF2-40B4-BE49-F238E27FC236}">
                  <a16:creationId xmlns:a16="http://schemas.microsoft.com/office/drawing/2014/main" id="{8AB62080-A16A-D78E-DAE8-615C7000D2FB}"/>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249">
              <a:extLst>
                <a:ext uri="{FF2B5EF4-FFF2-40B4-BE49-F238E27FC236}">
                  <a16:creationId xmlns:a16="http://schemas.microsoft.com/office/drawing/2014/main" id="{F8DB4EA8-E71D-7361-F63B-8D22D0C4CAC2}"/>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250">
              <a:extLst>
                <a:ext uri="{FF2B5EF4-FFF2-40B4-BE49-F238E27FC236}">
                  <a16:creationId xmlns:a16="http://schemas.microsoft.com/office/drawing/2014/main" id="{3C7173D7-DA05-D016-A8FC-A6D8235D4256}"/>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251">
              <a:extLst>
                <a:ext uri="{FF2B5EF4-FFF2-40B4-BE49-F238E27FC236}">
                  <a16:creationId xmlns:a16="http://schemas.microsoft.com/office/drawing/2014/main" id="{E3B9A5B4-4452-2C90-BF64-FEFCED0A1CAE}"/>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252">
              <a:extLst>
                <a:ext uri="{FF2B5EF4-FFF2-40B4-BE49-F238E27FC236}">
                  <a16:creationId xmlns:a16="http://schemas.microsoft.com/office/drawing/2014/main" id="{D1AAF81F-1EE9-56A3-BEE8-6897418C74FC}"/>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9" name="组合 254">
            <a:extLst>
              <a:ext uri="{FF2B5EF4-FFF2-40B4-BE49-F238E27FC236}">
                <a16:creationId xmlns:a16="http://schemas.microsoft.com/office/drawing/2014/main" id="{1153A966-D339-48E0-3C05-B874A5C360D3}"/>
              </a:ext>
            </a:extLst>
          </p:cNvPr>
          <p:cNvGrpSpPr/>
          <p:nvPr/>
        </p:nvGrpSpPr>
        <p:grpSpPr>
          <a:xfrm>
            <a:off x="6698893" y="4455269"/>
            <a:ext cx="2712670" cy="553352"/>
            <a:chOff x="29034" y="2389200"/>
            <a:chExt cx="2712670" cy="553352"/>
          </a:xfrm>
        </p:grpSpPr>
        <p:pic>
          <p:nvPicPr>
            <p:cNvPr id="50" name="图片 255">
              <a:extLst>
                <a:ext uri="{FF2B5EF4-FFF2-40B4-BE49-F238E27FC236}">
                  <a16:creationId xmlns:a16="http://schemas.microsoft.com/office/drawing/2014/main" id="{91536CED-3F42-63E8-B853-FFB85EA74129}"/>
                </a:ext>
              </a:extLst>
            </p:cNvPr>
            <p:cNvPicPr>
              <a:picLocks noChangeAspect="1"/>
            </p:cNvPicPr>
            <p:nvPr/>
          </p:nvPicPr>
          <p:blipFill>
            <a:blip r:embed="rId5"/>
            <a:stretch>
              <a:fillRect/>
            </a:stretch>
          </p:blipFill>
          <p:spPr>
            <a:xfrm>
              <a:off x="29034" y="2389200"/>
              <a:ext cx="873714" cy="553352"/>
            </a:xfrm>
            <a:prstGeom prst="rect">
              <a:avLst/>
            </a:prstGeom>
          </p:spPr>
        </p:pic>
        <p:sp>
          <p:nvSpPr>
            <p:cNvPr id="51" name="圆角矩形 256">
              <a:extLst>
                <a:ext uri="{FF2B5EF4-FFF2-40B4-BE49-F238E27FC236}">
                  <a16:creationId xmlns:a16="http://schemas.microsoft.com/office/drawing/2014/main" id="{ED73DC7D-4E4F-E918-D583-8ADC2D8DC81B}"/>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257">
              <a:extLst>
                <a:ext uri="{FF2B5EF4-FFF2-40B4-BE49-F238E27FC236}">
                  <a16:creationId xmlns:a16="http://schemas.microsoft.com/office/drawing/2014/main" id="{7E59CD01-F678-7C1E-E582-0E6ABB4A2255}"/>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258">
              <a:extLst>
                <a:ext uri="{FF2B5EF4-FFF2-40B4-BE49-F238E27FC236}">
                  <a16:creationId xmlns:a16="http://schemas.microsoft.com/office/drawing/2014/main" id="{9CAD0E2C-016E-185C-B4EB-DDFDFB29DB10}"/>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259">
              <a:extLst>
                <a:ext uri="{FF2B5EF4-FFF2-40B4-BE49-F238E27FC236}">
                  <a16:creationId xmlns:a16="http://schemas.microsoft.com/office/drawing/2014/main" id="{E3B1856B-1FDF-FA55-DBD4-0D251F7AD8AF}"/>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260">
              <a:extLst>
                <a:ext uri="{FF2B5EF4-FFF2-40B4-BE49-F238E27FC236}">
                  <a16:creationId xmlns:a16="http://schemas.microsoft.com/office/drawing/2014/main" id="{70A86236-EC93-597A-D373-92E69F665D79}"/>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261">
              <a:extLst>
                <a:ext uri="{FF2B5EF4-FFF2-40B4-BE49-F238E27FC236}">
                  <a16:creationId xmlns:a16="http://schemas.microsoft.com/office/drawing/2014/main" id="{F1FD3A1F-C0F6-C129-1AC0-F93389D5B8B5}"/>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7" name="组合 263">
            <a:extLst>
              <a:ext uri="{FF2B5EF4-FFF2-40B4-BE49-F238E27FC236}">
                <a16:creationId xmlns:a16="http://schemas.microsoft.com/office/drawing/2014/main" id="{E0E4A34F-28FA-E9AD-71F4-E4E81A70A2BD}"/>
              </a:ext>
            </a:extLst>
          </p:cNvPr>
          <p:cNvGrpSpPr/>
          <p:nvPr/>
        </p:nvGrpSpPr>
        <p:grpSpPr>
          <a:xfrm>
            <a:off x="6703905" y="3908798"/>
            <a:ext cx="2712670" cy="553352"/>
            <a:chOff x="29034" y="2389200"/>
            <a:chExt cx="2712670" cy="553352"/>
          </a:xfrm>
        </p:grpSpPr>
        <p:pic>
          <p:nvPicPr>
            <p:cNvPr id="58" name="图片 264">
              <a:extLst>
                <a:ext uri="{FF2B5EF4-FFF2-40B4-BE49-F238E27FC236}">
                  <a16:creationId xmlns:a16="http://schemas.microsoft.com/office/drawing/2014/main" id="{B0D63E81-61D5-ED63-14CA-A547026494B9}"/>
                </a:ext>
              </a:extLst>
            </p:cNvPr>
            <p:cNvPicPr>
              <a:picLocks noChangeAspect="1"/>
            </p:cNvPicPr>
            <p:nvPr/>
          </p:nvPicPr>
          <p:blipFill>
            <a:blip r:embed="rId5"/>
            <a:stretch>
              <a:fillRect/>
            </a:stretch>
          </p:blipFill>
          <p:spPr>
            <a:xfrm>
              <a:off x="29034" y="2389200"/>
              <a:ext cx="873714" cy="553352"/>
            </a:xfrm>
            <a:prstGeom prst="rect">
              <a:avLst/>
            </a:prstGeom>
          </p:spPr>
        </p:pic>
        <p:sp>
          <p:nvSpPr>
            <p:cNvPr id="59" name="圆角矩形 265">
              <a:extLst>
                <a:ext uri="{FF2B5EF4-FFF2-40B4-BE49-F238E27FC236}">
                  <a16:creationId xmlns:a16="http://schemas.microsoft.com/office/drawing/2014/main" id="{2BD38062-A515-6BFF-E090-28212AD26245}"/>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266">
              <a:extLst>
                <a:ext uri="{FF2B5EF4-FFF2-40B4-BE49-F238E27FC236}">
                  <a16:creationId xmlns:a16="http://schemas.microsoft.com/office/drawing/2014/main" id="{304144C9-2E0D-A837-E787-C268905E8A40}"/>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267">
              <a:extLst>
                <a:ext uri="{FF2B5EF4-FFF2-40B4-BE49-F238E27FC236}">
                  <a16:creationId xmlns:a16="http://schemas.microsoft.com/office/drawing/2014/main" id="{CCD06FDE-91EC-F9C8-C774-5C036E1706D6}"/>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268">
              <a:extLst>
                <a:ext uri="{FF2B5EF4-FFF2-40B4-BE49-F238E27FC236}">
                  <a16:creationId xmlns:a16="http://schemas.microsoft.com/office/drawing/2014/main" id="{34CCA9B8-CABC-A404-9FCB-2992B5CC9AD0}"/>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269">
              <a:extLst>
                <a:ext uri="{FF2B5EF4-FFF2-40B4-BE49-F238E27FC236}">
                  <a16:creationId xmlns:a16="http://schemas.microsoft.com/office/drawing/2014/main" id="{4B91FE73-9D38-1FF5-DE91-5D85204C0173}"/>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270">
              <a:extLst>
                <a:ext uri="{FF2B5EF4-FFF2-40B4-BE49-F238E27FC236}">
                  <a16:creationId xmlns:a16="http://schemas.microsoft.com/office/drawing/2014/main" id="{34D53E7E-3A3D-FF3A-FF3B-84387521D7D9}"/>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271">
              <a:extLst>
                <a:ext uri="{FF2B5EF4-FFF2-40B4-BE49-F238E27FC236}">
                  <a16:creationId xmlns:a16="http://schemas.microsoft.com/office/drawing/2014/main" id="{CAB3DB85-01FF-B1DD-8191-36FB4520C018}"/>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272">
              <a:extLst>
                <a:ext uri="{FF2B5EF4-FFF2-40B4-BE49-F238E27FC236}">
                  <a16:creationId xmlns:a16="http://schemas.microsoft.com/office/drawing/2014/main" id="{78CC7223-64CE-F4C7-D8D1-DA735A0533B0}"/>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273">
              <a:extLst>
                <a:ext uri="{FF2B5EF4-FFF2-40B4-BE49-F238E27FC236}">
                  <a16:creationId xmlns:a16="http://schemas.microsoft.com/office/drawing/2014/main" id="{622FD643-9E92-0271-C5CC-BB7EBBBDFDF3}"/>
                </a:ext>
              </a:extLst>
            </p:cNvPr>
            <p:cNvSpPr/>
            <p:nvPr/>
          </p:nvSpPr>
          <p:spPr>
            <a:xfrm>
              <a:off x="1930346" y="25408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8" name="Rounded Rectangle 67">
            <a:extLst>
              <a:ext uri="{FF2B5EF4-FFF2-40B4-BE49-F238E27FC236}">
                <a16:creationId xmlns:a16="http://schemas.microsoft.com/office/drawing/2014/main" id="{57331B82-9F9D-1A45-694C-EDF56C414BB5}"/>
              </a:ext>
            </a:extLst>
          </p:cNvPr>
          <p:cNvSpPr/>
          <p:nvPr/>
        </p:nvSpPr>
        <p:spPr>
          <a:xfrm>
            <a:off x="6427100" y="2618945"/>
            <a:ext cx="3526555" cy="3550974"/>
          </a:xfrm>
          <a:prstGeom prst="round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Rounded Rectangular Callout 72">
            <a:extLst>
              <a:ext uri="{FF2B5EF4-FFF2-40B4-BE49-F238E27FC236}">
                <a16:creationId xmlns:a16="http://schemas.microsoft.com/office/drawing/2014/main" id="{1E99D865-93A3-E08D-8F44-DB6057FF7159}"/>
              </a:ext>
            </a:extLst>
          </p:cNvPr>
          <p:cNvSpPr/>
          <p:nvPr/>
        </p:nvSpPr>
        <p:spPr>
          <a:xfrm>
            <a:off x="2539226" y="3318964"/>
            <a:ext cx="3072904" cy="502189"/>
          </a:xfrm>
          <a:prstGeom prst="wedgeRoundRectCallout">
            <a:avLst>
              <a:gd name="adj1" fmla="val -25386"/>
              <a:gd name="adj2" fmla="val 98631"/>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Head-of-line</a:t>
            </a:r>
            <a:r>
              <a:rPr lang="zh-CN" altLang="en-US" b="1" dirty="0">
                <a:solidFill>
                  <a:schemeClr val="bg1"/>
                </a:solidFill>
              </a:rPr>
              <a:t> </a:t>
            </a:r>
            <a:r>
              <a:rPr lang="en-US" altLang="zh-CN" b="1" dirty="0">
                <a:solidFill>
                  <a:schemeClr val="bg1"/>
                </a:solidFill>
              </a:rPr>
              <a:t>blocking</a:t>
            </a:r>
            <a:endParaRPr lang="en-US" b="1" dirty="0">
              <a:solidFill>
                <a:schemeClr val="bg1"/>
              </a:solidFill>
            </a:endParaRPr>
          </a:p>
        </p:txBody>
      </p:sp>
      <p:sp>
        <p:nvSpPr>
          <p:cNvPr id="74" name="矩形 221">
            <a:extLst>
              <a:ext uri="{FF2B5EF4-FFF2-40B4-BE49-F238E27FC236}">
                <a16:creationId xmlns:a16="http://schemas.microsoft.com/office/drawing/2014/main" id="{0D3FDF9A-4995-851E-61D0-D55939E9D67F}"/>
              </a:ext>
            </a:extLst>
          </p:cNvPr>
          <p:cNvSpPr/>
          <p:nvPr/>
        </p:nvSpPr>
        <p:spPr>
          <a:xfrm>
            <a:off x="2637279" y="160717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5" name="矩形 221">
            <a:extLst>
              <a:ext uri="{FF2B5EF4-FFF2-40B4-BE49-F238E27FC236}">
                <a16:creationId xmlns:a16="http://schemas.microsoft.com/office/drawing/2014/main" id="{6DA138E2-60D9-430D-ED02-9B146E636524}"/>
              </a:ext>
            </a:extLst>
          </p:cNvPr>
          <p:cNvSpPr/>
          <p:nvPr/>
        </p:nvSpPr>
        <p:spPr>
          <a:xfrm>
            <a:off x="2637279" y="2044965"/>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6" name="TextBox 75">
            <a:extLst>
              <a:ext uri="{FF2B5EF4-FFF2-40B4-BE49-F238E27FC236}">
                <a16:creationId xmlns:a16="http://schemas.microsoft.com/office/drawing/2014/main" id="{81B0C0D3-4E12-85A9-EDBE-3D7FD6C46602}"/>
              </a:ext>
            </a:extLst>
          </p:cNvPr>
          <p:cNvSpPr txBox="1"/>
          <p:nvPr/>
        </p:nvSpPr>
        <p:spPr>
          <a:xfrm>
            <a:off x="2253587" y="1536222"/>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small</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
        <p:nvSpPr>
          <p:cNvPr id="77" name="TextBox 76">
            <a:extLst>
              <a:ext uri="{FF2B5EF4-FFF2-40B4-BE49-F238E27FC236}">
                <a16:creationId xmlns:a16="http://schemas.microsoft.com/office/drawing/2014/main" id="{D1DE25A0-324F-1C72-509F-8B3AA1384065}"/>
              </a:ext>
            </a:extLst>
          </p:cNvPr>
          <p:cNvSpPr txBox="1"/>
          <p:nvPr/>
        </p:nvSpPr>
        <p:spPr>
          <a:xfrm>
            <a:off x="2146243" y="1983701"/>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big</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79220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46</a:t>
            </a:fld>
            <a:endParaRPr lang="en-US" sz="2000" dirty="0">
              <a:solidFill>
                <a:schemeClr val="tx1"/>
              </a:solidFill>
              <a:latin typeface="Arial" pitchFamily="34" charset="0"/>
              <a:cs typeface="Arial" pitchFamily="34" charset="0"/>
            </a:endParaRPr>
          </a:p>
        </p:txBody>
      </p:sp>
      <p:pic>
        <p:nvPicPr>
          <p:cNvPr id="42" name="Picture 41">
            <a:extLst>
              <a:ext uri="{FF2B5EF4-FFF2-40B4-BE49-F238E27FC236}">
                <a16:creationId xmlns:a16="http://schemas.microsoft.com/office/drawing/2014/main" id="{B262E68D-E4ED-D312-2E96-54AECFE4776F}"/>
              </a:ext>
            </a:extLst>
          </p:cNvPr>
          <p:cNvPicPr>
            <a:picLocks noChangeAspect="1"/>
          </p:cNvPicPr>
          <p:nvPr/>
        </p:nvPicPr>
        <p:blipFill>
          <a:blip r:embed="rId3"/>
          <a:stretch>
            <a:fillRect/>
          </a:stretch>
        </p:blipFill>
        <p:spPr>
          <a:xfrm>
            <a:off x="4922686" y="598476"/>
            <a:ext cx="7069535" cy="694139"/>
          </a:xfrm>
          <a:prstGeom prst="rect">
            <a:avLst/>
          </a:prstGeom>
        </p:spPr>
      </p:pic>
      <p:pic>
        <p:nvPicPr>
          <p:cNvPr id="43" name="Picture 42">
            <a:extLst>
              <a:ext uri="{FF2B5EF4-FFF2-40B4-BE49-F238E27FC236}">
                <a16:creationId xmlns:a16="http://schemas.microsoft.com/office/drawing/2014/main" id="{8AB93B14-88F1-1083-BBEC-676552FB9D8A}"/>
              </a:ext>
            </a:extLst>
          </p:cNvPr>
          <p:cNvPicPr>
            <a:picLocks noChangeAspect="1"/>
          </p:cNvPicPr>
          <p:nvPr/>
        </p:nvPicPr>
        <p:blipFill>
          <a:blip r:embed="rId4"/>
          <a:stretch>
            <a:fillRect/>
          </a:stretch>
        </p:blipFill>
        <p:spPr>
          <a:xfrm>
            <a:off x="4941936" y="108778"/>
            <a:ext cx="7069535" cy="434892"/>
          </a:xfrm>
          <a:prstGeom prst="rect">
            <a:avLst/>
          </a:prstGeom>
        </p:spPr>
      </p:pic>
      <p:sp>
        <p:nvSpPr>
          <p:cNvPr id="3" name="TextBox 83">
            <a:extLst>
              <a:ext uri="{FF2B5EF4-FFF2-40B4-BE49-F238E27FC236}">
                <a16:creationId xmlns:a16="http://schemas.microsoft.com/office/drawing/2014/main" id="{F3BFFA0A-B19F-C7DF-7F45-020EBE804DD2}"/>
              </a:ext>
            </a:extLst>
          </p:cNvPr>
          <p:cNvSpPr txBox="1"/>
          <p:nvPr/>
        </p:nvSpPr>
        <p:spPr>
          <a:xfrm>
            <a:off x="2916405" y="5528081"/>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74" name="组合 243">
            <a:extLst>
              <a:ext uri="{FF2B5EF4-FFF2-40B4-BE49-F238E27FC236}">
                <a16:creationId xmlns:a16="http://schemas.microsoft.com/office/drawing/2014/main" id="{4733A01B-6BD6-EAE1-4C38-0E8C99FB6D07}"/>
              </a:ext>
            </a:extLst>
          </p:cNvPr>
          <p:cNvGrpSpPr/>
          <p:nvPr/>
        </p:nvGrpSpPr>
        <p:grpSpPr>
          <a:xfrm>
            <a:off x="2530451" y="4955669"/>
            <a:ext cx="2712670" cy="553352"/>
            <a:chOff x="29034" y="2389200"/>
            <a:chExt cx="2712670" cy="553352"/>
          </a:xfrm>
        </p:grpSpPr>
        <p:pic>
          <p:nvPicPr>
            <p:cNvPr id="75" name="图片 244">
              <a:extLst>
                <a:ext uri="{FF2B5EF4-FFF2-40B4-BE49-F238E27FC236}">
                  <a16:creationId xmlns:a16="http://schemas.microsoft.com/office/drawing/2014/main" id="{F8CDE3C6-B6AD-0523-FED8-094B749870B0}"/>
                </a:ext>
              </a:extLst>
            </p:cNvPr>
            <p:cNvPicPr>
              <a:picLocks noChangeAspect="1"/>
            </p:cNvPicPr>
            <p:nvPr/>
          </p:nvPicPr>
          <p:blipFill>
            <a:blip r:embed="rId5"/>
            <a:stretch>
              <a:fillRect/>
            </a:stretch>
          </p:blipFill>
          <p:spPr>
            <a:xfrm>
              <a:off x="29034" y="2389200"/>
              <a:ext cx="873714" cy="553352"/>
            </a:xfrm>
            <a:prstGeom prst="rect">
              <a:avLst/>
            </a:prstGeom>
          </p:spPr>
        </p:pic>
        <p:sp>
          <p:nvSpPr>
            <p:cNvPr id="76" name="圆角矩形 245">
              <a:extLst>
                <a:ext uri="{FF2B5EF4-FFF2-40B4-BE49-F238E27FC236}">
                  <a16:creationId xmlns:a16="http://schemas.microsoft.com/office/drawing/2014/main" id="{E33EBD72-C653-8AE7-39A8-018EA027E718}"/>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246">
              <a:extLst>
                <a:ext uri="{FF2B5EF4-FFF2-40B4-BE49-F238E27FC236}">
                  <a16:creationId xmlns:a16="http://schemas.microsoft.com/office/drawing/2014/main" id="{74FBA375-356A-945F-9572-7A8269E43175}"/>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247">
              <a:extLst>
                <a:ext uri="{FF2B5EF4-FFF2-40B4-BE49-F238E27FC236}">
                  <a16:creationId xmlns:a16="http://schemas.microsoft.com/office/drawing/2014/main" id="{58F50791-24BD-0D6A-AF6F-8AB835F2B238}"/>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248">
              <a:extLst>
                <a:ext uri="{FF2B5EF4-FFF2-40B4-BE49-F238E27FC236}">
                  <a16:creationId xmlns:a16="http://schemas.microsoft.com/office/drawing/2014/main" id="{0480F73D-FDE3-E84E-9A66-6E1BAF118048}"/>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249">
              <a:extLst>
                <a:ext uri="{FF2B5EF4-FFF2-40B4-BE49-F238E27FC236}">
                  <a16:creationId xmlns:a16="http://schemas.microsoft.com/office/drawing/2014/main" id="{FFD533E6-C532-C9B0-7AE9-73C14ECCD0C5}"/>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250">
              <a:extLst>
                <a:ext uri="{FF2B5EF4-FFF2-40B4-BE49-F238E27FC236}">
                  <a16:creationId xmlns:a16="http://schemas.microsoft.com/office/drawing/2014/main" id="{F0312D1D-8700-7F33-5B35-0319FD1679B3}"/>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251">
              <a:extLst>
                <a:ext uri="{FF2B5EF4-FFF2-40B4-BE49-F238E27FC236}">
                  <a16:creationId xmlns:a16="http://schemas.microsoft.com/office/drawing/2014/main" id="{59739C89-49B9-F488-C123-92113536CFFE}"/>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252">
              <a:extLst>
                <a:ext uri="{FF2B5EF4-FFF2-40B4-BE49-F238E27FC236}">
                  <a16:creationId xmlns:a16="http://schemas.microsoft.com/office/drawing/2014/main" id="{6797A3D9-AE0A-B714-58C6-A464B56E80BF}"/>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4" name="组合 254">
            <a:extLst>
              <a:ext uri="{FF2B5EF4-FFF2-40B4-BE49-F238E27FC236}">
                <a16:creationId xmlns:a16="http://schemas.microsoft.com/office/drawing/2014/main" id="{216BC503-DB6A-4EF3-AE1D-F7A075429304}"/>
              </a:ext>
            </a:extLst>
          </p:cNvPr>
          <p:cNvGrpSpPr/>
          <p:nvPr/>
        </p:nvGrpSpPr>
        <p:grpSpPr>
          <a:xfrm>
            <a:off x="2525439" y="4442973"/>
            <a:ext cx="2712670" cy="553352"/>
            <a:chOff x="29034" y="2389200"/>
            <a:chExt cx="2712670" cy="553352"/>
          </a:xfrm>
        </p:grpSpPr>
        <p:pic>
          <p:nvPicPr>
            <p:cNvPr id="85" name="图片 255">
              <a:extLst>
                <a:ext uri="{FF2B5EF4-FFF2-40B4-BE49-F238E27FC236}">
                  <a16:creationId xmlns:a16="http://schemas.microsoft.com/office/drawing/2014/main" id="{2A457E47-56C0-5559-0B56-9415A779F6EC}"/>
                </a:ext>
              </a:extLst>
            </p:cNvPr>
            <p:cNvPicPr>
              <a:picLocks noChangeAspect="1"/>
            </p:cNvPicPr>
            <p:nvPr/>
          </p:nvPicPr>
          <p:blipFill>
            <a:blip r:embed="rId5"/>
            <a:stretch>
              <a:fillRect/>
            </a:stretch>
          </p:blipFill>
          <p:spPr>
            <a:xfrm>
              <a:off x="29034" y="2389200"/>
              <a:ext cx="873714" cy="553352"/>
            </a:xfrm>
            <a:prstGeom prst="rect">
              <a:avLst/>
            </a:prstGeom>
          </p:spPr>
        </p:pic>
        <p:sp>
          <p:nvSpPr>
            <p:cNvPr id="86" name="圆角矩形 256">
              <a:extLst>
                <a:ext uri="{FF2B5EF4-FFF2-40B4-BE49-F238E27FC236}">
                  <a16:creationId xmlns:a16="http://schemas.microsoft.com/office/drawing/2014/main" id="{648BDD89-B841-74B2-D81F-42CC940F20C3}"/>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257">
              <a:extLst>
                <a:ext uri="{FF2B5EF4-FFF2-40B4-BE49-F238E27FC236}">
                  <a16:creationId xmlns:a16="http://schemas.microsoft.com/office/drawing/2014/main" id="{BE399221-CC31-5A7E-B92D-529B8BE776AE}"/>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258">
              <a:extLst>
                <a:ext uri="{FF2B5EF4-FFF2-40B4-BE49-F238E27FC236}">
                  <a16:creationId xmlns:a16="http://schemas.microsoft.com/office/drawing/2014/main" id="{FAD08CDE-C243-457A-5B49-F73F4C727462}"/>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259">
              <a:extLst>
                <a:ext uri="{FF2B5EF4-FFF2-40B4-BE49-F238E27FC236}">
                  <a16:creationId xmlns:a16="http://schemas.microsoft.com/office/drawing/2014/main" id="{7167FCFD-79A5-2704-D53B-2F4B18A82BFD}"/>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260">
              <a:extLst>
                <a:ext uri="{FF2B5EF4-FFF2-40B4-BE49-F238E27FC236}">
                  <a16:creationId xmlns:a16="http://schemas.microsoft.com/office/drawing/2014/main" id="{2F6A7F3E-978B-9460-F8B9-B9E17FA25A68}"/>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261">
              <a:extLst>
                <a:ext uri="{FF2B5EF4-FFF2-40B4-BE49-F238E27FC236}">
                  <a16:creationId xmlns:a16="http://schemas.microsoft.com/office/drawing/2014/main" id="{2025EA61-A382-CC04-8D12-34C6F9A775D7}"/>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2" name="组合 263">
            <a:extLst>
              <a:ext uri="{FF2B5EF4-FFF2-40B4-BE49-F238E27FC236}">
                <a16:creationId xmlns:a16="http://schemas.microsoft.com/office/drawing/2014/main" id="{45497F49-9EFF-7B52-108D-48C536772CBE}"/>
              </a:ext>
            </a:extLst>
          </p:cNvPr>
          <p:cNvGrpSpPr/>
          <p:nvPr/>
        </p:nvGrpSpPr>
        <p:grpSpPr>
          <a:xfrm>
            <a:off x="2530451" y="3896502"/>
            <a:ext cx="2712670" cy="553352"/>
            <a:chOff x="29034" y="2389200"/>
            <a:chExt cx="2712670" cy="553352"/>
          </a:xfrm>
        </p:grpSpPr>
        <p:pic>
          <p:nvPicPr>
            <p:cNvPr id="93" name="图片 264">
              <a:extLst>
                <a:ext uri="{FF2B5EF4-FFF2-40B4-BE49-F238E27FC236}">
                  <a16:creationId xmlns:a16="http://schemas.microsoft.com/office/drawing/2014/main" id="{4D7D3A18-76A7-11D4-8E83-A25A0040CC53}"/>
                </a:ext>
              </a:extLst>
            </p:cNvPr>
            <p:cNvPicPr>
              <a:picLocks noChangeAspect="1"/>
            </p:cNvPicPr>
            <p:nvPr/>
          </p:nvPicPr>
          <p:blipFill>
            <a:blip r:embed="rId5"/>
            <a:stretch>
              <a:fillRect/>
            </a:stretch>
          </p:blipFill>
          <p:spPr>
            <a:xfrm>
              <a:off x="29034" y="2389200"/>
              <a:ext cx="873714" cy="553352"/>
            </a:xfrm>
            <a:prstGeom prst="rect">
              <a:avLst/>
            </a:prstGeom>
          </p:spPr>
        </p:pic>
        <p:sp>
          <p:nvSpPr>
            <p:cNvPr id="94" name="圆角矩形 265">
              <a:extLst>
                <a:ext uri="{FF2B5EF4-FFF2-40B4-BE49-F238E27FC236}">
                  <a16:creationId xmlns:a16="http://schemas.microsoft.com/office/drawing/2014/main" id="{381AF088-8792-1BE4-D787-40B3CDC3C862}"/>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266">
              <a:extLst>
                <a:ext uri="{FF2B5EF4-FFF2-40B4-BE49-F238E27FC236}">
                  <a16:creationId xmlns:a16="http://schemas.microsoft.com/office/drawing/2014/main" id="{F5DB8FA8-3AEA-DFBC-CBCC-666ABD24A796}"/>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267">
              <a:extLst>
                <a:ext uri="{FF2B5EF4-FFF2-40B4-BE49-F238E27FC236}">
                  <a16:creationId xmlns:a16="http://schemas.microsoft.com/office/drawing/2014/main" id="{41425A68-34A9-666D-8261-AC51B034808B}"/>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268">
              <a:extLst>
                <a:ext uri="{FF2B5EF4-FFF2-40B4-BE49-F238E27FC236}">
                  <a16:creationId xmlns:a16="http://schemas.microsoft.com/office/drawing/2014/main" id="{0BD4D98E-E1EC-FDF4-B78E-A8EE88D030A0}"/>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8" name="圆角矩形 218">
            <a:extLst>
              <a:ext uri="{FF2B5EF4-FFF2-40B4-BE49-F238E27FC236}">
                <a16:creationId xmlns:a16="http://schemas.microsoft.com/office/drawing/2014/main" id="{47E36549-9BD9-88F8-C462-3437CDE88AD6}"/>
              </a:ext>
            </a:extLst>
          </p:cNvPr>
          <p:cNvSpPr/>
          <p:nvPr/>
        </p:nvSpPr>
        <p:spPr>
          <a:xfrm>
            <a:off x="3298672" y="3182713"/>
            <a:ext cx="1960231" cy="325120"/>
          </a:xfrm>
          <a:prstGeom prst="round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219">
            <a:extLst>
              <a:ext uri="{FF2B5EF4-FFF2-40B4-BE49-F238E27FC236}">
                <a16:creationId xmlns:a16="http://schemas.microsoft.com/office/drawing/2014/main" id="{302D0AC6-8DAB-8376-1F49-06CA3C03227D}"/>
              </a:ext>
            </a:extLst>
          </p:cNvPr>
          <p:cNvSpPr/>
          <p:nvPr/>
        </p:nvSpPr>
        <p:spPr>
          <a:xfrm>
            <a:off x="3364837" y="3218757"/>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220">
            <a:extLst>
              <a:ext uri="{FF2B5EF4-FFF2-40B4-BE49-F238E27FC236}">
                <a16:creationId xmlns:a16="http://schemas.microsoft.com/office/drawing/2014/main" id="{B3778240-E68E-1EA7-F8D6-AAAC4ADC1E0D}"/>
              </a:ext>
            </a:extLst>
          </p:cNvPr>
          <p:cNvSpPr/>
          <p:nvPr/>
        </p:nvSpPr>
        <p:spPr>
          <a:xfrm>
            <a:off x="3517237" y="3216781"/>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221">
            <a:extLst>
              <a:ext uri="{FF2B5EF4-FFF2-40B4-BE49-F238E27FC236}">
                <a16:creationId xmlns:a16="http://schemas.microsoft.com/office/drawing/2014/main" id="{EBF5980A-EC9B-518F-81A3-0BE817EC95B3}"/>
              </a:ext>
            </a:extLst>
          </p:cNvPr>
          <p:cNvSpPr/>
          <p:nvPr/>
        </p:nvSpPr>
        <p:spPr>
          <a:xfrm>
            <a:off x="3671616" y="3216778"/>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2" name="TextBox 83">
            <a:extLst>
              <a:ext uri="{FF2B5EF4-FFF2-40B4-BE49-F238E27FC236}">
                <a16:creationId xmlns:a16="http://schemas.microsoft.com/office/drawing/2014/main" id="{979FAC16-6E64-A5DA-3650-EDA7DA9146A3}"/>
              </a:ext>
            </a:extLst>
          </p:cNvPr>
          <p:cNvSpPr txBox="1"/>
          <p:nvPr/>
        </p:nvSpPr>
        <p:spPr>
          <a:xfrm>
            <a:off x="1716450" y="3030780"/>
            <a:ext cx="1841658" cy="369332"/>
          </a:xfrm>
          <a:prstGeom prst="rect">
            <a:avLst/>
          </a:prstGeom>
          <a:noFill/>
        </p:spPr>
        <p:txBody>
          <a:bodyPr wrap="square" rtlCol="0">
            <a:spAutoFit/>
          </a:bodyPr>
          <a:lstStyle/>
          <a:p>
            <a:pPr algn="ctr"/>
            <a:r>
              <a:rPr lang="en-US" b="1" i="1" dirty="0" err="1">
                <a:latin typeface="Times New Roman" charset="0"/>
                <a:ea typeface="Times New Roman" charset="0"/>
                <a:cs typeface="Times New Roman" charset="0"/>
              </a:rPr>
              <a:t>Q</a:t>
            </a:r>
            <a:r>
              <a:rPr lang="en-US" b="1" i="1" baseline="-25000" dirty="0" err="1">
                <a:latin typeface="Times New Roman" charset="0"/>
                <a:ea typeface="Times New Roman" charset="0"/>
                <a:cs typeface="Times New Roman" charset="0"/>
              </a:rPr>
              <a:t>global</a:t>
            </a:r>
            <a:endParaRPr lang="en-US" b="1" i="1" baseline="-25000" dirty="0">
              <a:latin typeface="Times New Roman" charset="0"/>
              <a:ea typeface="Times New Roman" charset="0"/>
              <a:cs typeface="Times New Roman" charset="0"/>
            </a:endParaRPr>
          </a:p>
        </p:txBody>
      </p:sp>
      <p:sp>
        <p:nvSpPr>
          <p:cNvPr id="104" name="TextBox 83">
            <a:extLst>
              <a:ext uri="{FF2B5EF4-FFF2-40B4-BE49-F238E27FC236}">
                <a16:creationId xmlns:a16="http://schemas.microsoft.com/office/drawing/2014/main" id="{F9ABB432-5096-B91D-30E3-441390CC4C09}"/>
              </a:ext>
            </a:extLst>
          </p:cNvPr>
          <p:cNvSpPr txBox="1"/>
          <p:nvPr/>
        </p:nvSpPr>
        <p:spPr>
          <a:xfrm>
            <a:off x="7190023" y="5572661"/>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105" name="组合 243">
            <a:extLst>
              <a:ext uri="{FF2B5EF4-FFF2-40B4-BE49-F238E27FC236}">
                <a16:creationId xmlns:a16="http://schemas.microsoft.com/office/drawing/2014/main" id="{609656B4-7943-39F4-54E0-02B86F367304}"/>
              </a:ext>
            </a:extLst>
          </p:cNvPr>
          <p:cNvGrpSpPr/>
          <p:nvPr/>
        </p:nvGrpSpPr>
        <p:grpSpPr>
          <a:xfrm>
            <a:off x="6801958" y="4975159"/>
            <a:ext cx="2712670" cy="553352"/>
            <a:chOff x="29034" y="2389200"/>
            <a:chExt cx="2712670" cy="553352"/>
          </a:xfrm>
        </p:grpSpPr>
        <p:pic>
          <p:nvPicPr>
            <p:cNvPr id="106" name="图片 244">
              <a:extLst>
                <a:ext uri="{FF2B5EF4-FFF2-40B4-BE49-F238E27FC236}">
                  <a16:creationId xmlns:a16="http://schemas.microsoft.com/office/drawing/2014/main" id="{974DA8B8-E209-6B28-80F4-53A0F98D13B0}"/>
                </a:ext>
              </a:extLst>
            </p:cNvPr>
            <p:cNvPicPr>
              <a:picLocks noChangeAspect="1"/>
            </p:cNvPicPr>
            <p:nvPr/>
          </p:nvPicPr>
          <p:blipFill>
            <a:blip r:embed="rId5"/>
            <a:stretch>
              <a:fillRect/>
            </a:stretch>
          </p:blipFill>
          <p:spPr>
            <a:xfrm>
              <a:off x="29034" y="2389200"/>
              <a:ext cx="873714" cy="553352"/>
            </a:xfrm>
            <a:prstGeom prst="rect">
              <a:avLst/>
            </a:prstGeom>
          </p:spPr>
        </p:pic>
        <p:sp>
          <p:nvSpPr>
            <p:cNvPr id="107" name="圆角矩形 245">
              <a:extLst>
                <a:ext uri="{FF2B5EF4-FFF2-40B4-BE49-F238E27FC236}">
                  <a16:creationId xmlns:a16="http://schemas.microsoft.com/office/drawing/2014/main" id="{D0907B48-F71F-EC19-56B0-53FB76D6F920}"/>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246">
              <a:extLst>
                <a:ext uri="{FF2B5EF4-FFF2-40B4-BE49-F238E27FC236}">
                  <a16:creationId xmlns:a16="http://schemas.microsoft.com/office/drawing/2014/main" id="{86256703-CDEE-3074-2D97-942D95E5A2D8}"/>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矩形 247">
              <a:extLst>
                <a:ext uri="{FF2B5EF4-FFF2-40B4-BE49-F238E27FC236}">
                  <a16:creationId xmlns:a16="http://schemas.microsoft.com/office/drawing/2014/main" id="{66F7A2CA-42EB-AED1-DA0D-265936CB2A4A}"/>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矩形 248">
              <a:extLst>
                <a:ext uri="{FF2B5EF4-FFF2-40B4-BE49-F238E27FC236}">
                  <a16:creationId xmlns:a16="http://schemas.microsoft.com/office/drawing/2014/main" id="{B87BD49C-FFDA-ED30-9001-1FCB5F4586C6}"/>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矩形 249">
              <a:extLst>
                <a:ext uri="{FF2B5EF4-FFF2-40B4-BE49-F238E27FC236}">
                  <a16:creationId xmlns:a16="http://schemas.microsoft.com/office/drawing/2014/main" id="{302CAE08-4CDC-2170-7E80-BA53E5CED917}"/>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矩形 250">
              <a:extLst>
                <a:ext uri="{FF2B5EF4-FFF2-40B4-BE49-F238E27FC236}">
                  <a16:creationId xmlns:a16="http://schemas.microsoft.com/office/drawing/2014/main" id="{B6A8C806-34A1-7ECE-B019-4740FDE33A67}"/>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矩形 251">
              <a:extLst>
                <a:ext uri="{FF2B5EF4-FFF2-40B4-BE49-F238E27FC236}">
                  <a16:creationId xmlns:a16="http://schemas.microsoft.com/office/drawing/2014/main" id="{7C638C62-4CD4-9095-574F-8A7857F07EDC}"/>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252">
              <a:extLst>
                <a:ext uri="{FF2B5EF4-FFF2-40B4-BE49-F238E27FC236}">
                  <a16:creationId xmlns:a16="http://schemas.microsoft.com/office/drawing/2014/main" id="{CBBF79F8-B3A4-42AA-FA5D-D4E0820B875C}"/>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15" name="组合 254">
            <a:extLst>
              <a:ext uri="{FF2B5EF4-FFF2-40B4-BE49-F238E27FC236}">
                <a16:creationId xmlns:a16="http://schemas.microsoft.com/office/drawing/2014/main" id="{1996C275-69B2-0231-C279-3138B4618FC2}"/>
              </a:ext>
            </a:extLst>
          </p:cNvPr>
          <p:cNvGrpSpPr/>
          <p:nvPr/>
        </p:nvGrpSpPr>
        <p:grpSpPr>
          <a:xfrm>
            <a:off x="6796946" y="4462463"/>
            <a:ext cx="2712670" cy="553352"/>
            <a:chOff x="29034" y="2389200"/>
            <a:chExt cx="2712670" cy="553352"/>
          </a:xfrm>
        </p:grpSpPr>
        <p:pic>
          <p:nvPicPr>
            <p:cNvPr id="116" name="图片 255">
              <a:extLst>
                <a:ext uri="{FF2B5EF4-FFF2-40B4-BE49-F238E27FC236}">
                  <a16:creationId xmlns:a16="http://schemas.microsoft.com/office/drawing/2014/main" id="{C2D895A4-2848-C5C6-7122-3A985D64F1BD}"/>
                </a:ext>
              </a:extLst>
            </p:cNvPr>
            <p:cNvPicPr>
              <a:picLocks noChangeAspect="1"/>
            </p:cNvPicPr>
            <p:nvPr/>
          </p:nvPicPr>
          <p:blipFill>
            <a:blip r:embed="rId5"/>
            <a:stretch>
              <a:fillRect/>
            </a:stretch>
          </p:blipFill>
          <p:spPr>
            <a:xfrm>
              <a:off x="29034" y="2389200"/>
              <a:ext cx="873714" cy="553352"/>
            </a:xfrm>
            <a:prstGeom prst="rect">
              <a:avLst/>
            </a:prstGeom>
          </p:spPr>
        </p:pic>
        <p:sp>
          <p:nvSpPr>
            <p:cNvPr id="117" name="圆角矩形 256">
              <a:extLst>
                <a:ext uri="{FF2B5EF4-FFF2-40B4-BE49-F238E27FC236}">
                  <a16:creationId xmlns:a16="http://schemas.microsoft.com/office/drawing/2014/main" id="{56FEAA11-23B8-7F70-DBC0-0D665651EEBE}"/>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矩形 257">
              <a:extLst>
                <a:ext uri="{FF2B5EF4-FFF2-40B4-BE49-F238E27FC236}">
                  <a16:creationId xmlns:a16="http://schemas.microsoft.com/office/drawing/2014/main" id="{D96F929D-B618-B7E9-B1E2-6A24BC59B65C}"/>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矩形 258">
              <a:extLst>
                <a:ext uri="{FF2B5EF4-FFF2-40B4-BE49-F238E27FC236}">
                  <a16:creationId xmlns:a16="http://schemas.microsoft.com/office/drawing/2014/main" id="{C984F04A-CAA9-7122-2978-6686AF2B3F59}"/>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259">
              <a:extLst>
                <a:ext uri="{FF2B5EF4-FFF2-40B4-BE49-F238E27FC236}">
                  <a16:creationId xmlns:a16="http://schemas.microsoft.com/office/drawing/2014/main" id="{32A46B39-A4C1-9EC8-B54E-12B69982619B}"/>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260">
              <a:extLst>
                <a:ext uri="{FF2B5EF4-FFF2-40B4-BE49-F238E27FC236}">
                  <a16:creationId xmlns:a16="http://schemas.microsoft.com/office/drawing/2014/main" id="{49EC9AEA-F4F3-60F6-FA3D-8ADF29723FE3}"/>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矩形 261">
              <a:extLst>
                <a:ext uri="{FF2B5EF4-FFF2-40B4-BE49-F238E27FC236}">
                  <a16:creationId xmlns:a16="http://schemas.microsoft.com/office/drawing/2014/main" id="{F847AC90-6480-750E-BC95-25348EC1E4D8}"/>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23" name="组合 263">
            <a:extLst>
              <a:ext uri="{FF2B5EF4-FFF2-40B4-BE49-F238E27FC236}">
                <a16:creationId xmlns:a16="http://schemas.microsoft.com/office/drawing/2014/main" id="{4CA8A8E4-347B-A568-AED6-B0A3D1BA4421}"/>
              </a:ext>
            </a:extLst>
          </p:cNvPr>
          <p:cNvGrpSpPr/>
          <p:nvPr/>
        </p:nvGrpSpPr>
        <p:grpSpPr>
          <a:xfrm>
            <a:off x="6801958" y="3915992"/>
            <a:ext cx="2712670" cy="553352"/>
            <a:chOff x="29034" y="2389200"/>
            <a:chExt cx="2712670" cy="553352"/>
          </a:xfrm>
        </p:grpSpPr>
        <p:pic>
          <p:nvPicPr>
            <p:cNvPr id="124" name="图片 264">
              <a:extLst>
                <a:ext uri="{FF2B5EF4-FFF2-40B4-BE49-F238E27FC236}">
                  <a16:creationId xmlns:a16="http://schemas.microsoft.com/office/drawing/2014/main" id="{35FA7AE8-2D06-887D-BF35-840C1A6A2C6E}"/>
                </a:ext>
              </a:extLst>
            </p:cNvPr>
            <p:cNvPicPr>
              <a:picLocks noChangeAspect="1"/>
            </p:cNvPicPr>
            <p:nvPr/>
          </p:nvPicPr>
          <p:blipFill>
            <a:blip r:embed="rId5"/>
            <a:stretch>
              <a:fillRect/>
            </a:stretch>
          </p:blipFill>
          <p:spPr>
            <a:xfrm>
              <a:off x="29034" y="2389200"/>
              <a:ext cx="873714" cy="553352"/>
            </a:xfrm>
            <a:prstGeom prst="rect">
              <a:avLst/>
            </a:prstGeom>
          </p:spPr>
        </p:pic>
        <p:sp>
          <p:nvSpPr>
            <p:cNvPr id="125" name="圆角矩形 265">
              <a:extLst>
                <a:ext uri="{FF2B5EF4-FFF2-40B4-BE49-F238E27FC236}">
                  <a16:creationId xmlns:a16="http://schemas.microsoft.com/office/drawing/2014/main" id="{4DC4D8B7-6577-CFC0-F143-C056166C7F30}"/>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矩形 266">
              <a:extLst>
                <a:ext uri="{FF2B5EF4-FFF2-40B4-BE49-F238E27FC236}">
                  <a16:creationId xmlns:a16="http://schemas.microsoft.com/office/drawing/2014/main" id="{143C371D-2155-3CD1-3D00-70451B63BD9F}"/>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矩形 267">
              <a:extLst>
                <a:ext uri="{FF2B5EF4-FFF2-40B4-BE49-F238E27FC236}">
                  <a16:creationId xmlns:a16="http://schemas.microsoft.com/office/drawing/2014/main" id="{966B34CC-F8C6-D8DE-B26B-E71B8C46B343}"/>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矩形 268">
              <a:extLst>
                <a:ext uri="{FF2B5EF4-FFF2-40B4-BE49-F238E27FC236}">
                  <a16:creationId xmlns:a16="http://schemas.microsoft.com/office/drawing/2014/main" id="{BBA30BCC-1A5D-28BB-0B70-3CD859925806}"/>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269">
              <a:extLst>
                <a:ext uri="{FF2B5EF4-FFF2-40B4-BE49-F238E27FC236}">
                  <a16:creationId xmlns:a16="http://schemas.microsoft.com/office/drawing/2014/main" id="{255C0CCD-7F98-B055-9144-26E36ADB2DC5}"/>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270">
              <a:extLst>
                <a:ext uri="{FF2B5EF4-FFF2-40B4-BE49-F238E27FC236}">
                  <a16:creationId xmlns:a16="http://schemas.microsoft.com/office/drawing/2014/main" id="{91951029-96CA-316A-FC2E-14DB745A0919}"/>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271">
              <a:extLst>
                <a:ext uri="{FF2B5EF4-FFF2-40B4-BE49-F238E27FC236}">
                  <a16:creationId xmlns:a16="http://schemas.microsoft.com/office/drawing/2014/main" id="{A7A45B8A-973C-039C-54DA-285BAC4C0E13}"/>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272">
              <a:extLst>
                <a:ext uri="{FF2B5EF4-FFF2-40B4-BE49-F238E27FC236}">
                  <a16:creationId xmlns:a16="http://schemas.microsoft.com/office/drawing/2014/main" id="{DB17D39B-F41C-4218-8A61-CD3A72A1438C}"/>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矩形 273">
              <a:extLst>
                <a:ext uri="{FF2B5EF4-FFF2-40B4-BE49-F238E27FC236}">
                  <a16:creationId xmlns:a16="http://schemas.microsoft.com/office/drawing/2014/main" id="{938AA1F3-07DE-572F-3948-FC7F3F51BAB0}"/>
                </a:ext>
              </a:extLst>
            </p:cNvPr>
            <p:cNvSpPr/>
            <p:nvPr/>
          </p:nvSpPr>
          <p:spPr>
            <a:xfrm>
              <a:off x="1930346" y="25408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4" name="圆角矩形 218">
            <a:extLst>
              <a:ext uri="{FF2B5EF4-FFF2-40B4-BE49-F238E27FC236}">
                <a16:creationId xmlns:a16="http://schemas.microsoft.com/office/drawing/2014/main" id="{3FF5F701-D062-2771-1E08-0FB95FE16081}"/>
              </a:ext>
            </a:extLst>
          </p:cNvPr>
          <p:cNvSpPr/>
          <p:nvPr/>
        </p:nvSpPr>
        <p:spPr>
          <a:xfrm>
            <a:off x="7570179" y="3202203"/>
            <a:ext cx="1960231" cy="325120"/>
          </a:xfrm>
          <a:prstGeom prst="round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TextBox 83">
            <a:extLst>
              <a:ext uri="{FF2B5EF4-FFF2-40B4-BE49-F238E27FC236}">
                <a16:creationId xmlns:a16="http://schemas.microsoft.com/office/drawing/2014/main" id="{51FDC329-F04A-BC18-DAC8-0641BE8E7098}"/>
              </a:ext>
            </a:extLst>
          </p:cNvPr>
          <p:cNvSpPr txBox="1"/>
          <p:nvPr/>
        </p:nvSpPr>
        <p:spPr>
          <a:xfrm>
            <a:off x="5987957" y="3050270"/>
            <a:ext cx="1841658" cy="369332"/>
          </a:xfrm>
          <a:prstGeom prst="rect">
            <a:avLst/>
          </a:prstGeom>
          <a:noFill/>
        </p:spPr>
        <p:txBody>
          <a:bodyPr wrap="square" rtlCol="0">
            <a:spAutoFit/>
          </a:bodyPr>
          <a:lstStyle/>
          <a:p>
            <a:pPr algn="ctr"/>
            <a:r>
              <a:rPr lang="en-US" b="1" i="1" dirty="0" err="1">
                <a:latin typeface="Times New Roman" charset="0"/>
                <a:ea typeface="Times New Roman" charset="0"/>
                <a:cs typeface="Times New Roman" charset="0"/>
              </a:rPr>
              <a:t>Q</a:t>
            </a:r>
            <a:r>
              <a:rPr lang="en-US" b="1" i="1" baseline="-25000" dirty="0" err="1">
                <a:latin typeface="Times New Roman" charset="0"/>
                <a:ea typeface="Times New Roman" charset="0"/>
                <a:cs typeface="Times New Roman" charset="0"/>
              </a:rPr>
              <a:t>global</a:t>
            </a:r>
            <a:endParaRPr lang="en-US" b="1" i="1" baseline="-25000" dirty="0">
              <a:latin typeface="Times New Roman" charset="0"/>
              <a:ea typeface="Times New Roman" charset="0"/>
              <a:cs typeface="Times New Roman" charset="0"/>
            </a:endParaRPr>
          </a:p>
        </p:txBody>
      </p:sp>
      <p:sp>
        <p:nvSpPr>
          <p:cNvPr id="141" name="矩形 220">
            <a:extLst>
              <a:ext uri="{FF2B5EF4-FFF2-40B4-BE49-F238E27FC236}">
                <a16:creationId xmlns:a16="http://schemas.microsoft.com/office/drawing/2014/main" id="{1E6883D1-6633-A342-1BA3-93D150D17745}"/>
              </a:ext>
            </a:extLst>
          </p:cNvPr>
          <p:cNvSpPr/>
          <p:nvPr/>
        </p:nvSpPr>
        <p:spPr>
          <a:xfrm>
            <a:off x="3829315" y="3216781"/>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矩形 221">
            <a:extLst>
              <a:ext uri="{FF2B5EF4-FFF2-40B4-BE49-F238E27FC236}">
                <a16:creationId xmlns:a16="http://schemas.microsoft.com/office/drawing/2014/main" id="{A8D16BF9-A45B-86B8-EAAB-B1ABDC9507CC}"/>
              </a:ext>
            </a:extLst>
          </p:cNvPr>
          <p:cNvSpPr/>
          <p:nvPr/>
        </p:nvSpPr>
        <p:spPr>
          <a:xfrm>
            <a:off x="3983694" y="3216778"/>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3" name="Right Brace 142">
            <a:extLst>
              <a:ext uri="{FF2B5EF4-FFF2-40B4-BE49-F238E27FC236}">
                <a16:creationId xmlns:a16="http://schemas.microsoft.com/office/drawing/2014/main" id="{00501988-653B-F9C8-1F94-BED23AF60EEE}"/>
              </a:ext>
            </a:extLst>
          </p:cNvPr>
          <p:cNvSpPr/>
          <p:nvPr/>
        </p:nvSpPr>
        <p:spPr>
          <a:xfrm rot="16200000">
            <a:off x="5531529" y="844179"/>
            <a:ext cx="682897" cy="3810811"/>
          </a:xfrm>
          <a:prstGeom prst="rightBrace">
            <a:avLst>
              <a:gd name="adj1" fmla="val 29457"/>
              <a:gd name="adj2" fmla="val 50000"/>
            </a:avLst>
          </a:prstGeom>
          <a:ln w="50800">
            <a:solidFill>
              <a:srgbClr val="00B050"/>
            </a:solidFill>
            <a:prstDash val="sysDash"/>
            <a:headEnd type="stealth" w="med" len="med"/>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TextBox 83">
            <a:extLst>
              <a:ext uri="{FF2B5EF4-FFF2-40B4-BE49-F238E27FC236}">
                <a16:creationId xmlns:a16="http://schemas.microsoft.com/office/drawing/2014/main" id="{835EC9B9-7638-FBB5-34B3-968ECC9E3306}"/>
              </a:ext>
            </a:extLst>
          </p:cNvPr>
          <p:cNvSpPr txBox="1"/>
          <p:nvPr/>
        </p:nvSpPr>
        <p:spPr>
          <a:xfrm>
            <a:off x="4669743" y="1930244"/>
            <a:ext cx="2520280" cy="461665"/>
          </a:xfrm>
          <a:prstGeom prst="rect">
            <a:avLst/>
          </a:prstGeom>
          <a:noFill/>
        </p:spPr>
        <p:txBody>
          <a:bodyPr wrap="square" rtlCol="0">
            <a:spAutoFit/>
          </a:bodyPr>
          <a:lstStyle/>
          <a:p>
            <a:pPr algn="ctr"/>
            <a:r>
              <a:rPr lang="en-US" altLang="zh-CN" b="1" dirty="0">
                <a:solidFill>
                  <a:srgbClr val="00B050"/>
                </a:solidFill>
                <a:latin typeface="Times New Roman" charset="0"/>
                <a:ea typeface="Times New Roman" charset="0"/>
                <a:cs typeface="Times New Roman" charset="0"/>
              </a:rPr>
              <a:t>Work</a:t>
            </a:r>
            <a:r>
              <a:rPr lang="zh-CN" altLang="en-US" b="1" dirty="0">
                <a:solidFill>
                  <a:srgbClr val="00B050"/>
                </a:solidFill>
                <a:latin typeface="Times New Roman" charset="0"/>
                <a:ea typeface="Times New Roman" charset="0"/>
                <a:cs typeface="Times New Roman" charset="0"/>
              </a:rPr>
              <a:t> </a:t>
            </a:r>
            <a:r>
              <a:rPr lang="en-US" altLang="zh-CN" b="1" dirty="0">
                <a:solidFill>
                  <a:srgbClr val="00B050"/>
                </a:solidFill>
                <a:latin typeface="Times New Roman" charset="0"/>
                <a:ea typeface="Times New Roman" charset="0"/>
                <a:cs typeface="Times New Roman" charset="0"/>
              </a:rPr>
              <a:t>Stealing</a:t>
            </a:r>
            <a:endParaRPr lang="en-US" b="1" i="1" baseline="-25000" dirty="0">
              <a:solidFill>
                <a:srgbClr val="00B050"/>
              </a:solidFill>
              <a:latin typeface="Times New Roman" charset="0"/>
              <a:ea typeface="Times New Roman" charset="0"/>
              <a:cs typeface="Times New Roman" charset="0"/>
            </a:endParaRPr>
          </a:p>
        </p:txBody>
      </p:sp>
      <p:sp>
        <p:nvSpPr>
          <p:cNvPr id="146" name="Rounded Rectangle 145">
            <a:extLst>
              <a:ext uri="{FF2B5EF4-FFF2-40B4-BE49-F238E27FC236}">
                <a16:creationId xmlns:a16="http://schemas.microsoft.com/office/drawing/2014/main" id="{C6B2D52A-6C80-594A-021C-8CD35841F403}"/>
              </a:ext>
            </a:extLst>
          </p:cNvPr>
          <p:cNvSpPr/>
          <p:nvPr/>
        </p:nvSpPr>
        <p:spPr>
          <a:xfrm>
            <a:off x="6427100" y="2618945"/>
            <a:ext cx="3526555" cy="3550974"/>
          </a:xfrm>
          <a:prstGeom prst="round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矩形 221">
            <a:extLst>
              <a:ext uri="{FF2B5EF4-FFF2-40B4-BE49-F238E27FC236}">
                <a16:creationId xmlns:a16="http://schemas.microsoft.com/office/drawing/2014/main" id="{87928630-A336-827E-2C72-738BA13854B7}"/>
              </a:ext>
            </a:extLst>
          </p:cNvPr>
          <p:cNvSpPr/>
          <p:nvPr/>
        </p:nvSpPr>
        <p:spPr>
          <a:xfrm>
            <a:off x="2637279" y="160717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8" name="矩形 221">
            <a:extLst>
              <a:ext uri="{FF2B5EF4-FFF2-40B4-BE49-F238E27FC236}">
                <a16:creationId xmlns:a16="http://schemas.microsoft.com/office/drawing/2014/main" id="{1EF40C65-E62F-3FF3-3830-719EBDBD4767}"/>
              </a:ext>
            </a:extLst>
          </p:cNvPr>
          <p:cNvSpPr/>
          <p:nvPr/>
        </p:nvSpPr>
        <p:spPr>
          <a:xfrm>
            <a:off x="2637279" y="2044965"/>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9" name="TextBox 148">
            <a:extLst>
              <a:ext uri="{FF2B5EF4-FFF2-40B4-BE49-F238E27FC236}">
                <a16:creationId xmlns:a16="http://schemas.microsoft.com/office/drawing/2014/main" id="{7C0C53E3-32BE-BFCD-C6E7-9CF789004DDF}"/>
              </a:ext>
            </a:extLst>
          </p:cNvPr>
          <p:cNvSpPr txBox="1"/>
          <p:nvPr/>
        </p:nvSpPr>
        <p:spPr>
          <a:xfrm>
            <a:off x="2253587" y="1536222"/>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small</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
        <p:nvSpPr>
          <p:cNvPr id="150" name="TextBox 149">
            <a:extLst>
              <a:ext uri="{FF2B5EF4-FFF2-40B4-BE49-F238E27FC236}">
                <a16:creationId xmlns:a16="http://schemas.microsoft.com/office/drawing/2014/main" id="{8F2A85C0-2AF5-3EB1-2C97-4B04D8A18FFB}"/>
              </a:ext>
            </a:extLst>
          </p:cNvPr>
          <p:cNvSpPr txBox="1"/>
          <p:nvPr/>
        </p:nvSpPr>
        <p:spPr>
          <a:xfrm>
            <a:off x="2146243" y="1983701"/>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big</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
        <p:nvSpPr>
          <p:cNvPr id="151" name="TextBox 150">
            <a:extLst>
              <a:ext uri="{FF2B5EF4-FFF2-40B4-BE49-F238E27FC236}">
                <a16:creationId xmlns:a16="http://schemas.microsoft.com/office/drawing/2014/main" id="{9494E38B-9FBD-0F40-F21A-3284C0D10DE3}"/>
              </a:ext>
            </a:extLst>
          </p:cNvPr>
          <p:cNvSpPr txBox="1"/>
          <p:nvPr/>
        </p:nvSpPr>
        <p:spPr>
          <a:xfrm>
            <a:off x="5867400" y="335597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38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45833E-6 -5.55112E-17 L -0.01693 0.12546 " pathEditMode="relative" rAng="0" ptsTypes="AA">
                                      <p:cBhvr>
                                        <p:cTn id="6" dur="2000" fill="hold"/>
                                        <p:tgtEl>
                                          <p:spTgt spid="99"/>
                                        </p:tgtEl>
                                        <p:attrNameLst>
                                          <p:attrName>ppt_x</p:attrName>
                                          <p:attrName>ppt_y</p:attrName>
                                        </p:attrNameLst>
                                      </p:cBhvr>
                                      <p:rCtr x="-846" y="6273"/>
                                    </p:animMotion>
                                  </p:childTnLst>
                                </p:cTn>
                              </p:par>
                              <p:par>
                                <p:cTn id="7" presetID="0" presetClass="path" presetSubtype="0" accel="50000" decel="50000" fill="hold" grpId="0" nodeType="withEffect">
                                  <p:stCondLst>
                                    <p:cond delay="0"/>
                                  </p:stCondLst>
                                  <p:childTnLst>
                                    <p:animMotion origin="layout" path="M 1.45833E-6 1.48148E-6 L -0.02943 0.19838 " pathEditMode="relative" rAng="0" ptsTypes="AA">
                                      <p:cBhvr>
                                        <p:cTn id="8" dur="2000" fill="hold"/>
                                        <p:tgtEl>
                                          <p:spTgt spid="100"/>
                                        </p:tgtEl>
                                        <p:attrNameLst>
                                          <p:attrName>ppt_x</p:attrName>
                                          <p:attrName>ppt_y</p:attrName>
                                        </p:attrNameLst>
                                      </p:cBhvr>
                                      <p:rCtr x="-1471" y="9907"/>
                                    </p:animMotion>
                                  </p:childTnLst>
                                </p:cTn>
                              </p:par>
                              <p:par>
                                <p:cTn id="9" presetID="0" presetClass="path" presetSubtype="0" accel="50000" decel="50000" fill="hold" grpId="0" nodeType="withEffect">
                                  <p:stCondLst>
                                    <p:cond delay="0"/>
                                  </p:stCondLst>
                                  <p:childTnLst>
                                    <p:animMotion origin="layout" path="M 1.25E-6 -1.85185E-6 L -0.0418 0.2743 " pathEditMode="relative" rAng="0" ptsTypes="AA">
                                      <p:cBhvr>
                                        <p:cTn id="10" dur="2000" fill="hold"/>
                                        <p:tgtEl>
                                          <p:spTgt spid="101"/>
                                        </p:tgtEl>
                                        <p:attrNameLst>
                                          <p:attrName>ppt_x</p:attrName>
                                          <p:attrName>ppt_y</p:attrName>
                                        </p:attrNameLst>
                                      </p:cBhvr>
                                      <p:rCtr x="-2096" y="13611"/>
                                    </p:animMotion>
                                  </p:childTnLst>
                                </p:cTn>
                              </p:par>
                              <p:par>
                                <p:cTn id="11" presetID="0" presetClass="path" presetSubtype="0" accel="50000" decel="50000" fill="hold" grpId="0" nodeType="withEffect">
                                  <p:stCondLst>
                                    <p:cond delay="0"/>
                                  </p:stCondLst>
                                  <p:childTnLst>
                                    <p:animMotion origin="layout" path="M 6.25E-7 2.96296E-6 L 0.3125 0.00301 " pathEditMode="relative" rAng="0" ptsTypes="AA">
                                      <p:cBhvr>
                                        <p:cTn id="12" dur="2000" fill="hold"/>
                                        <p:tgtEl>
                                          <p:spTgt spid="141"/>
                                        </p:tgtEl>
                                        <p:attrNameLst>
                                          <p:attrName>ppt_x</p:attrName>
                                          <p:attrName>ppt_y</p:attrName>
                                        </p:attrNameLst>
                                      </p:cBhvr>
                                      <p:rCtr x="15625" y="162"/>
                                    </p:animMotion>
                                  </p:childTnLst>
                                </p:cTn>
                              </p:par>
                              <p:par>
                                <p:cTn id="13" presetID="0" presetClass="path" presetSubtype="0" accel="50000" decel="50000" fill="hold" grpId="0" nodeType="withEffect">
                                  <p:stCondLst>
                                    <p:cond delay="0"/>
                                  </p:stCondLst>
                                  <p:childTnLst>
                                    <p:animMotion origin="layout" path="M 2.08333E-7 -0.00046 L 0.3125 0.00301 " pathEditMode="relative" rAng="0" ptsTypes="AA">
                                      <p:cBhvr>
                                        <p:cTn id="14" dur="2000" fill="hold"/>
                                        <p:tgtEl>
                                          <p:spTgt spid="142"/>
                                        </p:tgtEl>
                                        <p:attrNameLst>
                                          <p:attrName>ppt_x</p:attrName>
                                          <p:attrName>ppt_y</p:attrName>
                                        </p:attrNameLst>
                                      </p:cBhvr>
                                      <p:rCtr x="15625" y="162"/>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0.3125 0.00301 L 0.29635 0.12523 " pathEditMode="relative" rAng="0" ptsTypes="AA">
                                      <p:cBhvr>
                                        <p:cTn id="18" dur="2000" fill="hold"/>
                                        <p:tgtEl>
                                          <p:spTgt spid="141"/>
                                        </p:tgtEl>
                                        <p:attrNameLst>
                                          <p:attrName>ppt_x</p:attrName>
                                          <p:attrName>ppt_y</p:attrName>
                                        </p:attrNameLst>
                                      </p:cBhvr>
                                      <p:rCtr x="-807" y="6111"/>
                                    </p:animMotion>
                                  </p:childTnLst>
                                </p:cTn>
                              </p:par>
                              <p:par>
                                <p:cTn id="19" presetID="0" presetClass="path" presetSubtype="0" accel="50000" decel="50000" fill="hold" grpId="1" nodeType="withEffect">
                                  <p:stCondLst>
                                    <p:cond delay="0"/>
                                  </p:stCondLst>
                                  <p:childTnLst>
                                    <p:animMotion origin="layout" path="M 0.3125 0.00347 L 0.28294 0.19977 " pathEditMode="relative" rAng="0" ptsTypes="AA">
                                      <p:cBhvr>
                                        <p:cTn id="20" dur="2000" fill="hold"/>
                                        <p:tgtEl>
                                          <p:spTgt spid="142"/>
                                        </p:tgtEl>
                                        <p:attrNameLst>
                                          <p:attrName>ppt_x</p:attrName>
                                          <p:attrName>ppt_y</p:attrName>
                                        </p:attrNameLst>
                                      </p:cBhvr>
                                      <p:rCtr x="-1484" y="9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41" grpId="0" animBg="1"/>
      <p:bldP spid="141" grpId="1" animBg="1"/>
      <p:bldP spid="142" grpId="0" animBg="1"/>
      <p:bldP spid="14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ABC3129D-206A-B7E0-D71A-1CD67927260A}"/>
              </a:ext>
            </a:extLst>
          </p:cNvPr>
          <p:cNvPicPr>
            <a:picLocks noChangeAspect="1"/>
          </p:cNvPicPr>
          <p:nvPr/>
        </p:nvPicPr>
        <p:blipFill>
          <a:blip r:embed="rId3"/>
          <a:stretch>
            <a:fillRect/>
          </a:stretch>
        </p:blipFill>
        <p:spPr>
          <a:xfrm>
            <a:off x="7029399" y="3859872"/>
            <a:ext cx="4779079" cy="2506590"/>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47</a:t>
            </a:fld>
            <a:endParaRPr lang="en-US" sz="2000" dirty="0">
              <a:solidFill>
                <a:schemeClr val="tx1"/>
              </a:solidFill>
              <a:latin typeface="Arial" pitchFamily="34" charset="0"/>
              <a:cs typeface="Arial" pitchFamily="34" charset="0"/>
            </a:endParaRPr>
          </a:p>
        </p:txBody>
      </p:sp>
      <p:sp>
        <p:nvSpPr>
          <p:cNvPr id="4" name="Content Placeholder 2">
            <a:extLst>
              <a:ext uri="{FF2B5EF4-FFF2-40B4-BE49-F238E27FC236}">
                <a16:creationId xmlns:a16="http://schemas.microsoft.com/office/drawing/2014/main" id="{ADCE5982-74C0-1962-B7FA-216A5B7EAF9F}"/>
              </a:ext>
            </a:extLst>
          </p:cNvPr>
          <p:cNvSpPr>
            <a:spLocks noGrp="1"/>
          </p:cNvSpPr>
          <p:nvPr>
            <p:ph idx="1"/>
          </p:nvPr>
        </p:nvSpPr>
        <p:spPr>
          <a:xfrm>
            <a:off x="703422" y="1551545"/>
            <a:ext cx="8515350" cy="4221162"/>
          </a:xfrm>
        </p:spPr>
        <p:txBody>
          <a:bodyPr/>
          <a:lstStyle/>
          <a:p>
            <a:pPr marL="0" indent="0">
              <a:buNone/>
            </a:pPr>
            <a:r>
              <a:rPr lang="en-US" altLang="zh-CN" b="1" dirty="0"/>
              <a:t>Friendster (</a:t>
            </a:r>
            <a:r>
              <a:rPr lang="en-US" altLang="zh-CN" b="1" dirty="0">
                <a:solidFill>
                  <a:srgbClr val="0070C0"/>
                </a:solidFill>
              </a:rPr>
              <a:t>|</a:t>
            </a:r>
            <a:r>
              <a:rPr lang="en-US" altLang="zh-CN" b="1" i="1" dirty="0">
                <a:solidFill>
                  <a:srgbClr val="0070C0"/>
                </a:solidFill>
              </a:rPr>
              <a:t>V</a:t>
            </a:r>
            <a:r>
              <a:rPr lang="en-US" altLang="zh-CN" b="1" dirty="0">
                <a:solidFill>
                  <a:srgbClr val="0070C0"/>
                </a:solidFill>
              </a:rPr>
              <a:t>| = 65.6 M, |</a:t>
            </a:r>
            <a:r>
              <a:rPr lang="en-US" altLang="zh-CN" b="1" i="1" dirty="0">
                <a:solidFill>
                  <a:srgbClr val="0070C0"/>
                </a:solidFill>
              </a:rPr>
              <a:t>E</a:t>
            </a:r>
            <a:r>
              <a:rPr lang="en-US" altLang="zh-CN" b="1" dirty="0">
                <a:solidFill>
                  <a:srgbClr val="0070C0"/>
                </a:solidFill>
              </a:rPr>
              <a:t>| = 1806 M</a:t>
            </a:r>
            <a:r>
              <a:rPr lang="en-US" altLang="zh-CN" b="1" dirty="0"/>
              <a:t>)</a:t>
            </a:r>
            <a:endParaRPr lang="en-US" b="1" dirty="0"/>
          </a:p>
          <a:p>
            <a:pPr lvl="1"/>
            <a:r>
              <a:rPr lang="en-US" dirty="0"/>
              <a:t>Maximum Clique:</a:t>
            </a:r>
          </a:p>
          <a:p>
            <a:pPr lvl="2"/>
            <a:r>
              <a:rPr lang="en-US" sz="2400" dirty="0"/>
              <a:t>G-Miner: </a:t>
            </a:r>
            <a:r>
              <a:rPr lang="en-US" sz="2400" dirty="0">
                <a:solidFill>
                  <a:srgbClr val="0070C0"/>
                </a:solidFill>
              </a:rPr>
              <a:t>10644 sec / 7.4 GB </a:t>
            </a:r>
            <a:r>
              <a:rPr lang="en-US" sz="2400" dirty="0"/>
              <a:t>per machine</a:t>
            </a:r>
          </a:p>
          <a:p>
            <a:pPr lvl="2"/>
            <a:r>
              <a:rPr lang="en-US" sz="2400" dirty="0"/>
              <a:t>G-thinker: </a:t>
            </a:r>
            <a:r>
              <a:rPr lang="en-US" sz="2400" dirty="0">
                <a:solidFill>
                  <a:srgbClr val="C00000"/>
                </a:solidFill>
              </a:rPr>
              <a:t>252 sec / 3.4 GB </a:t>
            </a:r>
            <a:r>
              <a:rPr lang="en-US" sz="2400" dirty="0"/>
              <a:t>per machine</a:t>
            </a:r>
          </a:p>
          <a:p>
            <a:pPr lvl="1"/>
            <a:r>
              <a:rPr lang="en-US" dirty="0"/>
              <a:t>Triangle Counting:</a:t>
            </a:r>
          </a:p>
          <a:p>
            <a:pPr lvl="2"/>
            <a:r>
              <a:rPr lang="en-US" sz="2400" dirty="0"/>
              <a:t>G-Miner: </a:t>
            </a:r>
            <a:r>
              <a:rPr lang="en-US" sz="2400" dirty="0">
                <a:solidFill>
                  <a:srgbClr val="0070C0"/>
                </a:solidFill>
              </a:rPr>
              <a:t>10915 sec / 9.2 GB </a:t>
            </a:r>
            <a:r>
              <a:rPr lang="en-US" sz="2400" dirty="0"/>
              <a:t>per machine</a:t>
            </a:r>
          </a:p>
          <a:p>
            <a:pPr lvl="2"/>
            <a:r>
              <a:rPr lang="en-US" sz="2400" dirty="0"/>
              <a:t>G-thinker: </a:t>
            </a:r>
            <a:r>
              <a:rPr lang="en-US" sz="2400" dirty="0">
                <a:solidFill>
                  <a:srgbClr val="C00000"/>
                </a:solidFill>
              </a:rPr>
              <a:t>516 sec / 3.1 GB </a:t>
            </a:r>
            <a:r>
              <a:rPr lang="en-US" sz="2400" dirty="0"/>
              <a:t>per machine</a:t>
            </a:r>
            <a:endParaRPr lang="en-US" sz="1800" dirty="0"/>
          </a:p>
        </p:txBody>
      </p:sp>
      <p:pic>
        <p:nvPicPr>
          <p:cNvPr id="5" name="Picture 4">
            <a:extLst>
              <a:ext uri="{FF2B5EF4-FFF2-40B4-BE49-F238E27FC236}">
                <a16:creationId xmlns:a16="http://schemas.microsoft.com/office/drawing/2014/main" id="{F47B839B-A5EA-F9AF-ED28-B9F73AC48F78}"/>
              </a:ext>
            </a:extLst>
          </p:cNvPr>
          <p:cNvPicPr>
            <a:picLocks noChangeAspect="1"/>
          </p:cNvPicPr>
          <p:nvPr/>
        </p:nvPicPr>
        <p:blipFill>
          <a:blip r:embed="rId4"/>
          <a:stretch>
            <a:fillRect/>
          </a:stretch>
        </p:blipFill>
        <p:spPr>
          <a:xfrm>
            <a:off x="4922686" y="598476"/>
            <a:ext cx="7069535" cy="694139"/>
          </a:xfrm>
          <a:prstGeom prst="rect">
            <a:avLst/>
          </a:prstGeom>
        </p:spPr>
      </p:pic>
      <p:pic>
        <p:nvPicPr>
          <p:cNvPr id="7" name="Picture 6">
            <a:extLst>
              <a:ext uri="{FF2B5EF4-FFF2-40B4-BE49-F238E27FC236}">
                <a16:creationId xmlns:a16="http://schemas.microsoft.com/office/drawing/2014/main" id="{C193D1C3-BF6F-1742-3477-E708B7DA9BF3}"/>
              </a:ext>
            </a:extLst>
          </p:cNvPr>
          <p:cNvPicPr>
            <a:picLocks noChangeAspect="1"/>
          </p:cNvPicPr>
          <p:nvPr/>
        </p:nvPicPr>
        <p:blipFill>
          <a:blip r:embed="rId5"/>
          <a:stretch>
            <a:fillRect/>
          </a:stretch>
        </p:blipFill>
        <p:spPr>
          <a:xfrm>
            <a:off x="4941936" y="108778"/>
            <a:ext cx="7069535" cy="434892"/>
          </a:xfrm>
          <a:prstGeom prst="rect">
            <a:avLst/>
          </a:prstGeom>
        </p:spPr>
      </p:pic>
      <p:sp>
        <p:nvSpPr>
          <p:cNvPr id="8" name="Content Placeholder 2">
            <a:extLst>
              <a:ext uri="{FF2B5EF4-FFF2-40B4-BE49-F238E27FC236}">
                <a16:creationId xmlns:a16="http://schemas.microsoft.com/office/drawing/2014/main" id="{E67DF6EC-8E82-AF5B-E26E-D17D07040EDC}"/>
              </a:ext>
            </a:extLst>
          </p:cNvPr>
          <p:cNvSpPr txBox="1">
            <a:spLocks/>
          </p:cNvSpPr>
          <p:nvPr/>
        </p:nvSpPr>
        <p:spPr>
          <a:xfrm>
            <a:off x="823700" y="4687414"/>
            <a:ext cx="8515350" cy="2170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t>Large Maximum Cliques</a:t>
            </a:r>
          </a:p>
          <a:p>
            <a:pPr marL="457200" indent="-457200">
              <a:buFont typeface="Arial" panose="020B0604020202020204" pitchFamily="34" charset="0"/>
              <a:buChar char="•"/>
            </a:pPr>
            <a:r>
              <a:rPr lang="en-US" sz="2400" dirty="0" err="1"/>
              <a:t>WikiLinks</a:t>
            </a:r>
            <a:r>
              <a:rPr lang="en-US" sz="2400" dirty="0"/>
              <a:t>: </a:t>
            </a:r>
            <a:r>
              <a:rPr lang="en-US" sz="2400" dirty="0">
                <a:solidFill>
                  <a:srgbClr val="0070C0"/>
                </a:solidFill>
              </a:rPr>
              <a:t>|</a:t>
            </a:r>
            <a:r>
              <a:rPr lang="en-US" sz="2400" i="1" dirty="0" err="1">
                <a:solidFill>
                  <a:srgbClr val="0070C0"/>
                </a:solidFill>
              </a:rPr>
              <a:t>Q</a:t>
            </a:r>
            <a:r>
              <a:rPr lang="en-US" sz="2400" baseline="-25000" dirty="0" err="1">
                <a:solidFill>
                  <a:srgbClr val="0070C0"/>
                </a:solidFill>
              </a:rPr>
              <a:t>max</a:t>
            </a:r>
            <a:r>
              <a:rPr lang="en-US" sz="2400" dirty="0">
                <a:solidFill>
                  <a:srgbClr val="0070C0"/>
                </a:solidFill>
              </a:rPr>
              <a:t>| = </a:t>
            </a:r>
            <a:r>
              <a:rPr lang="en-US" sz="2400" dirty="0">
                <a:solidFill>
                  <a:srgbClr val="C00000"/>
                </a:solidFill>
              </a:rPr>
              <a:t>1109</a:t>
            </a:r>
            <a:r>
              <a:rPr lang="en-US" sz="2400" dirty="0"/>
              <a:t> /  </a:t>
            </a:r>
            <a:r>
              <a:rPr lang="en-US" sz="2400" dirty="0">
                <a:solidFill>
                  <a:srgbClr val="0070C0"/>
                </a:solidFill>
              </a:rPr>
              <a:t>70 min 51 sec</a:t>
            </a:r>
            <a:endParaRPr lang="en-US" sz="2400" dirty="0"/>
          </a:p>
          <a:p>
            <a:pPr marL="457200" indent="-457200">
              <a:buFont typeface="Arial" panose="020B0604020202020204" pitchFamily="34" charset="0"/>
              <a:buChar char="•"/>
            </a:pPr>
            <a:r>
              <a:rPr lang="en-US" sz="2400" dirty="0" err="1"/>
              <a:t>WebUK</a:t>
            </a:r>
            <a:r>
              <a:rPr lang="en-US" sz="2400" dirty="0"/>
              <a:t>: </a:t>
            </a:r>
            <a:r>
              <a:rPr lang="en-US" sz="2400" dirty="0">
                <a:solidFill>
                  <a:srgbClr val="0070C0"/>
                </a:solidFill>
              </a:rPr>
              <a:t>|</a:t>
            </a:r>
            <a:r>
              <a:rPr lang="en-US" sz="2400" i="1" dirty="0" err="1">
                <a:solidFill>
                  <a:srgbClr val="0070C0"/>
                </a:solidFill>
              </a:rPr>
              <a:t>Q</a:t>
            </a:r>
            <a:r>
              <a:rPr lang="en-US" sz="2400" baseline="-25000" dirty="0" err="1">
                <a:solidFill>
                  <a:srgbClr val="0070C0"/>
                </a:solidFill>
              </a:rPr>
              <a:t>max</a:t>
            </a:r>
            <a:r>
              <a:rPr lang="en-US" sz="2400" dirty="0">
                <a:solidFill>
                  <a:srgbClr val="0070C0"/>
                </a:solidFill>
              </a:rPr>
              <a:t>| = </a:t>
            </a:r>
            <a:r>
              <a:rPr lang="en-US" sz="2400" dirty="0">
                <a:solidFill>
                  <a:srgbClr val="C00000"/>
                </a:solidFill>
              </a:rPr>
              <a:t>944</a:t>
            </a:r>
            <a:r>
              <a:rPr lang="en-US" sz="2400" dirty="0"/>
              <a:t> /  </a:t>
            </a:r>
            <a:r>
              <a:rPr lang="en-US" sz="2400" dirty="0">
                <a:solidFill>
                  <a:srgbClr val="0070C0"/>
                </a:solidFill>
              </a:rPr>
              <a:t>691 sec</a:t>
            </a:r>
            <a:endParaRPr lang="en-US" altLang="zh-CN" sz="2400" b="1" dirty="0"/>
          </a:p>
        </p:txBody>
      </p:sp>
    </p:spTree>
    <p:extLst>
      <p:ext uri="{BB962C8B-B14F-4D97-AF65-F5344CB8AC3E}">
        <p14:creationId xmlns:p14="http://schemas.microsoft.com/office/powerpoint/2010/main" val="414677791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48</a:t>
            </a:fld>
            <a:endParaRPr lang="en-US" sz="2000" dirty="0">
              <a:solidFill>
                <a:schemeClr val="tx1"/>
              </a:solidFill>
              <a:latin typeface="Arial" pitchFamily="34" charset="0"/>
              <a:cs typeface="Arial" pitchFamily="34" charset="0"/>
            </a:endParaRPr>
          </a:p>
        </p:txBody>
      </p:sp>
      <p:sp>
        <p:nvSpPr>
          <p:cNvPr id="12" name="TextBox 11">
            <a:extLst>
              <a:ext uri="{FF2B5EF4-FFF2-40B4-BE49-F238E27FC236}">
                <a16:creationId xmlns:a16="http://schemas.microsoft.com/office/drawing/2014/main" id="{0A251CC1-58D2-9333-BB0C-E6A3E9346366}"/>
              </a:ext>
            </a:extLst>
          </p:cNvPr>
          <p:cNvSpPr txBox="1"/>
          <p:nvPr/>
        </p:nvSpPr>
        <p:spPr>
          <a:xfrm>
            <a:off x="923211" y="1720757"/>
            <a:ext cx="10076022" cy="1077218"/>
          </a:xfrm>
          <a:prstGeom prst="rect">
            <a:avLst/>
          </a:prstGeom>
          <a:noFill/>
        </p:spPr>
        <p:txBody>
          <a:bodyPr wrap="square">
            <a:spAutoFit/>
          </a:bodyPr>
          <a:lstStyle/>
          <a:p>
            <a:r>
              <a:rPr lang="en-US" sz="3200" dirty="0"/>
              <a:t>A graph </a:t>
            </a:r>
            <a:r>
              <a:rPr lang="en-US" sz="3200" i="1" dirty="0">
                <a:solidFill>
                  <a:srgbClr val="0070C0"/>
                </a:solidFill>
              </a:rPr>
              <a:t>G</a:t>
            </a:r>
            <a:r>
              <a:rPr lang="en-US" sz="3200" dirty="0">
                <a:solidFill>
                  <a:srgbClr val="0070C0"/>
                </a:solidFill>
              </a:rPr>
              <a:t> = (</a:t>
            </a:r>
            <a:r>
              <a:rPr lang="en-US" sz="3200" i="1" dirty="0">
                <a:solidFill>
                  <a:srgbClr val="0070C0"/>
                </a:solidFill>
              </a:rPr>
              <a:t>V</a:t>
            </a:r>
            <a:r>
              <a:rPr lang="en-US" sz="3200" dirty="0">
                <a:solidFill>
                  <a:srgbClr val="0070C0"/>
                </a:solidFill>
              </a:rPr>
              <a:t>,</a:t>
            </a:r>
            <a:r>
              <a:rPr lang="zh-CN" altLang="en-US" sz="3200" dirty="0">
                <a:solidFill>
                  <a:srgbClr val="0070C0"/>
                </a:solidFill>
              </a:rPr>
              <a:t> </a:t>
            </a:r>
            <a:r>
              <a:rPr lang="en-US" sz="3200" i="1" dirty="0">
                <a:solidFill>
                  <a:srgbClr val="0070C0"/>
                </a:solidFill>
              </a:rPr>
              <a:t>E</a:t>
            </a:r>
            <a:r>
              <a:rPr lang="en-US" sz="3200" dirty="0">
                <a:solidFill>
                  <a:srgbClr val="0070C0"/>
                </a:solidFill>
              </a:rPr>
              <a:t>) </a:t>
            </a:r>
            <a:r>
              <a:rPr lang="en-US" sz="3200" dirty="0"/>
              <a:t>is a </a:t>
            </a:r>
            <a:r>
              <a:rPr lang="en-US" sz="3200" i="1" dirty="0" err="1">
                <a:solidFill>
                  <a:srgbClr val="0070C0"/>
                </a:solidFill>
              </a:rPr>
              <a:t>γ</a:t>
            </a:r>
            <a:r>
              <a:rPr lang="en-US" sz="3200" dirty="0"/>
              <a:t>-quasi-clique (</a:t>
            </a:r>
            <a:r>
              <a:rPr lang="en-US" sz="3200" dirty="0">
                <a:solidFill>
                  <a:srgbClr val="0070C0"/>
                </a:solidFill>
              </a:rPr>
              <a:t>0 ≤ </a:t>
            </a:r>
            <a:r>
              <a:rPr lang="en-US" sz="3200" i="1" dirty="0" err="1">
                <a:solidFill>
                  <a:srgbClr val="0070C0"/>
                </a:solidFill>
              </a:rPr>
              <a:t>γ</a:t>
            </a:r>
            <a:r>
              <a:rPr lang="en-US" sz="3200" dirty="0">
                <a:solidFill>
                  <a:srgbClr val="0070C0"/>
                </a:solidFill>
              </a:rPr>
              <a:t> ≤ 1</a:t>
            </a:r>
            <a:r>
              <a:rPr lang="en-US" sz="3200" dirty="0"/>
              <a:t>) if </a:t>
            </a:r>
            <a:r>
              <a:rPr lang="en-US" sz="3200" i="1" dirty="0">
                <a:solidFill>
                  <a:srgbClr val="0070C0"/>
                </a:solidFill>
              </a:rPr>
              <a:t>G</a:t>
            </a:r>
            <a:r>
              <a:rPr lang="en-US" sz="3200" dirty="0"/>
              <a:t> is connected and for any </a:t>
            </a:r>
            <a:r>
              <a:rPr lang="en-US" sz="3200" i="1" dirty="0"/>
              <a:t>v</a:t>
            </a:r>
            <a:r>
              <a:rPr lang="en-US" sz="3200" dirty="0"/>
              <a:t> ∈ </a:t>
            </a:r>
            <a:r>
              <a:rPr lang="en-US" sz="3200" i="1" dirty="0"/>
              <a:t>V</a:t>
            </a:r>
            <a:r>
              <a:rPr lang="en-US" sz="3200" dirty="0"/>
              <a:t> , we have </a:t>
            </a:r>
            <a:r>
              <a:rPr lang="en-US" sz="3200" i="1" dirty="0">
                <a:solidFill>
                  <a:srgbClr val="0070C0"/>
                </a:solidFill>
              </a:rPr>
              <a:t>d</a:t>
            </a:r>
            <a:r>
              <a:rPr lang="en-US" sz="3200" dirty="0">
                <a:solidFill>
                  <a:srgbClr val="0070C0"/>
                </a:solidFill>
              </a:rPr>
              <a:t>(</a:t>
            </a:r>
            <a:r>
              <a:rPr lang="en-US" sz="3200" i="1" dirty="0">
                <a:solidFill>
                  <a:srgbClr val="0070C0"/>
                </a:solidFill>
              </a:rPr>
              <a:t>v</a:t>
            </a:r>
            <a:r>
              <a:rPr lang="en-US" sz="3200" dirty="0">
                <a:solidFill>
                  <a:srgbClr val="0070C0"/>
                </a:solidFill>
              </a:rPr>
              <a:t>) ≥ ⌈</a:t>
            </a:r>
            <a:r>
              <a:rPr lang="en-US" sz="3200" i="1" dirty="0" err="1">
                <a:solidFill>
                  <a:srgbClr val="0070C0"/>
                </a:solidFill>
              </a:rPr>
              <a:t>γ</a:t>
            </a:r>
            <a:r>
              <a:rPr lang="en-US" sz="3200" dirty="0">
                <a:solidFill>
                  <a:srgbClr val="0070C0"/>
                </a:solidFill>
              </a:rPr>
              <a:t> · (|</a:t>
            </a:r>
            <a:r>
              <a:rPr lang="en-US" sz="3200" i="1" dirty="0">
                <a:solidFill>
                  <a:srgbClr val="0070C0"/>
                </a:solidFill>
              </a:rPr>
              <a:t>V</a:t>
            </a:r>
            <a:r>
              <a:rPr lang="en-US" sz="3200" dirty="0">
                <a:solidFill>
                  <a:srgbClr val="0070C0"/>
                </a:solidFill>
              </a:rPr>
              <a:t>| − 1)⌉</a:t>
            </a:r>
            <a:r>
              <a:rPr lang="en-US" sz="3200" dirty="0"/>
              <a:t>.</a:t>
            </a:r>
          </a:p>
        </p:txBody>
      </p:sp>
      <p:sp>
        <p:nvSpPr>
          <p:cNvPr id="14" name="TextBox 13">
            <a:extLst>
              <a:ext uri="{FF2B5EF4-FFF2-40B4-BE49-F238E27FC236}">
                <a16:creationId xmlns:a16="http://schemas.microsoft.com/office/drawing/2014/main" id="{76BFA759-B376-F91B-840B-61545F0353F7}"/>
              </a:ext>
            </a:extLst>
          </p:cNvPr>
          <p:cNvSpPr txBox="1"/>
          <p:nvPr/>
        </p:nvSpPr>
        <p:spPr>
          <a:xfrm>
            <a:off x="6576324" y="3186390"/>
            <a:ext cx="2273300" cy="830997"/>
          </a:xfrm>
          <a:prstGeom prst="rect">
            <a:avLst/>
          </a:prstGeom>
          <a:noFill/>
        </p:spPr>
        <p:txBody>
          <a:bodyPr wrap="square">
            <a:spAutoFit/>
          </a:bodyPr>
          <a:lstStyle/>
          <a:p>
            <a:r>
              <a:rPr lang="en-US" sz="2400" i="1" dirty="0">
                <a:effectLst/>
                <a:latin typeface="Calibri" panose="020F0502020204030204" pitchFamily="34" charset="0"/>
                <a:cs typeface="Calibri" panose="020F0502020204030204" pitchFamily="34" charset="0"/>
              </a:rPr>
              <a:t>S</a:t>
            </a:r>
            <a:r>
              <a:rPr lang="en-US" sz="2400" baseline="-25000" dirty="0">
                <a:effectLst/>
                <a:latin typeface="Calibri" panose="020F0502020204030204" pitchFamily="34" charset="0"/>
                <a:cs typeface="Calibri" panose="020F0502020204030204" pitchFamily="34" charset="0"/>
              </a:rPr>
              <a:t>1</a:t>
            </a:r>
            <a:r>
              <a:rPr lang="en-US" sz="2400" dirty="0">
                <a:effectLst/>
                <a:latin typeface="Calibri" panose="020F0502020204030204" pitchFamily="34" charset="0"/>
                <a:cs typeface="Calibri" panose="020F0502020204030204" pitchFamily="34" charset="0"/>
              </a:rPr>
              <a:t> = {</a:t>
            </a:r>
            <a:r>
              <a:rPr lang="en-US" sz="2400" i="1" dirty="0">
                <a:effectLst/>
                <a:latin typeface="Calibri" panose="020F0502020204030204" pitchFamily="34" charset="0"/>
                <a:cs typeface="Calibri" panose="020F0502020204030204" pitchFamily="34" charset="0"/>
              </a:rPr>
              <a:t>a</a:t>
            </a:r>
            <a:r>
              <a:rPr lang="en-US" sz="2400" dirty="0">
                <a:effectLst/>
                <a:latin typeface="Calibri" panose="020F0502020204030204" pitchFamily="34" charset="0"/>
                <a:cs typeface="Calibri" panose="020F0502020204030204" pitchFamily="34" charset="0"/>
              </a:rPr>
              <a:t>, </a:t>
            </a:r>
            <a:r>
              <a:rPr lang="en-US" altLang="zh-CN" sz="2400" i="1" dirty="0">
                <a:effectLst/>
                <a:latin typeface="Calibri" panose="020F0502020204030204" pitchFamily="34" charset="0"/>
                <a:cs typeface="Calibri" panose="020F0502020204030204" pitchFamily="34" charset="0"/>
              </a:rPr>
              <a:t>b</a:t>
            </a:r>
            <a:r>
              <a:rPr lang="en-US" sz="2400" dirty="0">
                <a:effectLst/>
                <a:latin typeface="Calibri" panose="020F0502020204030204" pitchFamily="34" charset="0"/>
                <a:cs typeface="Calibri" panose="020F0502020204030204" pitchFamily="34" charset="0"/>
              </a:rPr>
              <a:t>, </a:t>
            </a:r>
            <a:r>
              <a:rPr lang="en-US" altLang="zh-CN" sz="2400" i="1" dirty="0">
                <a:effectLst/>
                <a:latin typeface="Calibri" panose="020F0502020204030204" pitchFamily="34" charset="0"/>
                <a:cs typeface="Calibri" panose="020F0502020204030204" pitchFamily="34" charset="0"/>
              </a:rPr>
              <a:t>c</a:t>
            </a:r>
            <a:r>
              <a:rPr lang="en-US" sz="2400" dirty="0">
                <a:effectLst/>
                <a:latin typeface="Calibri" panose="020F0502020204030204" pitchFamily="34" charset="0"/>
                <a:cs typeface="Calibri" panose="020F0502020204030204" pitchFamily="34" charset="0"/>
              </a:rPr>
              <a:t>, </a:t>
            </a:r>
            <a:r>
              <a:rPr lang="en-US" altLang="zh-CN" sz="2400" i="1" dirty="0">
                <a:effectLst/>
                <a:latin typeface="Calibri" panose="020F0502020204030204" pitchFamily="34" charset="0"/>
                <a:cs typeface="Calibri" panose="020F0502020204030204" pitchFamily="34" charset="0"/>
              </a:rPr>
              <a:t>d</a:t>
            </a:r>
            <a:r>
              <a:rPr lang="en-US" sz="2400" dirty="0">
                <a:effectLst/>
                <a:latin typeface="Calibri" panose="020F0502020204030204" pitchFamily="34" charset="0"/>
                <a:cs typeface="Calibri" panose="020F0502020204030204" pitchFamily="34" charset="0"/>
              </a:rPr>
              <a:t>}</a:t>
            </a:r>
          </a:p>
          <a:p>
            <a:r>
              <a:rPr lang="en-US" sz="2400" i="1" dirty="0">
                <a:effectLst/>
                <a:latin typeface="Calibri" panose="020F0502020204030204" pitchFamily="34" charset="0"/>
                <a:cs typeface="Calibri" panose="020F0502020204030204" pitchFamily="34" charset="0"/>
              </a:rPr>
              <a:t>S</a:t>
            </a:r>
            <a:r>
              <a:rPr lang="en-US" altLang="zh-CN" sz="2400" baseline="-25000" dirty="0">
                <a:effectLst/>
                <a:latin typeface="Calibri" panose="020F0502020204030204" pitchFamily="34" charset="0"/>
                <a:cs typeface="Calibri" panose="020F0502020204030204" pitchFamily="34" charset="0"/>
              </a:rPr>
              <a:t>2</a:t>
            </a:r>
            <a:r>
              <a:rPr lang="en-US" sz="2400" dirty="0">
                <a:effectLst/>
                <a:latin typeface="Calibri" panose="020F0502020204030204" pitchFamily="34" charset="0"/>
                <a:cs typeface="Calibri" panose="020F0502020204030204" pitchFamily="34" charset="0"/>
              </a:rPr>
              <a:t> = </a:t>
            </a:r>
            <a:r>
              <a:rPr lang="en-US" sz="2400" i="1" dirty="0">
                <a:effectLst/>
                <a:latin typeface="Calibri" panose="020F0502020204030204" pitchFamily="34" charset="0"/>
                <a:cs typeface="Calibri" panose="020F0502020204030204" pitchFamily="34" charset="0"/>
              </a:rPr>
              <a:t>S</a:t>
            </a:r>
            <a:r>
              <a:rPr lang="en-US" sz="2400" baseline="-25000" dirty="0">
                <a:effectLst/>
                <a:latin typeface="Calibri" panose="020F0502020204030204" pitchFamily="34" charset="0"/>
                <a:cs typeface="Calibri" panose="020F0502020204030204" pitchFamily="34" charset="0"/>
              </a:rPr>
              <a:t>1</a:t>
            </a:r>
            <a:r>
              <a:rPr lang="en-US" sz="2400" dirty="0">
                <a:effectLst/>
                <a:latin typeface="Calibri" panose="020F0502020204030204" pitchFamily="34" charset="0"/>
                <a:cs typeface="Calibri" panose="020F0502020204030204" pitchFamily="34" charset="0"/>
              </a:rPr>
              <a:t> ∪ </a:t>
            </a:r>
            <a:r>
              <a:rPr lang="en-US" altLang="zh-CN" sz="2400" i="1" dirty="0">
                <a:effectLst/>
                <a:latin typeface="Calibri" panose="020F0502020204030204" pitchFamily="34" charset="0"/>
                <a:cs typeface="Calibri" panose="020F0502020204030204" pitchFamily="34" charset="0"/>
              </a:rPr>
              <a:t>e</a:t>
            </a:r>
            <a:r>
              <a:rPr lang="en-US" sz="2400" dirty="0">
                <a:effectLst/>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pic>
        <p:nvPicPr>
          <p:cNvPr id="16" name="Picture 15" descr="A picture containing text, watch&#10;&#10;Description automatically generated">
            <a:extLst>
              <a:ext uri="{FF2B5EF4-FFF2-40B4-BE49-F238E27FC236}">
                <a16:creationId xmlns:a16="http://schemas.microsoft.com/office/drawing/2014/main" id="{8B629116-526A-CAA1-1078-2481F4F5C994}"/>
              </a:ext>
            </a:extLst>
          </p:cNvPr>
          <p:cNvPicPr>
            <a:picLocks noChangeAspect="1"/>
          </p:cNvPicPr>
          <p:nvPr/>
        </p:nvPicPr>
        <p:blipFill>
          <a:blip r:embed="rId3"/>
          <a:stretch>
            <a:fillRect/>
          </a:stretch>
        </p:blipFill>
        <p:spPr>
          <a:xfrm>
            <a:off x="1132846" y="3294278"/>
            <a:ext cx="5203408" cy="1892148"/>
          </a:xfrm>
          <a:prstGeom prst="rect">
            <a:avLst/>
          </a:prstGeom>
        </p:spPr>
      </p:pic>
      <p:sp>
        <p:nvSpPr>
          <p:cNvPr id="17" name="TextBox 16">
            <a:extLst>
              <a:ext uri="{FF2B5EF4-FFF2-40B4-BE49-F238E27FC236}">
                <a16:creationId xmlns:a16="http://schemas.microsoft.com/office/drawing/2014/main" id="{EFB64540-66D7-733B-35CE-A3397DAB7DAE}"/>
              </a:ext>
            </a:extLst>
          </p:cNvPr>
          <p:cNvSpPr txBox="1"/>
          <p:nvPr/>
        </p:nvSpPr>
        <p:spPr>
          <a:xfrm>
            <a:off x="6576324" y="4225476"/>
            <a:ext cx="6326118" cy="830997"/>
          </a:xfrm>
          <a:prstGeom prst="rect">
            <a:avLst/>
          </a:prstGeom>
          <a:noFill/>
        </p:spPr>
        <p:txBody>
          <a:bodyPr wrap="square">
            <a:spAutoFit/>
          </a:bodyPr>
          <a:lstStyle/>
          <a:p>
            <a:r>
              <a:rPr lang="en-US" altLang="zh-CN" sz="2400" dirty="0">
                <a:solidFill>
                  <a:srgbClr val="C00000"/>
                </a:solidFill>
              </a:rPr>
              <a:t>Both</a:t>
            </a:r>
            <a:r>
              <a:rPr lang="en-US" sz="2400" dirty="0">
                <a:solidFill>
                  <a:srgbClr val="C00000"/>
                </a:solidFill>
              </a:rPr>
              <a:t> </a:t>
            </a:r>
            <a:r>
              <a:rPr lang="en-US" sz="2400" i="1" dirty="0">
                <a:solidFill>
                  <a:srgbClr val="C00000"/>
                </a:solidFill>
                <a:effectLst/>
                <a:latin typeface="Calibri" panose="020F0502020204030204" pitchFamily="34" charset="0"/>
                <a:cs typeface="Calibri" panose="020F0502020204030204" pitchFamily="34" charset="0"/>
              </a:rPr>
              <a:t>S</a:t>
            </a:r>
            <a:r>
              <a:rPr lang="en-US" sz="2400" baseline="-25000" dirty="0">
                <a:solidFill>
                  <a:srgbClr val="C00000"/>
                </a:solidFill>
                <a:effectLst/>
                <a:latin typeface="Calibri" panose="020F0502020204030204" pitchFamily="34" charset="0"/>
                <a:cs typeface="Calibri" panose="020F0502020204030204" pitchFamily="34" charset="0"/>
              </a:rPr>
              <a:t>1</a:t>
            </a:r>
            <a:r>
              <a:rPr lang="en-US" sz="2400" dirty="0">
                <a:solidFill>
                  <a:srgbClr val="C00000"/>
                </a:solidFill>
                <a:effectLst/>
                <a:latin typeface="Calibri" panose="020F0502020204030204" pitchFamily="34" charset="0"/>
                <a:cs typeface="Calibri" panose="020F0502020204030204" pitchFamily="34" charset="0"/>
              </a:rPr>
              <a:t> </a:t>
            </a:r>
            <a:r>
              <a:rPr lang="en-US" altLang="zh-CN" sz="2400" dirty="0">
                <a:solidFill>
                  <a:srgbClr val="C00000"/>
                </a:solidFill>
              </a:rPr>
              <a:t>and</a:t>
            </a:r>
            <a:r>
              <a:rPr lang="zh-CN" altLang="en-US" sz="2400" dirty="0">
                <a:solidFill>
                  <a:srgbClr val="C00000"/>
                </a:solidFill>
              </a:rPr>
              <a:t> </a:t>
            </a:r>
            <a:r>
              <a:rPr lang="en-US" sz="2400" i="1" dirty="0">
                <a:solidFill>
                  <a:srgbClr val="C00000"/>
                </a:solidFill>
                <a:effectLst/>
                <a:latin typeface="Calibri" panose="020F0502020204030204" pitchFamily="34" charset="0"/>
                <a:cs typeface="Calibri" panose="020F0502020204030204" pitchFamily="34" charset="0"/>
              </a:rPr>
              <a:t>S</a:t>
            </a:r>
            <a:r>
              <a:rPr lang="en-US" altLang="zh-CN" sz="2400" baseline="-25000" dirty="0">
                <a:solidFill>
                  <a:srgbClr val="C00000"/>
                </a:solidFill>
                <a:effectLst/>
                <a:latin typeface="Calibri" panose="020F0502020204030204" pitchFamily="34" charset="0"/>
                <a:cs typeface="Calibri" panose="020F0502020204030204" pitchFamily="34" charset="0"/>
              </a:rPr>
              <a:t>2</a:t>
            </a:r>
            <a:r>
              <a:rPr lang="en-US" sz="2400" dirty="0">
                <a:solidFill>
                  <a:srgbClr val="C00000"/>
                </a:solidFill>
                <a:effectLst/>
                <a:latin typeface="Calibri" panose="020F0502020204030204" pitchFamily="34" charset="0"/>
                <a:cs typeface="Calibri" panose="020F0502020204030204" pitchFamily="34" charset="0"/>
              </a:rPr>
              <a:t> </a:t>
            </a:r>
            <a:r>
              <a:rPr lang="en-US" altLang="zh-CN" sz="2400" dirty="0">
                <a:solidFill>
                  <a:srgbClr val="C00000"/>
                </a:solidFill>
              </a:rPr>
              <a:t>are</a:t>
            </a:r>
            <a:r>
              <a:rPr lang="zh-CN" altLang="en-US" sz="2400" dirty="0">
                <a:solidFill>
                  <a:srgbClr val="C00000"/>
                </a:solidFill>
              </a:rPr>
              <a:t> </a:t>
            </a:r>
            <a:r>
              <a:rPr lang="en-US" altLang="zh-CN" sz="2400" dirty="0">
                <a:solidFill>
                  <a:srgbClr val="C00000"/>
                </a:solidFill>
              </a:rPr>
              <a:t>2/3-quasi-cliques</a:t>
            </a:r>
          </a:p>
          <a:p>
            <a:r>
              <a:rPr lang="en-US" altLang="zh-CN" sz="2400" dirty="0">
                <a:solidFill>
                  <a:srgbClr val="C00000"/>
                </a:solidFill>
                <a:latin typeface="Calibri" panose="020F0502020204030204" pitchFamily="34" charset="0"/>
                <a:cs typeface="Calibri" panose="020F0502020204030204" pitchFamily="34" charset="0"/>
              </a:rPr>
              <a:t>Only</a:t>
            </a:r>
            <a:r>
              <a:rPr lang="zh-CN" altLang="en-US" sz="2400" dirty="0">
                <a:solidFill>
                  <a:srgbClr val="C00000"/>
                </a:solidFill>
                <a:latin typeface="Calibri" panose="020F0502020204030204" pitchFamily="34" charset="0"/>
                <a:cs typeface="Calibri" panose="020F0502020204030204" pitchFamily="34" charset="0"/>
              </a:rPr>
              <a:t> </a:t>
            </a:r>
            <a:r>
              <a:rPr lang="en-US" sz="2400" i="1" dirty="0">
                <a:solidFill>
                  <a:srgbClr val="C00000"/>
                </a:solidFill>
                <a:effectLst/>
                <a:latin typeface="Calibri" panose="020F0502020204030204" pitchFamily="34" charset="0"/>
                <a:cs typeface="Calibri" panose="020F0502020204030204" pitchFamily="34" charset="0"/>
              </a:rPr>
              <a:t>S</a:t>
            </a:r>
            <a:r>
              <a:rPr lang="en-US" altLang="zh-CN" sz="2400" baseline="-25000" dirty="0">
                <a:solidFill>
                  <a:srgbClr val="C00000"/>
                </a:solidFill>
                <a:effectLst/>
                <a:latin typeface="Calibri" panose="020F0502020204030204" pitchFamily="34" charset="0"/>
                <a:cs typeface="Calibri" panose="020F0502020204030204" pitchFamily="34" charset="0"/>
              </a:rPr>
              <a:t>2</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is</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a</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maximal</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rPr>
              <a:t>2/3-quasi-clique</a:t>
            </a:r>
            <a:endParaRPr lang="en-US" sz="2400" dirty="0">
              <a:solidFill>
                <a:srgbClr val="C00000"/>
              </a:solidFill>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ADA0CE7-91E9-4D0A-08D0-641F907D16EB}"/>
              </a:ext>
            </a:extLst>
          </p:cNvPr>
          <p:cNvPicPr>
            <a:picLocks noChangeAspect="1"/>
          </p:cNvPicPr>
          <p:nvPr/>
        </p:nvPicPr>
        <p:blipFill>
          <a:blip r:embed="rId4"/>
          <a:stretch>
            <a:fillRect/>
          </a:stretch>
        </p:blipFill>
        <p:spPr>
          <a:xfrm>
            <a:off x="340230" y="5685501"/>
            <a:ext cx="10353888" cy="535938"/>
          </a:xfrm>
          <a:prstGeom prst="rect">
            <a:avLst/>
          </a:prstGeom>
        </p:spPr>
      </p:pic>
      <p:pic>
        <p:nvPicPr>
          <p:cNvPr id="25" name="Picture 24">
            <a:extLst>
              <a:ext uri="{FF2B5EF4-FFF2-40B4-BE49-F238E27FC236}">
                <a16:creationId xmlns:a16="http://schemas.microsoft.com/office/drawing/2014/main" id="{E1B652D9-BC80-4E68-A54A-A27802ADD6D9}"/>
              </a:ext>
            </a:extLst>
          </p:cNvPr>
          <p:cNvPicPr>
            <a:picLocks noChangeAspect="1"/>
          </p:cNvPicPr>
          <p:nvPr/>
        </p:nvPicPr>
        <p:blipFill>
          <a:blip r:embed="rId5"/>
          <a:stretch>
            <a:fillRect/>
          </a:stretch>
        </p:blipFill>
        <p:spPr>
          <a:xfrm>
            <a:off x="319017" y="6207370"/>
            <a:ext cx="6454568" cy="535939"/>
          </a:xfrm>
          <a:prstGeom prst="rect">
            <a:avLst/>
          </a:prstGeom>
        </p:spPr>
      </p:pic>
    </p:spTree>
    <p:extLst>
      <p:ext uri="{BB962C8B-B14F-4D97-AF65-F5344CB8AC3E}">
        <p14:creationId xmlns:p14="http://schemas.microsoft.com/office/powerpoint/2010/main" val="31677293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49</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359FC1CF-7212-DDCA-1B5D-B6ED2ABCCA62}"/>
              </a:ext>
            </a:extLst>
          </p:cNvPr>
          <p:cNvPicPr>
            <a:picLocks noChangeAspect="1"/>
          </p:cNvPicPr>
          <p:nvPr/>
        </p:nvPicPr>
        <p:blipFill>
          <a:blip r:embed="rId3"/>
          <a:stretch>
            <a:fillRect/>
          </a:stretch>
        </p:blipFill>
        <p:spPr>
          <a:xfrm>
            <a:off x="340230" y="5685501"/>
            <a:ext cx="10353888" cy="535938"/>
          </a:xfrm>
          <a:prstGeom prst="rect">
            <a:avLst/>
          </a:prstGeom>
        </p:spPr>
      </p:pic>
      <p:pic>
        <p:nvPicPr>
          <p:cNvPr id="5" name="Picture 4">
            <a:extLst>
              <a:ext uri="{FF2B5EF4-FFF2-40B4-BE49-F238E27FC236}">
                <a16:creationId xmlns:a16="http://schemas.microsoft.com/office/drawing/2014/main" id="{EC17E326-F78F-4762-4DE9-C64A0AFA1D9F}"/>
              </a:ext>
            </a:extLst>
          </p:cNvPr>
          <p:cNvPicPr>
            <a:picLocks noChangeAspect="1"/>
          </p:cNvPicPr>
          <p:nvPr/>
        </p:nvPicPr>
        <p:blipFill>
          <a:blip r:embed="rId4"/>
          <a:stretch>
            <a:fillRect/>
          </a:stretch>
        </p:blipFill>
        <p:spPr>
          <a:xfrm>
            <a:off x="319017" y="6207370"/>
            <a:ext cx="6454568" cy="535939"/>
          </a:xfrm>
          <a:prstGeom prst="rect">
            <a:avLst/>
          </a:prstGeom>
        </p:spPr>
      </p:pic>
      <p:grpSp>
        <p:nvGrpSpPr>
          <p:cNvPr id="3" name="Group 2">
            <a:extLst>
              <a:ext uri="{FF2B5EF4-FFF2-40B4-BE49-F238E27FC236}">
                <a16:creationId xmlns:a16="http://schemas.microsoft.com/office/drawing/2014/main" id="{C703C80B-0A7B-49E5-F572-49DDD3B4E3FD}"/>
              </a:ext>
            </a:extLst>
          </p:cNvPr>
          <p:cNvGrpSpPr/>
          <p:nvPr/>
        </p:nvGrpSpPr>
        <p:grpSpPr>
          <a:xfrm>
            <a:off x="4925569" y="2131220"/>
            <a:ext cx="6564556" cy="3000092"/>
            <a:chOff x="1419221" y="742579"/>
            <a:chExt cx="4773384" cy="2181501"/>
          </a:xfrm>
        </p:grpSpPr>
        <p:sp>
          <p:nvSpPr>
            <p:cNvPr id="7" name="TextBox 6">
              <a:extLst>
                <a:ext uri="{FF2B5EF4-FFF2-40B4-BE49-F238E27FC236}">
                  <a16:creationId xmlns:a16="http://schemas.microsoft.com/office/drawing/2014/main" id="{0E456716-3A00-1B34-6621-28B098C5FC9A}"/>
                </a:ext>
              </a:extLst>
            </p:cNvPr>
            <p:cNvSpPr txBox="1"/>
            <p:nvPr/>
          </p:nvSpPr>
          <p:spPr>
            <a:xfrm>
              <a:off x="4163519" y="742579"/>
              <a:ext cx="281146" cy="290938"/>
            </a:xfrm>
            <a:prstGeom prst="rect">
              <a:avLst/>
            </a:prstGeom>
            <a:noFill/>
          </p:spPr>
          <p:txBody>
            <a:bodyPr wrap="none" rtlCol="0">
              <a:spAutoFit/>
            </a:bodyPr>
            <a:lstStyle/>
            <a:p>
              <a:r>
                <a:rPr lang="en-US" altLang="zh-CN" sz="2000" b="1">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8" name="TextBox 7">
              <a:extLst>
                <a:ext uri="{FF2B5EF4-FFF2-40B4-BE49-F238E27FC236}">
                  <a16:creationId xmlns:a16="http://schemas.microsoft.com/office/drawing/2014/main" id="{49799897-4D71-5B28-FE36-4DA6117A5D2F}"/>
                </a:ext>
              </a:extLst>
            </p:cNvPr>
            <p:cNvSpPr txBox="1"/>
            <p:nvPr/>
          </p:nvSpPr>
          <p:spPr>
            <a:xfrm>
              <a:off x="2568141" y="1223974"/>
              <a:ext cx="37439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9" name="TextBox 8">
              <a:extLst>
                <a:ext uri="{FF2B5EF4-FFF2-40B4-BE49-F238E27FC236}">
                  <a16:creationId xmlns:a16="http://schemas.microsoft.com/office/drawing/2014/main" id="{B6C4893E-BD8E-0A26-F5B4-FBBECE09C3FE}"/>
                </a:ext>
              </a:extLst>
            </p:cNvPr>
            <p:cNvSpPr txBox="1"/>
            <p:nvPr/>
          </p:nvSpPr>
          <p:spPr>
            <a:xfrm>
              <a:off x="3565493"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0" name="TextBox 9">
              <a:extLst>
                <a:ext uri="{FF2B5EF4-FFF2-40B4-BE49-F238E27FC236}">
                  <a16:creationId xmlns:a16="http://schemas.microsoft.com/office/drawing/2014/main" id="{7B6930FA-0E44-AAF5-4096-E16260D9442F}"/>
                </a:ext>
              </a:extLst>
            </p:cNvPr>
            <p:cNvSpPr txBox="1"/>
            <p:nvPr/>
          </p:nvSpPr>
          <p:spPr>
            <a:xfrm>
              <a:off x="4511933" y="1223974"/>
              <a:ext cx="36390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1" name="TextBox 10">
              <a:extLst>
                <a:ext uri="{FF2B5EF4-FFF2-40B4-BE49-F238E27FC236}">
                  <a16:creationId xmlns:a16="http://schemas.microsoft.com/office/drawing/2014/main" id="{C2BC74A6-EA2C-523D-2DA8-CEC0FDFA6BE3}"/>
                </a:ext>
              </a:extLst>
            </p:cNvPr>
            <p:cNvSpPr txBox="1"/>
            <p:nvPr/>
          </p:nvSpPr>
          <p:spPr>
            <a:xfrm>
              <a:off x="5509285"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2" name="TextBox 11">
              <a:extLst>
                <a:ext uri="{FF2B5EF4-FFF2-40B4-BE49-F238E27FC236}">
                  <a16:creationId xmlns:a16="http://schemas.microsoft.com/office/drawing/2014/main" id="{D44B9653-95E9-A805-BA25-5B25E063EABC}"/>
                </a:ext>
              </a:extLst>
            </p:cNvPr>
            <p:cNvSpPr txBox="1"/>
            <p:nvPr/>
          </p:nvSpPr>
          <p:spPr>
            <a:xfrm>
              <a:off x="1817715"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t>
              </a:r>
              <a:r>
                <a:rPr lang="en-US" altLang="zh-CN" sz="2000" b="1" err="1">
                  <a:latin typeface="Times New Roman" charset="0"/>
                  <a:ea typeface="Times New Roman" charset="0"/>
                  <a:cs typeface="Times New Roman" charset="0"/>
                </a:rPr>
                <a:t>a</a:t>
              </a:r>
              <a:r>
                <a:rPr lang="en-US" altLang="zh-CN" sz="2000" b="1">
                  <a:latin typeface="Times New Roman" charset="0"/>
                  <a:ea typeface="Times New Roman" charset="0"/>
                  <a:cs typeface="Times New Roman" charset="0"/>
                </a:rPr>
                <a:t>,</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3" name="TextBox 12">
              <a:extLst>
                <a:ext uri="{FF2B5EF4-FFF2-40B4-BE49-F238E27FC236}">
                  <a16:creationId xmlns:a16="http://schemas.microsoft.com/office/drawing/2014/main" id="{AA94975D-95F1-4FE9-3B74-FB9288CD6939}"/>
                </a:ext>
              </a:extLst>
            </p:cNvPr>
            <p:cNvSpPr txBox="1"/>
            <p:nvPr/>
          </p:nvSpPr>
          <p:spPr>
            <a:xfrm>
              <a:off x="2568141" y="1700465"/>
              <a:ext cx="55040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4" name="TextBox 13">
              <a:extLst>
                <a:ext uri="{FF2B5EF4-FFF2-40B4-BE49-F238E27FC236}">
                  <a16:creationId xmlns:a16="http://schemas.microsoft.com/office/drawing/2014/main" id="{1BFB65D4-6348-FEDA-7668-F0DAA7F66438}"/>
                </a:ext>
              </a:extLst>
            </p:cNvPr>
            <p:cNvSpPr txBox="1"/>
            <p:nvPr/>
          </p:nvSpPr>
          <p:spPr>
            <a:xfrm>
              <a:off x="3285174"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5" name="TextBox 14">
              <a:extLst>
                <a:ext uri="{FF2B5EF4-FFF2-40B4-BE49-F238E27FC236}">
                  <a16:creationId xmlns:a16="http://schemas.microsoft.com/office/drawing/2014/main" id="{2169A5E3-3D94-B327-3328-A9A22A522D32}"/>
                </a:ext>
              </a:extLst>
            </p:cNvPr>
            <p:cNvSpPr txBox="1"/>
            <p:nvPr/>
          </p:nvSpPr>
          <p:spPr>
            <a:xfrm>
              <a:off x="4164252"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6" name="TextBox 15">
              <a:extLst>
                <a:ext uri="{FF2B5EF4-FFF2-40B4-BE49-F238E27FC236}">
                  <a16:creationId xmlns:a16="http://schemas.microsoft.com/office/drawing/2014/main" id="{57D44D7D-1856-43B9-53CC-561C4DB19382}"/>
                </a:ext>
              </a:extLst>
            </p:cNvPr>
            <p:cNvSpPr txBox="1"/>
            <p:nvPr/>
          </p:nvSpPr>
          <p:spPr>
            <a:xfrm>
              <a:off x="4914678" y="1702869"/>
              <a:ext cx="58187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7" name="TextBox 16">
              <a:extLst>
                <a:ext uri="{FF2B5EF4-FFF2-40B4-BE49-F238E27FC236}">
                  <a16:creationId xmlns:a16="http://schemas.microsoft.com/office/drawing/2014/main" id="{932B38AB-430B-4085-D06F-80F976163680}"/>
                </a:ext>
              </a:extLst>
            </p:cNvPr>
            <p:cNvSpPr txBox="1"/>
            <p:nvPr/>
          </p:nvSpPr>
          <p:spPr>
            <a:xfrm>
              <a:off x="5631711"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8" name="TextBox 17">
              <a:extLst>
                <a:ext uri="{FF2B5EF4-FFF2-40B4-BE49-F238E27FC236}">
                  <a16:creationId xmlns:a16="http://schemas.microsoft.com/office/drawing/2014/main" id="{74A0A51A-A255-738C-198E-FB06B955507A}"/>
                </a:ext>
              </a:extLst>
            </p:cNvPr>
            <p:cNvSpPr txBox="1"/>
            <p:nvPr/>
          </p:nvSpPr>
          <p:spPr>
            <a:xfrm>
              <a:off x="1516180"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9" name="TextBox 18">
              <a:extLst>
                <a:ext uri="{FF2B5EF4-FFF2-40B4-BE49-F238E27FC236}">
                  <a16:creationId xmlns:a16="http://schemas.microsoft.com/office/drawing/2014/main" id="{404AE3EA-B6D6-FE30-76FE-BA2BDE7C96D1}"/>
                </a:ext>
              </a:extLst>
            </p:cNvPr>
            <p:cNvSpPr txBox="1"/>
            <p:nvPr/>
          </p:nvSpPr>
          <p:spPr>
            <a:xfrm>
              <a:off x="2382946" y="2176956"/>
              <a:ext cx="76837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0" name="TextBox 19">
              <a:extLst>
                <a:ext uri="{FF2B5EF4-FFF2-40B4-BE49-F238E27FC236}">
                  <a16:creationId xmlns:a16="http://schemas.microsoft.com/office/drawing/2014/main" id="{0E3051B9-D94D-E5D2-EF5A-542CA94A5F7E}"/>
                </a:ext>
              </a:extLst>
            </p:cNvPr>
            <p:cNvSpPr txBox="1"/>
            <p:nvPr/>
          </p:nvSpPr>
          <p:spPr>
            <a:xfrm>
              <a:off x="3286505"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1" name="TextBox 20">
              <a:extLst>
                <a:ext uri="{FF2B5EF4-FFF2-40B4-BE49-F238E27FC236}">
                  <a16:creationId xmlns:a16="http://schemas.microsoft.com/office/drawing/2014/main" id="{3C8CD036-67DE-822C-7F3B-1CDFC8200896}"/>
                </a:ext>
              </a:extLst>
            </p:cNvPr>
            <p:cNvSpPr txBox="1"/>
            <p:nvPr/>
          </p:nvSpPr>
          <p:spPr>
            <a:xfrm>
              <a:off x="4133624" y="2176955"/>
              <a:ext cx="75788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2" name="TextBox 21">
              <a:extLst>
                <a:ext uri="{FF2B5EF4-FFF2-40B4-BE49-F238E27FC236}">
                  <a16:creationId xmlns:a16="http://schemas.microsoft.com/office/drawing/2014/main" id="{ECDAEACD-AEAB-2935-AFB3-80877F742256}"/>
                </a:ext>
              </a:extLst>
            </p:cNvPr>
            <p:cNvSpPr txBox="1"/>
            <p:nvPr/>
          </p:nvSpPr>
          <p:spPr>
            <a:xfrm>
              <a:off x="1419221" y="2633142"/>
              <a:ext cx="94438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cxnSp>
          <p:nvCxnSpPr>
            <p:cNvPr id="23" name="Straight Connector 22">
              <a:extLst>
                <a:ext uri="{FF2B5EF4-FFF2-40B4-BE49-F238E27FC236}">
                  <a16:creationId xmlns:a16="http://schemas.microsoft.com/office/drawing/2014/main" id="{93021011-7B72-2069-B238-E3CEA6BCA42E}"/>
                </a:ext>
              </a:extLst>
            </p:cNvPr>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E1837A-AA0B-2E8F-AB2A-B06FCD08C3AC}"/>
                </a:ext>
              </a:extLst>
            </p:cNvPr>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6F0AA6F-81A4-4236-3FE3-40F5D5AAFCB9}"/>
                </a:ext>
              </a:extLst>
            </p:cNvPr>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98A97F-AF1E-3EEB-F09A-324EA070095E}"/>
                </a:ext>
              </a:extLst>
            </p:cNvPr>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AAEB5C-BC54-18B1-DD4F-DA6866469ABB}"/>
                </a:ext>
              </a:extLst>
            </p:cNvPr>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B85855B-3726-E9C6-C82C-E1A8E74A7304}"/>
                </a:ext>
              </a:extLst>
            </p:cNvPr>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0D572B-EEE8-323E-E836-692FCAD0BD8C}"/>
                </a:ext>
              </a:extLst>
            </p:cNvPr>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AD9840-FC02-E336-8FA7-F53373C14FA3}"/>
                </a:ext>
              </a:extLst>
            </p:cNvPr>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24CAB86-A7D5-70F2-5F16-7E12F38C324E}"/>
                </a:ext>
              </a:extLst>
            </p:cNvPr>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10F1B7D-F01E-96FB-206B-48A12A0107DD}"/>
                </a:ext>
              </a:extLst>
            </p:cNvPr>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C0F494-D8BF-BB3D-C84D-B413898A2068}"/>
                </a:ext>
              </a:extLst>
            </p:cNvPr>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97DAAF-F6D9-89FE-200C-EA2A635AD3BD}"/>
                </a:ext>
              </a:extLst>
            </p:cNvPr>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9696420-020D-E0BD-F6B0-44884D313027}"/>
                </a:ext>
              </a:extLst>
            </p:cNvPr>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C625FE-A7A6-565F-31B6-2004F019325B}"/>
                </a:ext>
              </a:extLst>
            </p:cNvPr>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CDC80-2811-FFA1-E497-356F6F45C631}"/>
                </a:ext>
              </a:extLst>
            </p:cNvPr>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15358EF4-1640-486F-D3F1-EF84E6C0A2B4}"/>
              </a:ext>
            </a:extLst>
          </p:cNvPr>
          <p:cNvSpPr/>
          <p:nvPr/>
        </p:nvSpPr>
        <p:spPr>
          <a:xfrm>
            <a:off x="8949452" y="4540877"/>
            <a:ext cx="1803699" cy="461665"/>
          </a:xfrm>
          <a:prstGeom prst="rect">
            <a:avLst/>
          </a:prstGeom>
        </p:spPr>
        <p:txBody>
          <a:bodyPr wrap="none">
            <a:spAutoFit/>
          </a:bodyPr>
          <a:lstStyle/>
          <a:p>
            <a:r>
              <a:rPr lang="en-US" altLang="zh-CN" sz="2400" b="1" dirty="0">
                <a:solidFill>
                  <a:srgbClr val="0070C0"/>
                </a:solidFill>
                <a:latin typeface="Times New Roman" charset="0"/>
                <a:ea typeface="Times New Roman" charset="0"/>
                <a:cs typeface="Times New Roman" charset="0"/>
              </a:rPr>
              <a:t>a</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b</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c</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d</a:t>
            </a:r>
            <a:endParaRPr lang="en-US" sz="2400" dirty="0">
              <a:solidFill>
                <a:srgbClr val="0070C0"/>
              </a:solidFill>
            </a:endParaRPr>
          </a:p>
        </p:txBody>
      </p:sp>
      <p:sp>
        <p:nvSpPr>
          <p:cNvPr id="39" name="Oval 38">
            <a:extLst>
              <a:ext uri="{FF2B5EF4-FFF2-40B4-BE49-F238E27FC236}">
                <a16:creationId xmlns:a16="http://schemas.microsoft.com/office/drawing/2014/main" id="{95073E02-BA5F-9EF1-82F1-236DE877E779}"/>
              </a:ext>
            </a:extLst>
          </p:cNvPr>
          <p:cNvSpPr/>
          <p:nvPr/>
        </p:nvSpPr>
        <p:spPr>
          <a:xfrm>
            <a:off x="6478264" y="2716255"/>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BD7793A-A2EC-8EA7-15E1-38BEADDB04EF}"/>
              </a:ext>
            </a:extLst>
          </p:cNvPr>
          <p:cNvSpPr/>
          <p:nvPr/>
        </p:nvSpPr>
        <p:spPr>
          <a:xfrm>
            <a:off x="7843177" y="2719143"/>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B1640ED8-B90E-22C4-0944-ED302A4586EC}"/>
              </a:ext>
            </a:extLst>
          </p:cNvPr>
          <p:cNvSpPr/>
          <p:nvPr/>
        </p:nvSpPr>
        <p:spPr>
          <a:xfrm>
            <a:off x="9150837" y="2721514"/>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5A20707F-A198-F052-CD75-1CDB57EAD9E5}"/>
              </a:ext>
            </a:extLst>
          </p:cNvPr>
          <p:cNvSpPr/>
          <p:nvPr/>
        </p:nvSpPr>
        <p:spPr>
          <a:xfrm>
            <a:off x="10559920" y="2724402"/>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7CA01F0-FCB8-BEE2-6E8F-89EE98B96B7C}"/>
              </a:ext>
            </a:extLst>
          </p:cNvPr>
          <p:cNvSpPr/>
          <p:nvPr/>
        </p:nvSpPr>
        <p:spPr>
          <a:xfrm>
            <a:off x="6315360" y="5106601"/>
            <a:ext cx="4140099" cy="461665"/>
          </a:xfrm>
          <a:prstGeom prst="rect">
            <a:avLst/>
          </a:prstGeom>
        </p:spPr>
        <p:txBody>
          <a:bodyPr wrap="square">
            <a:spAutoFit/>
          </a:bodyPr>
          <a:lstStyle/>
          <a:p>
            <a:pPr lvl="1"/>
            <a:r>
              <a:rPr lang="en-US" altLang="zh-CN" sz="2400" b="1" dirty="0">
                <a:solidFill>
                  <a:srgbClr val="C00000"/>
                </a:solidFill>
              </a:rPr>
              <a:t>UDF:</a:t>
            </a:r>
            <a:r>
              <a:rPr lang="zh-CN" altLang="en-US" sz="2400" b="1" dirty="0">
                <a:solidFill>
                  <a:srgbClr val="C00000"/>
                </a:solidFill>
              </a:rPr>
              <a:t> </a:t>
            </a:r>
            <a:r>
              <a:rPr lang="en-US" altLang="zh-CN" sz="2400" i="1" dirty="0" err="1">
                <a:solidFill>
                  <a:srgbClr val="C00000"/>
                </a:solidFill>
              </a:rPr>
              <a:t>spawn_task</a:t>
            </a:r>
            <a:r>
              <a:rPr lang="en-US" altLang="zh-CN" sz="2400" dirty="0">
                <a:solidFill>
                  <a:srgbClr val="C00000"/>
                </a:solidFill>
              </a:rPr>
              <a:t>(</a:t>
            </a:r>
            <a:r>
              <a:rPr lang="en-US" altLang="zh-CN" sz="2400" i="1" dirty="0">
                <a:solidFill>
                  <a:srgbClr val="C00000"/>
                </a:solidFill>
              </a:rPr>
              <a:t>vertex</a:t>
            </a:r>
            <a:r>
              <a:rPr lang="en-US" altLang="zh-CN" sz="2400" dirty="0">
                <a:solidFill>
                  <a:srgbClr val="C00000"/>
                </a:solidFill>
              </a:rPr>
              <a:t>)</a:t>
            </a:r>
            <a:endParaRPr lang="en-US" altLang="zh-CN" sz="2400" i="1" dirty="0">
              <a:solidFill>
                <a:srgbClr val="C00000"/>
              </a:solidFill>
            </a:endParaRPr>
          </a:p>
        </p:txBody>
      </p:sp>
      <p:sp>
        <p:nvSpPr>
          <p:cNvPr id="44" name="Freeform 43">
            <a:extLst>
              <a:ext uri="{FF2B5EF4-FFF2-40B4-BE49-F238E27FC236}">
                <a16:creationId xmlns:a16="http://schemas.microsoft.com/office/drawing/2014/main" id="{39896736-1A00-87D9-9CE0-F35202203CAD}"/>
              </a:ext>
            </a:extLst>
          </p:cNvPr>
          <p:cNvSpPr/>
          <p:nvPr/>
        </p:nvSpPr>
        <p:spPr>
          <a:xfrm>
            <a:off x="4749679" y="2514316"/>
            <a:ext cx="3812623" cy="2760157"/>
          </a:xfrm>
          <a:custGeom>
            <a:avLst/>
            <a:gdLst>
              <a:gd name="connsiteX0" fmla="*/ 1728107 w 3812623"/>
              <a:gd name="connsiteY0" fmla="*/ 125579 h 2760157"/>
              <a:gd name="connsiteX1" fmla="*/ 653163 w 3812623"/>
              <a:gd name="connsiteY1" fmla="*/ 1012058 h 2760157"/>
              <a:gd name="connsiteX2" fmla="*/ 192473 w 3812623"/>
              <a:gd name="connsiteY2" fmla="*/ 1968339 h 2760157"/>
              <a:gd name="connsiteX3" fmla="*/ 108711 w 3812623"/>
              <a:gd name="connsiteY3" fmla="*/ 2687295 h 2760157"/>
              <a:gd name="connsiteX4" fmla="*/ 1679246 w 3812623"/>
              <a:gd name="connsiteY4" fmla="*/ 2666354 h 2760157"/>
              <a:gd name="connsiteX5" fmla="*/ 2188797 w 3812623"/>
              <a:gd name="connsiteY5" fmla="*/ 2073041 h 2760157"/>
              <a:gd name="connsiteX6" fmla="*/ 3752351 w 3812623"/>
              <a:gd name="connsiteY6" fmla="*/ 2066061 h 2760157"/>
              <a:gd name="connsiteX7" fmla="*/ 3396363 w 3812623"/>
              <a:gd name="connsiteY7" fmla="*/ 907356 h 2760157"/>
              <a:gd name="connsiteX8" fmla="*/ 2509884 w 3812623"/>
              <a:gd name="connsiteY8" fmla="*/ 635130 h 2760157"/>
              <a:gd name="connsiteX9" fmla="*/ 2300479 w 3812623"/>
              <a:gd name="connsiteY9" fmla="*/ 62757 h 2760157"/>
              <a:gd name="connsiteX10" fmla="*/ 1728107 w 3812623"/>
              <a:gd name="connsiteY10" fmla="*/ 125579 h 276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2623" h="2760157">
                <a:moveTo>
                  <a:pt x="1728107" y="125579"/>
                </a:moveTo>
                <a:cubicBezTo>
                  <a:pt x="1453554" y="283796"/>
                  <a:pt x="909102" y="704931"/>
                  <a:pt x="653163" y="1012058"/>
                </a:cubicBezTo>
                <a:cubicBezTo>
                  <a:pt x="397224" y="1319185"/>
                  <a:pt x="283215" y="1689133"/>
                  <a:pt x="192473" y="1968339"/>
                </a:cubicBezTo>
                <a:cubicBezTo>
                  <a:pt x="101731" y="2247545"/>
                  <a:pt x="-139084" y="2570959"/>
                  <a:pt x="108711" y="2687295"/>
                </a:cubicBezTo>
                <a:cubicBezTo>
                  <a:pt x="356506" y="2803631"/>
                  <a:pt x="1332565" y="2768730"/>
                  <a:pt x="1679246" y="2666354"/>
                </a:cubicBezTo>
                <a:cubicBezTo>
                  <a:pt x="2025927" y="2563978"/>
                  <a:pt x="1843280" y="2173090"/>
                  <a:pt x="2188797" y="2073041"/>
                </a:cubicBezTo>
                <a:cubicBezTo>
                  <a:pt x="2534314" y="1972992"/>
                  <a:pt x="3551090" y="2260342"/>
                  <a:pt x="3752351" y="2066061"/>
                </a:cubicBezTo>
                <a:cubicBezTo>
                  <a:pt x="3953612" y="1871780"/>
                  <a:pt x="3603441" y="1145845"/>
                  <a:pt x="3396363" y="907356"/>
                </a:cubicBezTo>
                <a:cubicBezTo>
                  <a:pt x="3189285" y="668868"/>
                  <a:pt x="2692531" y="775897"/>
                  <a:pt x="2509884" y="635130"/>
                </a:cubicBezTo>
                <a:cubicBezTo>
                  <a:pt x="2327237" y="494364"/>
                  <a:pt x="2429612" y="152336"/>
                  <a:pt x="2300479" y="62757"/>
                </a:cubicBezTo>
                <a:cubicBezTo>
                  <a:pt x="2171346" y="-26822"/>
                  <a:pt x="2002660" y="-32638"/>
                  <a:pt x="1728107" y="125579"/>
                </a:cubicBezTo>
                <a:close/>
              </a:path>
            </a:pathLst>
          </a:custGeom>
          <a:ln w="50800">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E5607D8-0CF5-22F9-366A-7C5FC23B0869}"/>
              </a:ext>
            </a:extLst>
          </p:cNvPr>
          <p:cNvCxnSpPr>
            <a:cxnSpLocks/>
          </p:cNvCxnSpPr>
          <p:nvPr/>
        </p:nvCxnSpPr>
        <p:spPr>
          <a:xfrm flipH="1">
            <a:off x="4198786" y="4208658"/>
            <a:ext cx="693214" cy="49232"/>
          </a:xfrm>
          <a:prstGeom prst="straightConnector1">
            <a:avLst/>
          </a:prstGeom>
          <a:ln w="25400">
            <a:solidFill>
              <a:srgbClr val="00B050"/>
            </a:solidFill>
            <a:prstDash val="sysDot"/>
            <a:headEnd type="none" w="lg" len="lg"/>
            <a:tailEnd type="stealth" w="lg" len="lg"/>
          </a:ln>
          <a:effectLst/>
        </p:spPr>
        <p:style>
          <a:lnRef idx="2">
            <a:schemeClr val="accent1"/>
          </a:lnRef>
          <a:fillRef idx="0">
            <a:schemeClr val="accent1"/>
          </a:fillRef>
          <a:effectRef idx="1">
            <a:schemeClr val="accent1"/>
          </a:effectRef>
          <a:fontRef idx="minor">
            <a:schemeClr val="tx1"/>
          </a:fontRef>
        </p:style>
      </p:cxnSp>
      <p:sp>
        <p:nvSpPr>
          <p:cNvPr id="46" name="TextBox 83">
            <a:extLst>
              <a:ext uri="{FF2B5EF4-FFF2-40B4-BE49-F238E27FC236}">
                <a16:creationId xmlns:a16="http://schemas.microsoft.com/office/drawing/2014/main" id="{F2200636-4BD2-0DF9-0009-37FDF6EA3E7C}"/>
              </a:ext>
            </a:extLst>
          </p:cNvPr>
          <p:cNvSpPr txBox="1"/>
          <p:nvPr/>
        </p:nvSpPr>
        <p:spPr>
          <a:xfrm>
            <a:off x="913716" y="3967252"/>
            <a:ext cx="3289678" cy="523220"/>
          </a:xfrm>
          <a:prstGeom prst="rect">
            <a:avLst/>
          </a:prstGeom>
          <a:noFill/>
        </p:spPr>
        <p:txBody>
          <a:bodyPr wrap="square" rtlCol="0">
            <a:spAutoFit/>
          </a:bodyPr>
          <a:lstStyle/>
          <a:p>
            <a:pPr algn="ctr"/>
            <a:r>
              <a:rPr lang="en-US" altLang="zh-CN" sz="2800" b="1" i="1" dirty="0">
                <a:solidFill>
                  <a:srgbClr val="00B050"/>
                </a:solidFill>
                <a:latin typeface="Times New Roman" charset="0"/>
                <a:ea typeface="Times New Roman" charset="0"/>
                <a:cs typeface="Times New Roman" charset="0"/>
              </a:rPr>
              <a:t>Can</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be</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a</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straggler</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a:t>
            </a:r>
            <a:endParaRPr lang="en-US" sz="2800" b="1" i="1" dirty="0">
              <a:solidFill>
                <a:srgbClr val="00B050"/>
              </a:solidFill>
              <a:latin typeface="Times New Roman" charset="0"/>
              <a:ea typeface="Times New Roman" charset="0"/>
              <a:cs typeface="Times New Roman" charset="0"/>
            </a:endParaRPr>
          </a:p>
        </p:txBody>
      </p:sp>
      <p:sp>
        <p:nvSpPr>
          <p:cNvPr id="47" name="Content Placeholder 2">
            <a:extLst>
              <a:ext uri="{FF2B5EF4-FFF2-40B4-BE49-F238E27FC236}">
                <a16:creationId xmlns:a16="http://schemas.microsoft.com/office/drawing/2014/main" id="{17FC65F1-2368-FC98-00B4-300BAE43B398}"/>
              </a:ext>
            </a:extLst>
          </p:cNvPr>
          <p:cNvSpPr>
            <a:spLocks noGrp="1"/>
          </p:cNvSpPr>
          <p:nvPr>
            <p:ph idx="1"/>
          </p:nvPr>
        </p:nvSpPr>
        <p:spPr>
          <a:xfrm>
            <a:off x="756655" y="1583527"/>
            <a:ext cx="8515350" cy="4221162"/>
          </a:xfrm>
        </p:spPr>
        <p:txBody>
          <a:bodyPr>
            <a:normAutofit/>
          </a:bodyPr>
          <a:lstStyle/>
          <a:p>
            <a:pPr marL="0" indent="0">
              <a:buNone/>
            </a:pPr>
            <a:r>
              <a:rPr lang="en-US" altLang="zh-CN" b="1" i="1" dirty="0">
                <a:solidFill>
                  <a:srgbClr val="0070C0"/>
                </a:solidFill>
              </a:rPr>
              <a:t>S</a:t>
            </a:r>
            <a:r>
              <a:rPr lang="en-US" altLang="zh-CN" b="1" dirty="0"/>
              <a:t>:</a:t>
            </a:r>
            <a:r>
              <a:rPr lang="zh-CN" altLang="en-US" b="1" dirty="0"/>
              <a:t> </a:t>
            </a:r>
            <a:r>
              <a:rPr lang="en-US" altLang="zh-CN" b="1" dirty="0"/>
              <a:t>set</a:t>
            </a:r>
            <a:r>
              <a:rPr lang="zh-CN" altLang="en-US" b="1" dirty="0"/>
              <a:t> </a:t>
            </a:r>
            <a:r>
              <a:rPr lang="en-US" altLang="zh-CN" b="1" dirty="0"/>
              <a:t>of</a:t>
            </a:r>
            <a:r>
              <a:rPr lang="zh-CN" altLang="en-US" b="1" dirty="0"/>
              <a:t> </a:t>
            </a:r>
            <a:r>
              <a:rPr lang="en-US" altLang="zh-CN" b="1" dirty="0"/>
              <a:t>nodes</a:t>
            </a:r>
            <a:r>
              <a:rPr lang="zh-CN" altLang="en-US" b="1" dirty="0"/>
              <a:t> </a:t>
            </a:r>
            <a:r>
              <a:rPr lang="en-US" altLang="zh-CN" b="1" dirty="0"/>
              <a:t>already</a:t>
            </a:r>
            <a:r>
              <a:rPr lang="zh-CN" altLang="en-US" b="1" dirty="0"/>
              <a:t> </a:t>
            </a:r>
            <a:r>
              <a:rPr lang="en-US" altLang="zh-CN" b="1" dirty="0"/>
              <a:t>in</a:t>
            </a:r>
            <a:r>
              <a:rPr lang="zh-CN" altLang="en-US" b="1" dirty="0"/>
              <a:t> </a:t>
            </a:r>
            <a:r>
              <a:rPr lang="en-US" altLang="zh-CN" b="1" dirty="0"/>
              <a:t>subgraph</a:t>
            </a:r>
          </a:p>
          <a:p>
            <a:pPr marL="0" indent="0">
              <a:buNone/>
            </a:pPr>
            <a:r>
              <a:rPr lang="en-US" altLang="zh-CN" b="1" i="1" dirty="0" err="1">
                <a:solidFill>
                  <a:srgbClr val="0070C0"/>
                </a:solidFill>
              </a:rPr>
              <a:t>ext</a:t>
            </a:r>
            <a:r>
              <a:rPr lang="en-US" altLang="zh-CN" b="1" dirty="0">
                <a:solidFill>
                  <a:srgbClr val="0070C0"/>
                </a:solidFill>
              </a:rPr>
              <a:t>(</a:t>
            </a:r>
            <a:r>
              <a:rPr lang="en-US" altLang="zh-CN" b="1" i="1" dirty="0">
                <a:solidFill>
                  <a:srgbClr val="0070C0"/>
                </a:solidFill>
              </a:rPr>
              <a:t>S</a:t>
            </a:r>
            <a:r>
              <a:rPr lang="en-US" altLang="zh-CN" b="1" dirty="0">
                <a:solidFill>
                  <a:srgbClr val="0070C0"/>
                </a:solidFill>
              </a:rPr>
              <a:t>)</a:t>
            </a:r>
            <a:r>
              <a:rPr lang="en-US" altLang="zh-CN" b="1" dirty="0"/>
              <a:t>:</a:t>
            </a:r>
            <a:r>
              <a:rPr lang="zh-CN" altLang="en-US" b="1" dirty="0"/>
              <a:t> </a:t>
            </a:r>
            <a:r>
              <a:rPr lang="en-US" altLang="zh-CN" b="1" dirty="0"/>
              <a:t>set</a:t>
            </a:r>
            <a:r>
              <a:rPr lang="zh-CN" altLang="en-US" b="1" dirty="0"/>
              <a:t> </a:t>
            </a:r>
            <a:r>
              <a:rPr lang="en-US" altLang="zh-CN" b="1" dirty="0"/>
              <a:t>of</a:t>
            </a:r>
            <a:r>
              <a:rPr lang="zh-CN" altLang="en-US" b="1" dirty="0"/>
              <a:t> </a:t>
            </a:r>
            <a:r>
              <a:rPr lang="en-US" altLang="zh-CN" b="1" dirty="0"/>
              <a:t>valid</a:t>
            </a:r>
            <a:r>
              <a:rPr lang="zh-CN" altLang="en-US" b="1" dirty="0"/>
              <a:t> </a:t>
            </a:r>
            <a:r>
              <a:rPr lang="en-US" altLang="zh-CN" b="1" dirty="0"/>
              <a:t>candidates</a:t>
            </a:r>
            <a:r>
              <a:rPr lang="zh-CN" altLang="en-US" b="1" dirty="0"/>
              <a:t> </a:t>
            </a:r>
            <a:r>
              <a:rPr lang="en-US" altLang="zh-CN" b="1" dirty="0"/>
              <a:t>to</a:t>
            </a:r>
            <a:r>
              <a:rPr lang="zh-CN" altLang="en-US" b="1" dirty="0"/>
              <a:t> </a:t>
            </a:r>
            <a:r>
              <a:rPr lang="en-US" altLang="zh-CN" b="1" dirty="0"/>
              <a:t>add</a:t>
            </a:r>
          </a:p>
        </p:txBody>
      </p:sp>
    </p:spTree>
    <p:extLst>
      <p:ext uri="{BB962C8B-B14F-4D97-AF65-F5344CB8AC3E}">
        <p14:creationId xmlns:p14="http://schemas.microsoft.com/office/powerpoint/2010/main" val="4186720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P spid="44"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8021521-5AD7-578A-5B6A-1B8CA4D2FD25}"/>
              </a:ext>
            </a:extLst>
          </p:cNvPr>
          <p:cNvPicPr>
            <a:picLocks noChangeAspect="1"/>
          </p:cNvPicPr>
          <p:nvPr/>
        </p:nvPicPr>
        <p:blipFill>
          <a:blip r:embed="rId3"/>
          <a:stretch>
            <a:fillRect/>
          </a:stretch>
        </p:blipFill>
        <p:spPr>
          <a:xfrm>
            <a:off x="703422" y="5990476"/>
            <a:ext cx="6415017" cy="638554"/>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Think Like a Vertex (TLAV)</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a:t>
            </a:fld>
            <a:endParaRPr lang="en-US" sz="2000" dirty="0">
              <a:solidFill>
                <a:schemeClr val="tx1"/>
              </a:solidFill>
              <a:latin typeface="Arial" pitchFamily="34" charset="0"/>
              <a:cs typeface="Arial" pitchFamily="34" charset="0"/>
            </a:endParaRPr>
          </a:p>
        </p:txBody>
      </p:sp>
      <p:sp>
        <p:nvSpPr>
          <p:cNvPr id="18" name="Content Placeholder 2">
            <a:extLst>
              <a:ext uri="{FF2B5EF4-FFF2-40B4-BE49-F238E27FC236}">
                <a16:creationId xmlns:a16="http://schemas.microsoft.com/office/drawing/2014/main" id="{65BB9C12-2B89-6D1B-CC49-925EA9D0B0F3}"/>
              </a:ext>
            </a:extLst>
          </p:cNvPr>
          <p:cNvSpPr>
            <a:spLocks noGrp="1"/>
          </p:cNvSpPr>
          <p:nvPr>
            <p:ph idx="1"/>
          </p:nvPr>
        </p:nvSpPr>
        <p:spPr>
          <a:xfrm>
            <a:off x="703422" y="1445402"/>
            <a:ext cx="8515350" cy="4221162"/>
          </a:xfrm>
        </p:spPr>
        <p:txBody>
          <a:bodyPr>
            <a:normAutofit/>
          </a:bodyPr>
          <a:lstStyle/>
          <a:p>
            <a:pPr marL="0" indent="0">
              <a:buNone/>
            </a:pPr>
            <a:r>
              <a:rPr lang="en-US" sz="3600" b="1" dirty="0">
                <a:solidFill>
                  <a:srgbClr val="C00000"/>
                </a:solidFill>
                <a:latin typeface="Times New Roman" panose="02020603050405020304" pitchFamily="18" charset="0"/>
                <a:cs typeface="Times New Roman" panose="02020603050405020304" pitchFamily="18" charset="0"/>
              </a:rPr>
              <a:t>Pregel-Like Systems</a:t>
            </a:r>
            <a:endParaRPr lang="en-US" sz="3600" dirty="0"/>
          </a:p>
        </p:txBody>
      </p:sp>
      <p:pic>
        <p:nvPicPr>
          <p:cNvPr id="11" name="Picture 10">
            <a:extLst>
              <a:ext uri="{FF2B5EF4-FFF2-40B4-BE49-F238E27FC236}">
                <a16:creationId xmlns:a16="http://schemas.microsoft.com/office/drawing/2014/main" id="{E5DE4ED2-4762-FD44-FD68-1BCD4570A31B}"/>
              </a:ext>
            </a:extLst>
          </p:cNvPr>
          <p:cNvPicPr>
            <a:picLocks noChangeAspect="1"/>
          </p:cNvPicPr>
          <p:nvPr/>
        </p:nvPicPr>
        <p:blipFill>
          <a:blip r:embed="rId4"/>
          <a:stretch>
            <a:fillRect/>
          </a:stretch>
        </p:blipFill>
        <p:spPr>
          <a:xfrm>
            <a:off x="5319855" y="2921661"/>
            <a:ext cx="4202364" cy="2666616"/>
          </a:xfrm>
          <a:prstGeom prst="rect">
            <a:avLst/>
          </a:prstGeom>
        </p:spPr>
      </p:pic>
      <p:sp>
        <p:nvSpPr>
          <p:cNvPr id="12" name="Oval 11">
            <a:extLst>
              <a:ext uri="{FF2B5EF4-FFF2-40B4-BE49-F238E27FC236}">
                <a16:creationId xmlns:a16="http://schemas.microsoft.com/office/drawing/2014/main" id="{F63492D7-D42C-9866-7EF4-D36FFC2EB13A}"/>
              </a:ext>
            </a:extLst>
          </p:cNvPr>
          <p:cNvSpPr/>
          <p:nvPr/>
        </p:nvSpPr>
        <p:spPr>
          <a:xfrm>
            <a:off x="2587968" y="3265033"/>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i="1" dirty="0">
                <a:latin typeface="Corbel" panose="020B0503020204020204" pitchFamily="34" charset="0"/>
                <a:cs typeface="Arial" panose="020B0604020202020204" pitchFamily="34" charset="0"/>
              </a:rPr>
              <a:t>v</a:t>
            </a:r>
          </a:p>
        </p:txBody>
      </p:sp>
      <p:sp>
        <p:nvSpPr>
          <p:cNvPr id="13" name="Rectangle 12">
            <a:extLst>
              <a:ext uri="{FF2B5EF4-FFF2-40B4-BE49-F238E27FC236}">
                <a16:creationId xmlns:a16="http://schemas.microsoft.com/office/drawing/2014/main" id="{08F4F0FD-71DE-23FB-96E6-7746E58BAF8C}"/>
              </a:ext>
            </a:extLst>
          </p:cNvPr>
          <p:cNvSpPr/>
          <p:nvPr/>
        </p:nvSpPr>
        <p:spPr>
          <a:xfrm>
            <a:off x="1734053" y="4668992"/>
            <a:ext cx="2136154" cy="369332"/>
          </a:xfrm>
          <a:prstGeom prst="rect">
            <a:avLst/>
          </a:prstGeom>
        </p:spPr>
        <p:txBody>
          <a:bodyPr wrap="square">
            <a:spAutoFit/>
          </a:bodyPr>
          <a:lstStyle/>
          <a:p>
            <a:r>
              <a:rPr lang="en-US" altLang="zh-CN" b="1" i="1" dirty="0" err="1">
                <a:solidFill>
                  <a:srgbClr val="0070C0"/>
                </a:solidFill>
                <a:latin typeface="Times New Roman" charset="0"/>
                <a:ea typeface="Times New Roman" charset="0"/>
                <a:cs typeface="Times New Roman" charset="0"/>
              </a:rPr>
              <a:t>v</a:t>
            </a:r>
            <a:r>
              <a:rPr lang="en-US" altLang="zh-CN" b="1" dirty="0" err="1">
                <a:solidFill>
                  <a:srgbClr val="0070C0"/>
                </a:solidFill>
                <a:latin typeface="Times New Roman" charset="0"/>
                <a:ea typeface="Times New Roman" charset="0"/>
                <a:cs typeface="Times New Roman" charset="0"/>
              </a:rPr>
              <a:t>.compute</a:t>
            </a:r>
            <a:r>
              <a:rPr lang="en-US" altLang="zh-CN" b="1" dirty="0">
                <a:solidFill>
                  <a:srgbClr val="0070C0"/>
                </a:solidFill>
                <a:latin typeface="Times New Roman" charset="0"/>
                <a:ea typeface="Times New Roman" charset="0"/>
                <a:cs typeface="Times New Roman" charset="0"/>
              </a:rPr>
              <a:t>(</a:t>
            </a:r>
            <a:r>
              <a:rPr lang="en-US" altLang="zh-CN" b="1" i="1" dirty="0">
                <a:solidFill>
                  <a:srgbClr val="0070C0"/>
                </a:solidFill>
                <a:latin typeface="Times New Roman" charset="0"/>
                <a:ea typeface="Times New Roman" charset="0"/>
                <a:cs typeface="Times New Roman" charset="0"/>
              </a:rPr>
              <a:t>messages</a:t>
            </a:r>
            <a:r>
              <a:rPr lang="en-US" altLang="zh-CN" b="1" dirty="0">
                <a:solidFill>
                  <a:srgbClr val="0070C0"/>
                </a:solidFill>
                <a:latin typeface="Times New Roman" charset="0"/>
                <a:ea typeface="Times New Roman" charset="0"/>
                <a:cs typeface="Times New Roman" charset="0"/>
              </a:rPr>
              <a:t>)</a:t>
            </a:r>
            <a:endParaRPr lang="en-US" dirty="0"/>
          </a:p>
        </p:txBody>
      </p:sp>
      <p:grpSp>
        <p:nvGrpSpPr>
          <p:cNvPr id="14" name="Group 13">
            <a:extLst>
              <a:ext uri="{FF2B5EF4-FFF2-40B4-BE49-F238E27FC236}">
                <a16:creationId xmlns:a16="http://schemas.microsoft.com/office/drawing/2014/main" id="{A8617241-B051-8FCC-28EA-EA58E332B192}"/>
              </a:ext>
            </a:extLst>
          </p:cNvPr>
          <p:cNvGrpSpPr/>
          <p:nvPr/>
        </p:nvGrpSpPr>
        <p:grpSpPr>
          <a:xfrm>
            <a:off x="807933" y="2546242"/>
            <a:ext cx="429925" cy="461665"/>
            <a:chOff x="2096511" y="3342828"/>
            <a:chExt cx="429925" cy="461665"/>
          </a:xfrm>
        </p:grpSpPr>
        <p:sp>
          <p:nvSpPr>
            <p:cNvPr id="15" name="Oval 14">
              <a:extLst>
                <a:ext uri="{FF2B5EF4-FFF2-40B4-BE49-F238E27FC236}">
                  <a16:creationId xmlns:a16="http://schemas.microsoft.com/office/drawing/2014/main" id="{82EA48E3-B1CE-4522-05F1-C08356FE8E84}"/>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292EF5C-47D3-0D54-93B5-5A92CD52A491}"/>
                </a:ext>
              </a:extLst>
            </p:cNvPr>
            <p:cNvSpPr/>
            <p:nvPr/>
          </p:nvSpPr>
          <p:spPr>
            <a:xfrm>
              <a:off x="2096511" y="3342828"/>
              <a:ext cx="429925"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1</a:t>
              </a:r>
            </a:p>
          </p:txBody>
        </p:sp>
      </p:grpSp>
      <p:grpSp>
        <p:nvGrpSpPr>
          <p:cNvPr id="17" name="Group 16">
            <a:extLst>
              <a:ext uri="{FF2B5EF4-FFF2-40B4-BE49-F238E27FC236}">
                <a16:creationId xmlns:a16="http://schemas.microsoft.com/office/drawing/2014/main" id="{A0CF1560-2608-AB70-0234-DD13D06FEA6C}"/>
              </a:ext>
            </a:extLst>
          </p:cNvPr>
          <p:cNvGrpSpPr/>
          <p:nvPr/>
        </p:nvGrpSpPr>
        <p:grpSpPr>
          <a:xfrm>
            <a:off x="797870" y="3178861"/>
            <a:ext cx="442749" cy="461665"/>
            <a:chOff x="2090099" y="3342828"/>
            <a:chExt cx="442749" cy="461665"/>
          </a:xfrm>
        </p:grpSpPr>
        <p:sp>
          <p:nvSpPr>
            <p:cNvPr id="19" name="Oval 18">
              <a:extLst>
                <a:ext uri="{FF2B5EF4-FFF2-40B4-BE49-F238E27FC236}">
                  <a16:creationId xmlns:a16="http://schemas.microsoft.com/office/drawing/2014/main" id="{1DB8D08A-E9F3-6C9D-E810-4D44F3EFF003}"/>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BD3B854-1DC2-EAFE-A107-5F67216E1FB5}"/>
                </a:ext>
              </a:extLst>
            </p:cNvPr>
            <p:cNvSpPr/>
            <p:nvPr/>
          </p:nvSpPr>
          <p:spPr>
            <a:xfrm>
              <a:off x="2090099" y="3342828"/>
              <a:ext cx="442749"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2</a:t>
              </a:r>
            </a:p>
          </p:txBody>
        </p:sp>
      </p:grpSp>
      <p:grpSp>
        <p:nvGrpSpPr>
          <p:cNvPr id="21" name="Group 20">
            <a:extLst>
              <a:ext uri="{FF2B5EF4-FFF2-40B4-BE49-F238E27FC236}">
                <a16:creationId xmlns:a16="http://schemas.microsoft.com/office/drawing/2014/main" id="{551B7D83-9B0D-3034-378D-6E12E2E4792B}"/>
              </a:ext>
            </a:extLst>
          </p:cNvPr>
          <p:cNvGrpSpPr/>
          <p:nvPr/>
        </p:nvGrpSpPr>
        <p:grpSpPr>
          <a:xfrm>
            <a:off x="803481" y="3886747"/>
            <a:ext cx="431528" cy="461665"/>
            <a:chOff x="2095710" y="3342828"/>
            <a:chExt cx="431528" cy="461665"/>
          </a:xfrm>
        </p:grpSpPr>
        <p:sp>
          <p:nvSpPr>
            <p:cNvPr id="22" name="Oval 21">
              <a:extLst>
                <a:ext uri="{FF2B5EF4-FFF2-40B4-BE49-F238E27FC236}">
                  <a16:creationId xmlns:a16="http://schemas.microsoft.com/office/drawing/2014/main" id="{824303DC-178B-1861-B51D-21FCE4D20A2A}"/>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65971FE1-EBBC-808F-87B3-6D26B9C48A24}"/>
                </a:ext>
              </a:extLst>
            </p:cNvPr>
            <p:cNvSpPr/>
            <p:nvPr/>
          </p:nvSpPr>
          <p:spPr>
            <a:xfrm>
              <a:off x="2095710" y="3342828"/>
              <a:ext cx="431528"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3</a:t>
              </a:r>
            </a:p>
          </p:txBody>
        </p:sp>
      </p:grpSp>
      <p:grpSp>
        <p:nvGrpSpPr>
          <p:cNvPr id="26" name="Group 25">
            <a:extLst>
              <a:ext uri="{FF2B5EF4-FFF2-40B4-BE49-F238E27FC236}">
                <a16:creationId xmlns:a16="http://schemas.microsoft.com/office/drawing/2014/main" id="{E573E514-08F4-9AF4-2D04-4D85F71DC7D5}"/>
              </a:ext>
            </a:extLst>
          </p:cNvPr>
          <p:cNvGrpSpPr/>
          <p:nvPr/>
        </p:nvGrpSpPr>
        <p:grpSpPr>
          <a:xfrm>
            <a:off x="4204072" y="2546242"/>
            <a:ext cx="495649" cy="461665"/>
            <a:chOff x="2063649" y="3342828"/>
            <a:chExt cx="495649" cy="461665"/>
          </a:xfrm>
        </p:grpSpPr>
        <p:sp>
          <p:nvSpPr>
            <p:cNvPr id="27" name="Oval 26">
              <a:extLst>
                <a:ext uri="{FF2B5EF4-FFF2-40B4-BE49-F238E27FC236}">
                  <a16:creationId xmlns:a16="http://schemas.microsoft.com/office/drawing/2014/main" id="{A72E62C0-1FB4-605D-4B5E-2D88FE70C6AE}"/>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FB1CCE69-B7A1-8E19-AD2B-DC88392C7BE9}"/>
                </a:ext>
              </a:extLst>
            </p:cNvPr>
            <p:cNvSpPr/>
            <p:nvPr/>
          </p:nvSpPr>
          <p:spPr>
            <a:xfrm>
              <a:off x="2063649" y="3342828"/>
              <a:ext cx="495649"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w</a:t>
              </a:r>
              <a:r>
                <a:rPr lang="en-US" baseline="-25000" dirty="0">
                  <a:latin typeface="Corbel" panose="020B0503020204020204" pitchFamily="34" charset="0"/>
                  <a:cs typeface="Arial" panose="020B0604020202020204" pitchFamily="34" charset="0"/>
                </a:rPr>
                <a:t>1</a:t>
              </a:r>
            </a:p>
          </p:txBody>
        </p:sp>
      </p:grpSp>
      <p:grpSp>
        <p:nvGrpSpPr>
          <p:cNvPr id="29" name="Group 28">
            <a:extLst>
              <a:ext uri="{FF2B5EF4-FFF2-40B4-BE49-F238E27FC236}">
                <a16:creationId xmlns:a16="http://schemas.microsoft.com/office/drawing/2014/main" id="{68A43042-0E4C-BB1D-6022-0F29A5A79A5A}"/>
              </a:ext>
            </a:extLst>
          </p:cNvPr>
          <p:cNvGrpSpPr/>
          <p:nvPr/>
        </p:nvGrpSpPr>
        <p:grpSpPr>
          <a:xfrm>
            <a:off x="4187597" y="3178861"/>
            <a:ext cx="521298" cy="461665"/>
            <a:chOff x="2050825" y="3342828"/>
            <a:chExt cx="521298" cy="461665"/>
          </a:xfrm>
        </p:grpSpPr>
        <p:sp>
          <p:nvSpPr>
            <p:cNvPr id="30" name="Oval 29">
              <a:extLst>
                <a:ext uri="{FF2B5EF4-FFF2-40B4-BE49-F238E27FC236}">
                  <a16:creationId xmlns:a16="http://schemas.microsoft.com/office/drawing/2014/main" id="{A5C02202-ED0F-13E3-DE81-69F5AA85606A}"/>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A40694A-C5FD-4C89-F44E-BAF472118A3D}"/>
                </a:ext>
              </a:extLst>
            </p:cNvPr>
            <p:cNvSpPr/>
            <p:nvPr/>
          </p:nvSpPr>
          <p:spPr>
            <a:xfrm>
              <a:off x="2050825" y="3342828"/>
              <a:ext cx="521298"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w</a:t>
              </a:r>
              <a:r>
                <a:rPr lang="en-US" baseline="-25000" dirty="0">
                  <a:latin typeface="Corbel" panose="020B0503020204020204" pitchFamily="34" charset="0"/>
                  <a:cs typeface="Arial" panose="020B0604020202020204" pitchFamily="34" charset="0"/>
                </a:rPr>
                <a:t>2</a:t>
              </a:r>
            </a:p>
          </p:txBody>
        </p:sp>
      </p:grpSp>
      <p:grpSp>
        <p:nvGrpSpPr>
          <p:cNvPr id="32" name="Group 31">
            <a:extLst>
              <a:ext uri="{FF2B5EF4-FFF2-40B4-BE49-F238E27FC236}">
                <a16:creationId xmlns:a16="http://schemas.microsoft.com/office/drawing/2014/main" id="{7F84219E-EBF8-9483-C4E8-629254C00D3F}"/>
              </a:ext>
            </a:extLst>
          </p:cNvPr>
          <p:cNvGrpSpPr/>
          <p:nvPr/>
        </p:nvGrpSpPr>
        <p:grpSpPr>
          <a:xfrm>
            <a:off x="4199620" y="3886747"/>
            <a:ext cx="497251" cy="461665"/>
            <a:chOff x="2062848" y="3342828"/>
            <a:chExt cx="497251" cy="461665"/>
          </a:xfrm>
        </p:grpSpPr>
        <p:sp>
          <p:nvSpPr>
            <p:cNvPr id="33" name="Oval 32">
              <a:extLst>
                <a:ext uri="{FF2B5EF4-FFF2-40B4-BE49-F238E27FC236}">
                  <a16:creationId xmlns:a16="http://schemas.microsoft.com/office/drawing/2014/main" id="{D71E3715-7E10-3404-9FE6-15516016F524}"/>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485C93C-B079-68C7-4F63-90449E82E638}"/>
                </a:ext>
              </a:extLst>
            </p:cNvPr>
            <p:cNvSpPr/>
            <p:nvPr/>
          </p:nvSpPr>
          <p:spPr>
            <a:xfrm>
              <a:off x="2062848" y="3342828"/>
              <a:ext cx="497251"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w</a:t>
              </a:r>
              <a:r>
                <a:rPr lang="en-US" baseline="-25000" dirty="0">
                  <a:latin typeface="Corbel" panose="020B0503020204020204" pitchFamily="34" charset="0"/>
                  <a:cs typeface="Arial" panose="020B0604020202020204" pitchFamily="34" charset="0"/>
                </a:rPr>
                <a:t>3</a:t>
              </a:r>
            </a:p>
          </p:txBody>
        </p:sp>
      </p:grpSp>
      <p:cxnSp>
        <p:nvCxnSpPr>
          <p:cNvPr id="35" name="Straight Arrow Connector 34">
            <a:extLst>
              <a:ext uri="{FF2B5EF4-FFF2-40B4-BE49-F238E27FC236}">
                <a16:creationId xmlns:a16="http://schemas.microsoft.com/office/drawing/2014/main" id="{8A0DA17D-BC51-601A-7138-E486066D21F0}"/>
              </a:ext>
            </a:extLst>
          </p:cNvPr>
          <p:cNvCxnSpPr>
            <a:cxnSpLocks/>
            <a:stCxn id="15" idx="6"/>
            <a:endCxn id="12" idx="1"/>
          </p:cNvCxnSpPr>
          <p:nvPr/>
        </p:nvCxnSpPr>
        <p:spPr>
          <a:xfrm>
            <a:off x="1210643" y="2820161"/>
            <a:ext cx="1432315" cy="499862"/>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5074A1D-9470-1EF2-C0E0-ABDC92220D39}"/>
              </a:ext>
            </a:extLst>
          </p:cNvPr>
          <p:cNvCxnSpPr>
            <a:cxnSpLocks/>
            <a:stCxn id="19" idx="6"/>
            <a:endCxn id="12" idx="2"/>
          </p:cNvCxnSpPr>
          <p:nvPr/>
        </p:nvCxnSpPr>
        <p:spPr>
          <a:xfrm>
            <a:off x="1206992" y="3452780"/>
            <a:ext cx="1380976" cy="0"/>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BFED1B9-8053-02AD-FAB2-97C024569B48}"/>
              </a:ext>
            </a:extLst>
          </p:cNvPr>
          <p:cNvCxnSpPr>
            <a:cxnSpLocks/>
            <a:stCxn id="25" idx="3"/>
            <a:endCxn id="12" idx="3"/>
          </p:cNvCxnSpPr>
          <p:nvPr/>
        </p:nvCxnSpPr>
        <p:spPr>
          <a:xfrm flipV="1">
            <a:off x="1235009" y="3585536"/>
            <a:ext cx="1407949" cy="532044"/>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10BF513-237F-C5D3-A837-EABA29042A02}"/>
              </a:ext>
            </a:extLst>
          </p:cNvPr>
          <p:cNvCxnSpPr>
            <a:cxnSpLocks/>
            <a:stCxn id="12" idx="7"/>
            <a:endCxn id="27" idx="2"/>
          </p:cNvCxnSpPr>
          <p:nvPr/>
        </p:nvCxnSpPr>
        <p:spPr>
          <a:xfrm flipV="1">
            <a:off x="2908471" y="2820161"/>
            <a:ext cx="1355680" cy="499862"/>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EE17D59-7EA2-4D5A-B9AA-447E40AD4A6E}"/>
              </a:ext>
            </a:extLst>
          </p:cNvPr>
          <p:cNvCxnSpPr>
            <a:cxnSpLocks/>
            <a:stCxn id="12" idx="6"/>
            <a:endCxn id="30" idx="2"/>
          </p:cNvCxnSpPr>
          <p:nvPr/>
        </p:nvCxnSpPr>
        <p:spPr>
          <a:xfrm>
            <a:off x="2963461" y="3452780"/>
            <a:ext cx="1297039" cy="0"/>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2E19D6B-1344-5AB7-AA71-F258A1EEB88D}"/>
              </a:ext>
            </a:extLst>
          </p:cNvPr>
          <p:cNvCxnSpPr>
            <a:cxnSpLocks/>
            <a:stCxn id="12" idx="5"/>
            <a:endCxn id="33" idx="2"/>
          </p:cNvCxnSpPr>
          <p:nvPr/>
        </p:nvCxnSpPr>
        <p:spPr>
          <a:xfrm>
            <a:off x="2908471" y="3585536"/>
            <a:ext cx="1352029" cy="575130"/>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E3AD3AE-C41C-84D5-3310-BBF0A1A55682}"/>
              </a:ext>
            </a:extLst>
          </p:cNvPr>
          <p:cNvSpPr txBox="1"/>
          <p:nvPr/>
        </p:nvSpPr>
        <p:spPr>
          <a:xfrm>
            <a:off x="1205202" y="2413485"/>
            <a:ext cx="612668" cy="461665"/>
          </a:xfrm>
          <a:prstGeom prst="rect">
            <a:avLst/>
          </a:prstGeom>
          <a:noFill/>
        </p:spPr>
        <p:txBody>
          <a:bodyPr wrap="none" rtlCol="0">
            <a:spAutoFit/>
          </a:bodyPr>
          <a:lstStyle/>
          <a:p>
            <a:r>
              <a:rPr lang="en-US" dirty="0">
                <a:solidFill>
                  <a:srgbClr val="FF0000"/>
                </a:solidFill>
              </a:rPr>
              <a:t>0.5</a:t>
            </a:r>
          </a:p>
        </p:txBody>
      </p:sp>
      <p:sp>
        <p:nvSpPr>
          <p:cNvPr id="42" name="TextBox 41">
            <a:extLst>
              <a:ext uri="{FF2B5EF4-FFF2-40B4-BE49-F238E27FC236}">
                <a16:creationId xmlns:a16="http://schemas.microsoft.com/office/drawing/2014/main" id="{E199FA2D-8193-B317-EEA0-799E5A4B4EE0}"/>
              </a:ext>
            </a:extLst>
          </p:cNvPr>
          <p:cNvSpPr txBox="1"/>
          <p:nvPr/>
        </p:nvSpPr>
        <p:spPr>
          <a:xfrm>
            <a:off x="1195282" y="3401386"/>
            <a:ext cx="356188" cy="461665"/>
          </a:xfrm>
          <a:prstGeom prst="rect">
            <a:avLst/>
          </a:prstGeom>
          <a:noFill/>
        </p:spPr>
        <p:txBody>
          <a:bodyPr wrap="none" rtlCol="0">
            <a:spAutoFit/>
          </a:bodyPr>
          <a:lstStyle/>
          <a:p>
            <a:r>
              <a:rPr lang="en-US" dirty="0">
                <a:solidFill>
                  <a:srgbClr val="FF0000"/>
                </a:solidFill>
              </a:rPr>
              <a:t>1</a:t>
            </a:r>
          </a:p>
        </p:txBody>
      </p:sp>
      <p:sp>
        <p:nvSpPr>
          <p:cNvPr id="43" name="TextBox 42">
            <a:extLst>
              <a:ext uri="{FF2B5EF4-FFF2-40B4-BE49-F238E27FC236}">
                <a16:creationId xmlns:a16="http://schemas.microsoft.com/office/drawing/2014/main" id="{C7C18458-107A-BA68-B1DC-BEBC1D514A98}"/>
              </a:ext>
            </a:extLst>
          </p:cNvPr>
          <p:cNvSpPr txBox="1"/>
          <p:nvPr/>
        </p:nvSpPr>
        <p:spPr>
          <a:xfrm>
            <a:off x="1174131" y="4090738"/>
            <a:ext cx="612668" cy="461665"/>
          </a:xfrm>
          <a:prstGeom prst="rect">
            <a:avLst/>
          </a:prstGeom>
          <a:noFill/>
        </p:spPr>
        <p:txBody>
          <a:bodyPr wrap="none" rtlCol="0">
            <a:spAutoFit/>
          </a:bodyPr>
          <a:lstStyle/>
          <a:p>
            <a:r>
              <a:rPr lang="en-US" dirty="0">
                <a:solidFill>
                  <a:srgbClr val="FF0000"/>
                </a:solidFill>
              </a:rPr>
              <a:t>1.5</a:t>
            </a:r>
          </a:p>
        </p:txBody>
      </p:sp>
      <p:sp>
        <p:nvSpPr>
          <p:cNvPr id="44" name="Rectangle 43">
            <a:extLst>
              <a:ext uri="{FF2B5EF4-FFF2-40B4-BE49-F238E27FC236}">
                <a16:creationId xmlns:a16="http://schemas.microsoft.com/office/drawing/2014/main" id="{FFA14F0C-25EC-F8A2-EF87-390889934672}"/>
              </a:ext>
            </a:extLst>
          </p:cNvPr>
          <p:cNvSpPr/>
          <p:nvPr/>
        </p:nvSpPr>
        <p:spPr>
          <a:xfrm>
            <a:off x="2158364" y="3679811"/>
            <a:ext cx="1287532" cy="769441"/>
          </a:xfrm>
          <a:prstGeom prst="rect">
            <a:avLst/>
          </a:prstGeom>
        </p:spPr>
        <p:txBody>
          <a:bodyPr wrap="none">
            <a:spAutoFit/>
          </a:bodyPr>
          <a:lstStyle/>
          <a:p>
            <a:pPr algn="ctr"/>
            <a:r>
              <a:rPr lang="en-US" altLang="zh-CN" b="1" dirty="0">
                <a:solidFill>
                  <a:srgbClr val="00B050"/>
                </a:solidFill>
                <a:latin typeface="Times New Roman" charset="0"/>
                <a:ea typeface="Times New Roman" charset="0"/>
                <a:cs typeface="Times New Roman" charset="0"/>
              </a:rPr>
              <a:t>3</a:t>
            </a:r>
          </a:p>
          <a:p>
            <a:endParaRPr lang="en-US" altLang="zh-CN" sz="800" b="1" dirty="0">
              <a:solidFill>
                <a:srgbClr val="00B050"/>
              </a:solidFill>
              <a:latin typeface="Times New Roman" charset="0"/>
              <a:ea typeface="Times New Roman" charset="0"/>
              <a:cs typeface="Times New Roman" charset="0"/>
            </a:endParaRPr>
          </a:p>
          <a:p>
            <a:r>
              <a:rPr lang="en-US" altLang="zh-CN" b="1" dirty="0">
                <a:solidFill>
                  <a:srgbClr val="00B050"/>
                </a:solidFill>
                <a:latin typeface="Times New Roman" charset="0"/>
                <a:ea typeface="Times New Roman" charset="0"/>
                <a:cs typeface="Times New Roman" charset="0"/>
              </a:rPr>
              <a:t>summation</a:t>
            </a:r>
            <a:endParaRPr lang="en-US" dirty="0">
              <a:solidFill>
                <a:srgbClr val="00B050"/>
              </a:solidFill>
            </a:endParaRPr>
          </a:p>
        </p:txBody>
      </p:sp>
      <p:sp>
        <p:nvSpPr>
          <p:cNvPr id="45" name="TextBox 44">
            <a:extLst>
              <a:ext uri="{FF2B5EF4-FFF2-40B4-BE49-F238E27FC236}">
                <a16:creationId xmlns:a16="http://schemas.microsoft.com/office/drawing/2014/main" id="{998AB445-5E58-2290-A3B8-0FDF5DCB9464}"/>
              </a:ext>
            </a:extLst>
          </p:cNvPr>
          <p:cNvSpPr txBox="1"/>
          <p:nvPr/>
        </p:nvSpPr>
        <p:spPr>
          <a:xfrm>
            <a:off x="3083318" y="3354703"/>
            <a:ext cx="356188" cy="461665"/>
          </a:xfrm>
          <a:prstGeom prst="rect">
            <a:avLst/>
          </a:prstGeom>
          <a:noFill/>
        </p:spPr>
        <p:txBody>
          <a:bodyPr wrap="none" rtlCol="0">
            <a:spAutoFit/>
          </a:bodyPr>
          <a:lstStyle/>
          <a:p>
            <a:r>
              <a:rPr lang="en-US" dirty="0">
                <a:solidFill>
                  <a:srgbClr val="00B050"/>
                </a:solidFill>
              </a:rPr>
              <a:t>1</a:t>
            </a:r>
          </a:p>
        </p:txBody>
      </p:sp>
      <p:sp>
        <p:nvSpPr>
          <p:cNvPr id="46" name="TextBox 45">
            <a:extLst>
              <a:ext uri="{FF2B5EF4-FFF2-40B4-BE49-F238E27FC236}">
                <a16:creationId xmlns:a16="http://schemas.microsoft.com/office/drawing/2014/main" id="{BC798E49-B27F-61DE-E7C1-199FA842EE7B}"/>
              </a:ext>
            </a:extLst>
          </p:cNvPr>
          <p:cNvSpPr txBox="1"/>
          <p:nvPr/>
        </p:nvSpPr>
        <p:spPr>
          <a:xfrm>
            <a:off x="2875660" y="3630155"/>
            <a:ext cx="356188" cy="461665"/>
          </a:xfrm>
          <a:prstGeom prst="rect">
            <a:avLst/>
          </a:prstGeom>
          <a:noFill/>
        </p:spPr>
        <p:txBody>
          <a:bodyPr wrap="square" rtlCol="0">
            <a:spAutoFit/>
          </a:bodyPr>
          <a:lstStyle/>
          <a:p>
            <a:r>
              <a:rPr lang="en-US" dirty="0">
                <a:solidFill>
                  <a:srgbClr val="00B050"/>
                </a:solidFill>
              </a:rPr>
              <a:t>1</a:t>
            </a:r>
          </a:p>
        </p:txBody>
      </p:sp>
      <p:sp>
        <p:nvSpPr>
          <p:cNvPr id="47" name="TextBox 46">
            <a:extLst>
              <a:ext uri="{FF2B5EF4-FFF2-40B4-BE49-F238E27FC236}">
                <a16:creationId xmlns:a16="http://schemas.microsoft.com/office/drawing/2014/main" id="{76747674-2AB8-A865-8E3D-AF05C95B1719}"/>
              </a:ext>
            </a:extLst>
          </p:cNvPr>
          <p:cNvSpPr txBox="1"/>
          <p:nvPr/>
        </p:nvSpPr>
        <p:spPr>
          <a:xfrm>
            <a:off x="2825058" y="2852359"/>
            <a:ext cx="356188" cy="461665"/>
          </a:xfrm>
          <a:prstGeom prst="rect">
            <a:avLst/>
          </a:prstGeom>
          <a:noFill/>
        </p:spPr>
        <p:txBody>
          <a:bodyPr wrap="none" rtlCol="0">
            <a:spAutoFit/>
          </a:bodyPr>
          <a:lstStyle/>
          <a:p>
            <a:r>
              <a:rPr lang="en-US" dirty="0">
                <a:solidFill>
                  <a:srgbClr val="00B050"/>
                </a:solidFill>
              </a:rPr>
              <a:t>1</a:t>
            </a:r>
          </a:p>
        </p:txBody>
      </p:sp>
      <p:sp>
        <p:nvSpPr>
          <p:cNvPr id="48" name="TextBox 47">
            <a:extLst>
              <a:ext uri="{FF2B5EF4-FFF2-40B4-BE49-F238E27FC236}">
                <a16:creationId xmlns:a16="http://schemas.microsoft.com/office/drawing/2014/main" id="{A820CB5B-5263-3E69-7704-36C053DBE17F}"/>
              </a:ext>
            </a:extLst>
          </p:cNvPr>
          <p:cNvSpPr txBox="1"/>
          <p:nvPr/>
        </p:nvSpPr>
        <p:spPr>
          <a:xfrm>
            <a:off x="703422" y="5130657"/>
            <a:ext cx="4308980" cy="369332"/>
          </a:xfrm>
          <a:prstGeom prst="rect">
            <a:avLst/>
          </a:prstGeom>
          <a:no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Simplified</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Illustration</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Without</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Damping</a:t>
            </a:r>
            <a:r>
              <a:rPr lang="zh-CN" altLang="en-US" b="1" dirty="0">
                <a:solidFill>
                  <a:srgbClr val="C00000"/>
                </a:solidFill>
                <a:latin typeface="Times New Roman" panose="02020603050405020304" pitchFamily="18" charset="0"/>
                <a:cs typeface="Times New Roman" panose="02020603050405020304" pitchFamily="18" charset="0"/>
              </a:rPr>
              <a:t> </a:t>
            </a:r>
            <a:endParaRPr lang="en-US" dirty="0"/>
          </a:p>
        </p:txBody>
      </p:sp>
      <p:pic>
        <p:nvPicPr>
          <p:cNvPr id="49" name="Picture 48">
            <a:extLst>
              <a:ext uri="{FF2B5EF4-FFF2-40B4-BE49-F238E27FC236}">
                <a16:creationId xmlns:a16="http://schemas.microsoft.com/office/drawing/2014/main" id="{44E52C76-7E3B-70D3-BF56-F2499EE6925C}"/>
              </a:ext>
            </a:extLst>
          </p:cNvPr>
          <p:cNvPicPr>
            <a:picLocks noChangeAspect="1"/>
          </p:cNvPicPr>
          <p:nvPr/>
        </p:nvPicPr>
        <p:blipFill>
          <a:blip r:embed="rId5"/>
          <a:stretch>
            <a:fillRect/>
          </a:stretch>
        </p:blipFill>
        <p:spPr>
          <a:xfrm>
            <a:off x="9395667" y="5842103"/>
            <a:ext cx="2133600" cy="784242"/>
          </a:xfrm>
          <a:prstGeom prst="rect">
            <a:avLst/>
          </a:prstGeom>
        </p:spPr>
      </p:pic>
      <p:pic>
        <p:nvPicPr>
          <p:cNvPr id="50" name="Picture 49">
            <a:extLst>
              <a:ext uri="{FF2B5EF4-FFF2-40B4-BE49-F238E27FC236}">
                <a16:creationId xmlns:a16="http://schemas.microsoft.com/office/drawing/2014/main" id="{4E618FE8-3E95-D0DC-0214-B2D4A6E4BD29}"/>
              </a:ext>
            </a:extLst>
          </p:cNvPr>
          <p:cNvPicPr>
            <a:picLocks noChangeAspect="1"/>
          </p:cNvPicPr>
          <p:nvPr/>
        </p:nvPicPr>
        <p:blipFill>
          <a:blip r:embed="rId6"/>
          <a:stretch>
            <a:fillRect/>
          </a:stretch>
        </p:blipFill>
        <p:spPr>
          <a:xfrm>
            <a:off x="10118036" y="2582975"/>
            <a:ext cx="1292942" cy="1555841"/>
          </a:xfrm>
          <a:prstGeom prst="rect">
            <a:avLst/>
          </a:prstGeom>
        </p:spPr>
      </p:pic>
      <p:pic>
        <p:nvPicPr>
          <p:cNvPr id="51" name="Picture 50">
            <a:extLst>
              <a:ext uri="{FF2B5EF4-FFF2-40B4-BE49-F238E27FC236}">
                <a16:creationId xmlns:a16="http://schemas.microsoft.com/office/drawing/2014/main" id="{12C0009D-C1C0-2DA8-C28E-F3C5BBE885C9}"/>
              </a:ext>
            </a:extLst>
          </p:cNvPr>
          <p:cNvPicPr>
            <a:picLocks noChangeAspect="1"/>
          </p:cNvPicPr>
          <p:nvPr/>
        </p:nvPicPr>
        <p:blipFill rotWithShape="1">
          <a:blip r:embed="rId7"/>
          <a:srcRect l="28671" t="33394" r="34455" b="38825"/>
          <a:stretch/>
        </p:blipFill>
        <p:spPr>
          <a:xfrm>
            <a:off x="7242536" y="5832947"/>
            <a:ext cx="1938364" cy="1094184"/>
          </a:xfrm>
          <a:prstGeom prst="rect">
            <a:avLst/>
          </a:prstGeom>
        </p:spPr>
      </p:pic>
      <p:pic>
        <p:nvPicPr>
          <p:cNvPr id="52" name="Picture 51">
            <a:extLst>
              <a:ext uri="{FF2B5EF4-FFF2-40B4-BE49-F238E27FC236}">
                <a16:creationId xmlns:a16="http://schemas.microsoft.com/office/drawing/2014/main" id="{B04AEA68-476C-1638-F687-4BE7EACFEDD5}"/>
              </a:ext>
            </a:extLst>
          </p:cNvPr>
          <p:cNvPicPr>
            <a:picLocks noChangeAspect="1"/>
          </p:cNvPicPr>
          <p:nvPr/>
        </p:nvPicPr>
        <p:blipFill>
          <a:blip r:embed="rId8"/>
          <a:stretch>
            <a:fillRect/>
          </a:stretch>
        </p:blipFill>
        <p:spPr>
          <a:xfrm>
            <a:off x="9928309" y="4334618"/>
            <a:ext cx="1889693" cy="1350780"/>
          </a:xfrm>
          <a:prstGeom prst="rect">
            <a:avLst/>
          </a:prstGeom>
        </p:spPr>
      </p:pic>
      <p:sp>
        <p:nvSpPr>
          <p:cNvPr id="3" name="Content Placeholder 2">
            <a:extLst>
              <a:ext uri="{FF2B5EF4-FFF2-40B4-BE49-F238E27FC236}">
                <a16:creationId xmlns:a16="http://schemas.microsoft.com/office/drawing/2014/main" id="{F9BD27C3-7EB9-C307-97FD-1B3F3030D4FD}"/>
              </a:ext>
            </a:extLst>
          </p:cNvPr>
          <p:cNvSpPr txBox="1">
            <a:spLocks/>
          </p:cNvSpPr>
          <p:nvPr/>
        </p:nvSpPr>
        <p:spPr>
          <a:xfrm>
            <a:off x="4759800" y="1420599"/>
            <a:ext cx="7470526" cy="1714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altLang="zh-CN" dirty="0"/>
              <a:t>Low</a:t>
            </a:r>
            <a:r>
              <a:rPr lang="zh-CN" altLang="en-US" dirty="0"/>
              <a:t> </a:t>
            </a:r>
            <a:r>
              <a:rPr lang="en-US" altLang="zh-CN" dirty="0"/>
              <a:t>time</a:t>
            </a:r>
            <a:r>
              <a:rPr lang="zh-CN" altLang="en-US" dirty="0"/>
              <a:t> </a:t>
            </a:r>
            <a:r>
              <a:rPr lang="en-US" altLang="zh-CN" dirty="0"/>
              <a:t>complexity:</a:t>
            </a:r>
          </a:p>
          <a:p>
            <a:pPr lvl="1"/>
            <a:r>
              <a:rPr lang="zh-CN" altLang="en-US" i="1" dirty="0"/>
              <a:t> </a:t>
            </a:r>
            <a:r>
              <a:rPr lang="en-US" altLang="zh-CN" sz="2000" i="1" dirty="0">
                <a:solidFill>
                  <a:srgbClr val="0070C0"/>
                </a:solidFill>
              </a:rPr>
              <a:t>O</a:t>
            </a:r>
            <a:r>
              <a:rPr lang="en-US" altLang="zh-CN" sz="2000" dirty="0">
                <a:solidFill>
                  <a:srgbClr val="0070C0"/>
                </a:solidFill>
              </a:rPr>
              <a:t>(|</a:t>
            </a:r>
            <a:r>
              <a:rPr lang="en-US" altLang="zh-CN" sz="2000" i="1" dirty="0">
                <a:solidFill>
                  <a:srgbClr val="0070C0"/>
                </a:solidFill>
              </a:rPr>
              <a:t>E</a:t>
            </a:r>
            <a:r>
              <a:rPr lang="en-US" altLang="zh-CN" sz="2000" dirty="0">
                <a:solidFill>
                  <a:srgbClr val="0070C0"/>
                </a:solidFill>
              </a:rPr>
              <a:t>|)</a:t>
            </a:r>
            <a:r>
              <a:rPr lang="zh-CN" altLang="en-US" sz="2000" dirty="0"/>
              <a:t> </a:t>
            </a:r>
            <a:r>
              <a:rPr lang="en-US" altLang="zh-CN" sz="2000" dirty="0"/>
              <a:t>per</a:t>
            </a:r>
            <a:r>
              <a:rPr lang="zh-CN" altLang="en-US" sz="2000" dirty="0"/>
              <a:t> </a:t>
            </a:r>
            <a:r>
              <a:rPr lang="en-US" altLang="zh-CN" sz="2000" dirty="0"/>
              <a:t>iteration</a:t>
            </a:r>
            <a:r>
              <a:rPr lang="zh-CN" altLang="en-US" sz="2000" dirty="0"/>
              <a:t> </a:t>
            </a:r>
            <a:r>
              <a:rPr lang="en-US" altLang="zh-CN" sz="2000" dirty="0"/>
              <a:t>(</a:t>
            </a:r>
            <a:r>
              <a:rPr lang="en-US" altLang="zh-CN" sz="2000" dirty="0">
                <a:solidFill>
                  <a:srgbClr val="0070C0"/>
                </a:solidFill>
              </a:rPr>
              <a:t>message</a:t>
            </a:r>
            <a:r>
              <a:rPr lang="zh-CN" altLang="en-US" sz="2000" dirty="0">
                <a:solidFill>
                  <a:srgbClr val="0070C0"/>
                </a:solidFill>
              </a:rPr>
              <a:t> </a:t>
            </a:r>
            <a:r>
              <a:rPr lang="en-US" altLang="zh-CN" sz="2000" dirty="0">
                <a:solidFill>
                  <a:srgbClr val="0070C0"/>
                </a:solidFill>
              </a:rPr>
              <a:t>passing</a:t>
            </a:r>
            <a:r>
              <a:rPr lang="zh-CN" altLang="en-US" sz="2000" dirty="0">
                <a:solidFill>
                  <a:srgbClr val="0070C0"/>
                </a:solidFill>
              </a:rPr>
              <a:t> </a:t>
            </a:r>
            <a:r>
              <a:rPr lang="en-US" altLang="zh-CN" sz="2000" dirty="0">
                <a:solidFill>
                  <a:srgbClr val="0070C0"/>
                </a:solidFill>
              </a:rPr>
              <a:t>between</a:t>
            </a:r>
            <a:r>
              <a:rPr lang="zh-CN" altLang="en-US" sz="2000" dirty="0">
                <a:solidFill>
                  <a:srgbClr val="0070C0"/>
                </a:solidFill>
              </a:rPr>
              <a:t> </a:t>
            </a:r>
            <a:r>
              <a:rPr lang="en-US" altLang="zh-CN" sz="2000" dirty="0">
                <a:solidFill>
                  <a:srgbClr val="0070C0"/>
                </a:solidFill>
              </a:rPr>
              <a:t>vertices</a:t>
            </a:r>
            <a:r>
              <a:rPr lang="en-US" altLang="zh-CN" sz="2000" dirty="0"/>
              <a:t>)</a:t>
            </a:r>
          </a:p>
          <a:p>
            <a:pPr lvl="1"/>
            <a:r>
              <a:rPr lang="zh-CN" altLang="en-US" sz="2000" i="1" dirty="0"/>
              <a:t> </a:t>
            </a:r>
            <a:r>
              <a:rPr lang="en-US" altLang="zh-CN" sz="2000" i="1" dirty="0">
                <a:solidFill>
                  <a:srgbClr val="0070C0"/>
                </a:solidFill>
              </a:rPr>
              <a:t>O</a:t>
            </a:r>
            <a:r>
              <a:rPr lang="en-US" altLang="zh-CN" sz="2000" dirty="0">
                <a:solidFill>
                  <a:srgbClr val="0070C0"/>
                </a:solidFill>
              </a:rPr>
              <a:t>(</a:t>
            </a:r>
            <a:r>
              <a:rPr lang="en-US" altLang="zh-CN" sz="2000" i="1" dirty="0">
                <a:solidFill>
                  <a:srgbClr val="0070C0"/>
                </a:solidFill>
              </a:rPr>
              <a:t>polylog</a:t>
            </a:r>
            <a:r>
              <a:rPr lang="en-US" altLang="zh-CN" sz="2000" dirty="0">
                <a:solidFill>
                  <a:srgbClr val="0070C0"/>
                </a:solidFill>
              </a:rPr>
              <a:t>(|</a:t>
            </a:r>
            <a:r>
              <a:rPr lang="en-US" altLang="zh-CN" sz="2000" i="1" dirty="0">
                <a:solidFill>
                  <a:srgbClr val="0070C0"/>
                </a:solidFill>
              </a:rPr>
              <a:t>G</a:t>
            </a:r>
            <a:r>
              <a:rPr lang="en-US" altLang="zh-CN" sz="2000" dirty="0">
                <a:solidFill>
                  <a:srgbClr val="0070C0"/>
                </a:solidFill>
              </a:rPr>
              <a:t>|))</a:t>
            </a:r>
            <a:r>
              <a:rPr lang="zh-CN" altLang="en-US" sz="2000" dirty="0">
                <a:solidFill>
                  <a:srgbClr val="0070C0"/>
                </a:solidFill>
              </a:rPr>
              <a:t> </a:t>
            </a:r>
            <a:r>
              <a:rPr lang="en-US" altLang="zh-CN" sz="2000" dirty="0"/>
              <a:t>iterations</a:t>
            </a:r>
            <a:endParaRPr lang="en-US" altLang="zh-CN" sz="2000" dirty="0">
              <a:solidFill>
                <a:srgbClr val="C00000"/>
              </a:solidFill>
            </a:endParaRPr>
          </a:p>
        </p:txBody>
      </p:sp>
    </p:spTree>
    <p:extLst>
      <p:ext uri="{BB962C8B-B14F-4D97-AF65-F5344CB8AC3E}">
        <p14:creationId xmlns:p14="http://schemas.microsoft.com/office/powerpoint/2010/main" val="1176381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0.00091 -0.00116 L 0.09974 0.07129 " pathEditMode="relative" rAng="0" ptsTypes="AA">
                                      <p:cBhvr>
                                        <p:cTn id="12" dur="2000" fill="hold"/>
                                        <p:tgtEl>
                                          <p:spTgt spid="41"/>
                                        </p:tgtEl>
                                        <p:attrNameLst>
                                          <p:attrName>ppt_x</p:attrName>
                                          <p:attrName>ppt_y</p:attrName>
                                        </p:attrNameLst>
                                      </p:cBhvr>
                                      <p:rCtr x="5026" y="3611"/>
                                    </p:animMotion>
                                  </p:childTnLst>
                                </p:cTn>
                              </p:par>
                              <p:par>
                                <p:cTn id="13" presetID="0" presetClass="path" presetSubtype="0" accel="50000" decel="50000" fill="hold" grpId="0" nodeType="withEffect">
                                  <p:stCondLst>
                                    <p:cond delay="0"/>
                                  </p:stCondLst>
                                  <p:childTnLst>
                                    <p:animMotion origin="layout" path="M -2.08333E-7 3.7037E-7 L 0.09036 -0.00903 " pathEditMode="relative" rAng="0" ptsTypes="AA">
                                      <p:cBhvr>
                                        <p:cTn id="14" dur="2000" fill="hold"/>
                                        <p:tgtEl>
                                          <p:spTgt spid="42"/>
                                        </p:tgtEl>
                                        <p:attrNameLst>
                                          <p:attrName>ppt_x</p:attrName>
                                          <p:attrName>ppt_y</p:attrName>
                                        </p:attrNameLst>
                                      </p:cBhvr>
                                      <p:rCtr x="4518" y="-463"/>
                                    </p:animMotion>
                                  </p:childTnLst>
                                </p:cTn>
                              </p:par>
                              <p:par>
                                <p:cTn id="15" presetID="0" presetClass="path" presetSubtype="0" accel="50000" decel="50000" fill="hold" grpId="0" nodeType="withEffect">
                                  <p:stCondLst>
                                    <p:cond delay="0"/>
                                  </p:stCondLst>
                                  <p:childTnLst>
                                    <p:animMotion origin="layout" path="M -0.00091 0.00417 L 0.09284 -0.06551 " pathEditMode="relative" rAng="0" ptsTypes="AA">
                                      <p:cBhvr>
                                        <p:cTn id="16" dur="2000" fill="hold"/>
                                        <p:tgtEl>
                                          <p:spTgt spid="43"/>
                                        </p:tgtEl>
                                        <p:attrNameLst>
                                          <p:attrName>ppt_x</p:attrName>
                                          <p:attrName>ppt_y</p:attrName>
                                        </p:attrNameLst>
                                      </p:cBhvr>
                                      <p:rCtr x="4688" y="-3495"/>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4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0" presetClass="path" presetSubtype="0" accel="50000" decel="50000" fill="hold" grpId="0" nodeType="withEffect">
                                  <p:stCondLst>
                                    <p:cond delay="0"/>
                                  </p:stCondLst>
                                  <p:childTnLst>
                                    <p:animMotion origin="layout" path="M 2.08333E-6 4.81481E-6 L 0.07591 0.00416 " pathEditMode="relative" rAng="0" ptsTypes="AA">
                                      <p:cBhvr>
                                        <p:cTn id="36" dur="2000" fill="hold"/>
                                        <p:tgtEl>
                                          <p:spTgt spid="45"/>
                                        </p:tgtEl>
                                        <p:attrNameLst>
                                          <p:attrName>ppt_x</p:attrName>
                                          <p:attrName>ppt_y</p:attrName>
                                        </p:attrNameLst>
                                      </p:cBhvr>
                                      <p:rCtr x="3789" y="208"/>
                                    </p:animMotion>
                                  </p:childTnLst>
                                </p:cTn>
                              </p:par>
                              <p:par>
                                <p:cTn id="37" presetID="0" presetClass="path" presetSubtype="0" accel="50000" decel="50000" fill="hold" grpId="0" nodeType="withEffect">
                                  <p:stCondLst>
                                    <p:cond delay="0"/>
                                  </p:stCondLst>
                                  <p:childTnLst>
                                    <p:animMotion origin="layout" path="M -0.00807 -0.00509 L 0.09128 0.07871 " pathEditMode="relative" rAng="0" ptsTypes="AA">
                                      <p:cBhvr>
                                        <p:cTn id="38" dur="2000" fill="hold"/>
                                        <p:tgtEl>
                                          <p:spTgt spid="46"/>
                                        </p:tgtEl>
                                        <p:attrNameLst>
                                          <p:attrName>ppt_x</p:attrName>
                                          <p:attrName>ppt_y</p:attrName>
                                        </p:attrNameLst>
                                      </p:cBhvr>
                                      <p:rCtr x="4961" y="4190"/>
                                    </p:animMotion>
                                  </p:childTnLst>
                                </p:cTn>
                              </p:par>
                              <p:par>
                                <p:cTn id="39" presetID="0" presetClass="path" presetSubtype="0" accel="50000" decel="50000" fill="hold" grpId="0" nodeType="withEffect">
                                  <p:stCondLst>
                                    <p:cond delay="0"/>
                                  </p:stCondLst>
                                  <p:childTnLst>
                                    <p:animMotion origin="layout" path="M -0.00468 0.00324 L 0.09818 -0.07223 " pathEditMode="relative" rAng="0" ptsTypes="AA">
                                      <p:cBhvr>
                                        <p:cTn id="40" dur="2000" fill="hold"/>
                                        <p:tgtEl>
                                          <p:spTgt spid="47"/>
                                        </p:tgtEl>
                                        <p:attrNameLst>
                                          <p:attrName>ppt_x</p:attrName>
                                          <p:attrName>ppt_y</p:attrName>
                                        </p:attrNameLst>
                                      </p:cBhvr>
                                      <p:rCtr x="5143" y="-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1" grpId="2"/>
      <p:bldP spid="42" grpId="0"/>
      <p:bldP spid="42" grpId="1"/>
      <p:bldP spid="42" grpId="2"/>
      <p:bldP spid="43" grpId="0"/>
      <p:bldP spid="43" grpId="1"/>
      <p:bldP spid="43" grpId="2"/>
      <p:bldP spid="44" grpId="0"/>
      <p:bldP spid="45" grpId="0"/>
      <p:bldP spid="45" grpId="1"/>
      <p:bldP spid="46" grpId="0"/>
      <p:bldP spid="46" grpId="1"/>
      <p:bldP spid="47" grpId="0"/>
      <p:bldP spid="47"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50</a:t>
            </a:fld>
            <a:endParaRPr lang="en-US" sz="2000" dirty="0">
              <a:solidFill>
                <a:schemeClr val="tx1"/>
              </a:solidFill>
              <a:latin typeface="Arial" pitchFamily="34" charset="0"/>
              <a:cs typeface="Arial" pitchFamily="34" charset="0"/>
            </a:endParaRPr>
          </a:p>
        </p:txBody>
      </p:sp>
      <p:pic>
        <p:nvPicPr>
          <p:cNvPr id="53" name="Picture 52">
            <a:extLst>
              <a:ext uri="{FF2B5EF4-FFF2-40B4-BE49-F238E27FC236}">
                <a16:creationId xmlns:a16="http://schemas.microsoft.com/office/drawing/2014/main" id="{0E2357D7-8414-B1D0-EC21-B5F618DAD113}"/>
              </a:ext>
            </a:extLst>
          </p:cNvPr>
          <p:cNvPicPr>
            <a:picLocks noChangeAspect="1"/>
          </p:cNvPicPr>
          <p:nvPr/>
        </p:nvPicPr>
        <p:blipFill>
          <a:blip r:embed="rId3"/>
          <a:stretch>
            <a:fillRect/>
          </a:stretch>
        </p:blipFill>
        <p:spPr>
          <a:xfrm>
            <a:off x="1898431" y="0"/>
            <a:ext cx="8395138" cy="6858000"/>
          </a:xfrm>
          <a:prstGeom prst="rect">
            <a:avLst/>
          </a:prstGeom>
        </p:spPr>
      </p:pic>
      <p:sp>
        <p:nvSpPr>
          <p:cNvPr id="4" name="Rounded Rectangle 3">
            <a:extLst>
              <a:ext uri="{FF2B5EF4-FFF2-40B4-BE49-F238E27FC236}">
                <a16:creationId xmlns:a16="http://schemas.microsoft.com/office/drawing/2014/main" id="{55E9AF76-89D5-3FA6-23AB-8C815D9FB323}"/>
              </a:ext>
            </a:extLst>
          </p:cNvPr>
          <p:cNvSpPr/>
          <p:nvPr/>
        </p:nvSpPr>
        <p:spPr>
          <a:xfrm rot="20214764">
            <a:off x="2912923" y="3046790"/>
            <a:ext cx="6112933" cy="764419"/>
          </a:xfrm>
          <a:prstGeom prst="roundRect">
            <a:avLst/>
          </a:prstGeom>
          <a:solidFill>
            <a:srgbClr val="EF3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Why Such Huge Task Time Difference?</a:t>
            </a:r>
          </a:p>
        </p:txBody>
      </p:sp>
      <p:sp>
        <p:nvSpPr>
          <p:cNvPr id="2" name="TextBox 1">
            <a:extLst>
              <a:ext uri="{FF2B5EF4-FFF2-40B4-BE49-F238E27FC236}">
                <a16:creationId xmlns:a16="http://schemas.microsoft.com/office/drawing/2014/main" id="{407172B1-C9CC-9749-DDA4-4DC01819CAA1}"/>
              </a:ext>
            </a:extLst>
          </p:cNvPr>
          <p:cNvSpPr txBox="1"/>
          <p:nvPr/>
        </p:nvSpPr>
        <p:spPr>
          <a:xfrm>
            <a:off x="131909" y="640929"/>
            <a:ext cx="1615273" cy="830997"/>
          </a:xfrm>
          <a:prstGeom prst="rect">
            <a:avLst/>
          </a:prstGeom>
          <a:noFill/>
        </p:spPr>
        <p:txBody>
          <a:bodyPr wrap="square">
            <a:spAutoFit/>
          </a:bodyPr>
          <a:lstStyle/>
          <a:p>
            <a:pPr algn="ctr"/>
            <a:r>
              <a:rPr lang="en-US" sz="2400" dirty="0">
                <a:solidFill>
                  <a:srgbClr val="EF3E42"/>
                </a:solidFill>
              </a:rPr>
              <a:t>8 orders of magnitude </a:t>
            </a:r>
          </a:p>
        </p:txBody>
      </p:sp>
      <p:sp>
        <p:nvSpPr>
          <p:cNvPr id="3" name="Left Brace 2">
            <a:extLst>
              <a:ext uri="{FF2B5EF4-FFF2-40B4-BE49-F238E27FC236}">
                <a16:creationId xmlns:a16="http://schemas.microsoft.com/office/drawing/2014/main" id="{86BF686C-D9F1-4AFA-A9FA-6F5367496395}"/>
              </a:ext>
            </a:extLst>
          </p:cNvPr>
          <p:cNvSpPr/>
          <p:nvPr/>
        </p:nvSpPr>
        <p:spPr>
          <a:xfrm>
            <a:off x="1711323" y="133586"/>
            <a:ext cx="156891" cy="1845684"/>
          </a:xfrm>
          <a:prstGeom prst="leftBrace">
            <a:avLst>
              <a:gd name="adj1" fmla="val 30833"/>
              <a:gd name="adj2" fmla="val 50000"/>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C00000"/>
                </a:solidFill>
              </a:ln>
            </a:endParaRPr>
          </a:p>
        </p:txBody>
      </p:sp>
    </p:spTree>
    <p:extLst>
      <p:ext uri="{BB962C8B-B14F-4D97-AF65-F5344CB8AC3E}">
        <p14:creationId xmlns:p14="http://schemas.microsoft.com/office/powerpoint/2010/main" val="1457580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51</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1B00ADE5-1E04-D22B-B6AF-EE429CF33973}"/>
              </a:ext>
            </a:extLst>
          </p:cNvPr>
          <p:cNvSpPr>
            <a:spLocks noGrp="1"/>
          </p:cNvSpPr>
          <p:nvPr>
            <p:ph idx="1"/>
          </p:nvPr>
        </p:nvSpPr>
        <p:spPr>
          <a:xfrm>
            <a:off x="772150" y="1624830"/>
            <a:ext cx="10446871" cy="4221162"/>
          </a:xfrm>
        </p:spPr>
        <p:txBody>
          <a:bodyPr>
            <a:normAutofit/>
          </a:bodyPr>
          <a:lstStyle/>
          <a:p>
            <a:pPr marL="0" indent="0">
              <a:buNone/>
            </a:pPr>
            <a:r>
              <a:rPr lang="en-US" altLang="zh-CN" sz="3600" b="1" dirty="0"/>
              <a:t>Heavily</a:t>
            </a:r>
            <a:r>
              <a:rPr lang="zh-CN" altLang="en-US" sz="3600" b="1" dirty="0"/>
              <a:t> </a:t>
            </a:r>
            <a:r>
              <a:rPr lang="en-US" altLang="zh-CN" sz="3600" b="1" dirty="0"/>
              <a:t>relies</a:t>
            </a:r>
            <a:r>
              <a:rPr lang="zh-CN" altLang="en-US" sz="3600" b="1" dirty="0"/>
              <a:t> </a:t>
            </a:r>
            <a:r>
              <a:rPr lang="en-US" altLang="zh-CN" sz="3600" b="1" dirty="0"/>
              <a:t>on</a:t>
            </a:r>
            <a:r>
              <a:rPr lang="zh-CN" altLang="en-US" sz="3600" b="1" dirty="0"/>
              <a:t> </a:t>
            </a:r>
            <a:r>
              <a:rPr lang="en-US" altLang="zh-CN" sz="3600" b="1" dirty="0"/>
              <a:t>pruning</a:t>
            </a:r>
            <a:r>
              <a:rPr lang="zh-CN" altLang="en-US" sz="3600" b="1" dirty="0"/>
              <a:t> </a:t>
            </a:r>
            <a:r>
              <a:rPr lang="en-US" altLang="zh-CN" sz="3600" b="1" dirty="0"/>
              <a:t>rules</a:t>
            </a:r>
            <a:r>
              <a:rPr lang="zh-CN" altLang="en-US" sz="3600" b="1" dirty="0"/>
              <a:t> </a:t>
            </a:r>
            <a:r>
              <a:rPr lang="en-US" altLang="zh-CN" sz="3600" b="1" dirty="0"/>
              <a:t>to</a:t>
            </a:r>
            <a:r>
              <a:rPr lang="zh-CN" altLang="en-US" sz="3600" b="1" dirty="0"/>
              <a:t> </a:t>
            </a:r>
            <a:r>
              <a:rPr lang="en-US" altLang="zh-CN" sz="3600" b="1" dirty="0"/>
              <a:t>be</a:t>
            </a:r>
            <a:r>
              <a:rPr lang="zh-CN" altLang="en-US" sz="3600" b="1" dirty="0"/>
              <a:t> </a:t>
            </a:r>
            <a:r>
              <a:rPr lang="en-US" altLang="zh-CN" sz="3600" b="1" dirty="0"/>
              <a:t>tractable</a:t>
            </a:r>
          </a:p>
          <a:p>
            <a:r>
              <a:rPr lang="en-US" sz="2400" dirty="0"/>
              <a:t>Graph-Diameter Based Pruning</a:t>
            </a:r>
          </a:p>
          <a:p>
            <a:r>
              <a:rPr lang="en-US" sz="2400" dirty="0"/>
              <a:t>Size-Threshold Based Pruning </a:t>
            </a:r>
          </a:p>
          <a:p>
            <a:r>
              <a:rPr lang="en-US" sz="2400" dirty="0"/>
              <a:t>Degree-Based Pruning </a:t>
            </a:r>
          </a:p>
          <a:p>
            <a:r>
              <a:rPr lang="en-US" sz="2400" dirty="0"/>
              <a:t>Upper- and Lower-Bound Based Pruning</a:t>
            </a:r>
          </a:p>
          <a:p>
            <a:r>
              <a:rPr lang="en-US" sz="2400" dirty="0"/>
              <a:t>Critical-Vertex Based Pruning</a:t>
            </a:r>
          </a:p>
          <a:p>
            <a:r>
              <a:rPr lang="en-US" sz="2400" dirty="0"/>
              <a:t>Cover-Vertex Based Pruning</a:t>
            </a:r>
          </a:p>
        </p:txBody>
      </p:sp>
      <p:pic>
        <p:nvPicPr>
          <p:cNvPr id="4" name="Picture 3">
            <a:extLst>
              <a:ext uri="{FF2B5EF4-FFF2-40B4-BE49-F238E27FC236}">
                <a16:creationId xmlns:a16="http://schemas.microsoft.com/office/drawing/2014/main" id="{359FC1CF-7212-DDCA-1B5D-B6ED2ABCCA62}"/>
              </a:ext>
            </a:extLst>
          </p:cNvPr>
          <p:cNvPicPr>
            <a:picLocks noChangeAspect="1"/>
          </p:cNvPicPr>
          <p:nvPr/>
        </p:nvPicPr>
        <p:blipFill>
          <a:blip r:embed="rId3"/>
          <a:stretch>
            <a:fillRect/>
          </a:stretch>
        </p:blipFill>
        <p:spPr>
          <a:xfrm>
            <a:off x="340230" y="5685501"/>
            <a:ext cx="10353888" cy="535938"/>
          </a:xfrm>
          <a:prstGeom prst="rect">
            <a:avLst/>
          </a:prstGeom>
        </p:spPr>
      </p:pic>
      <p:pic>
        <p:nvPicPr>
          <p:cNvPr id="5" name="Picture 4">
            <a:extLst>
              <a:ext uri="{FF2B5EF4-FFF2-40B4-BE49-F238E27FC236}">
                <a16:creationId xmlns:a16="http://schemas.microsoft.com/office/drawing/2014/main" id="{EC17E326-F78F-4762-4DE9-C64A0AFA1D9F}"/>
              </a:ext>
            </a:extLst>
          </p:cNvPr>
          <p:cNvPicPr>
            <a:picLocks noChangeAspect="1"/>
          </p:cNvPicPr>
          <p:nvPr/>
        </p:nvPicPr>
        <p:blipFill>
          <a:blip r:embed="rId4"/>
          <a:stretch>
            <a:fillRect/>
          </a:stretch>
        </p:blipFill>
        <p:spPr>
          <a:xfrm>
            <a:off x="319017" y="6207370"/>
            <a:ext cx="6454568" cy="535939"/>
          </a:xfrm>
          <a:prstGeom prst="rect">
            <a:avLst/>
          </a:prstGeom>
        </p:spPr>
      </p:pic>
    </p:spTree>
    <p:extLst>
      <p:ext uri="{BB962C8B-B14F-4D97-AF65-F5344CB8AC3E}">
        <p14:creationId xmlns:p14="http://schemas.microsoft.com/office/powerpoint/2010/main" val="274295928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1E903-9582-A4AE-0EBD-2CF1C0FA9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6D309-00C6-C73E-71E7-496FDE4F611C}"/>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61A64D9F-1AD4-DCDB-A755-FA7621A7A63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52</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0D8CE22-128D-F0E4-B6A3-AC3E18DBF7F3}"/>
              </a:ext>
            </a:extLst>
          </p:cNvPr>
          <p:cNvPicPr>
            <a:picLocks noChangeAspect="1"/>
          </p:cNvPicPr>
          <p:nvPr/>
        </p:nvPicPr>
        <p:blipFill>
          <a:blip r:embed="rId3"/>
          <a:stretch>
            <a:fillRect/>
          </a:stretch>
        </p:blipFill>
        <p:spPr>
          <a:xfrm>
            <a:off x="340230" y="5685501"/>
            <a:ext cx="10353888" cy="535938"/>
          </a:xfrm>
          <a:prstGeom prst="rect">
            <a:avLst/>
          </a:prstGeom>
        </p:spPr>
      </p:pic>
      <p:pic>
        <p:nvPicPr>
          <p:cNvPr id="5" name="Picture 4">
            <a:extLst>
              <a:ext uri="{FF2B5EF4-FFF2-40B4-BE49-F238E27FC236}">
                <a16:creationId xmlns:a16="http://schemas.microsoft.com/office/drawing/2014/main" id="{C107F3F7-0B8B-297D-0BA3-C431913B1E59}"/>
              </a:ext>
            </a:extLst>
          </p:cNvPr>
          <p:cNvPicPr>
            <a:picLocks noChangeAspect="1"/>
          </p:cNvPicPr>
          <p:nvPr/>
        </p:nvPicPr>
        <p:blipFill>
          <a:blip r:embed="rId4"/>
          <a:stretch>
            <a:fillRect/>
          </a:stretch>
        </p:blipFill>
        <p:spPr>
          <a:xfrm>
            <a:off x="319017" y="6207370"/>
            <a:ext cx="6454568" cy="535939"/>
          </a:xfrm>
          <a:prstGeom prst="rect">
            <a:avLst/>
          </a:prstGeom>
        </p:spPr>
      </p:pic>
      <p:pic>
        <p:nvPicPr>
          <p:cNvPr id="10" name="Picture 9" descr="Text&#10;&#10;Description automatically generated">
            <a:extLst>
              <a:ext uri="{FF2B5EF4-FFF2-40B4-BE49-F238E27FC236}">
                <a16:creationId xmlns:a16="http://schemas.microsoft.com/office/drawing/2014/main" id="{8F52E982-04D2-C504-111C-DC6AAAEB1303}"/>
              </a:ext>
            </a:extLst>
          </p:cNvPr>
          <p:cNvPicPr>
            <a:picLocks noChangeAspect="1"/>
          </p:cNvPicPr>
          <p:nvPr/>
        </p:nvPicPr>
        <p:blipFill>
          <a:blip r:embed="rId5"/>
          <a:stretch>
            <a:fillRect/>
          </a:stretch>
        </p:blipFill>
        <p:spPr>
          <a:xfrm>
            <a:off x="7485054" y="1994123"/>
            <a:ext cx="4705273" cy="1808970"/>
          </a:xfrm>
          <a:prstGeom prst="rect">
            <a:avLst/>
          </a:prstGeom>
        </p:spPr>
      </p:pic>
      <p:sp>
        <p:nvSpPr>
          <p:cNvPr id="11" name="Content Placeholder 2">
            <a:extLst>
              <a:ext uri="{FF2B5EF4-FFF2-40B4-BE49-F238E27FC236}">
                <a16:creationId xmlns:a16="http://schemas.microsoft.com/office/drawing/2014/main" id="{B70749D6-CA86-2A66-4C8D-A9021FE7BE75}"/>
              </a:ext>
            </a:extLst>
          </p:cNvPr>
          <p:cNvSpPr>
            <a:spLocks noGrp="1"/>
          </p:cNvSpPr>
          <p:nvPr>
            <p:ph idx="1"/>
          </p:nvPr>
        </p:nvSpPr>
        <p:spPr>
          <a:xfrm>
            <a:off x="685275" y="1517033"/>
            <a:ext cx="10070020" cy="4221162"/>
          </a:xfrm>
        </p:spPr>
        <p:txBody>
          <a:bodyPr>
            <a:normAutofit/>
          </a:bodyPr>
          <a:lstStyle/>
          <a:p>
            <a:pPr marL="0" indent="0">
              <a:buNone/>
            </a:pPr>
            <a:r>
              <a:rPr lang="en-US" altLang="zh-CN" sz="3200" b="1" dirty="0"/>
              <a:t>Timeout</a:t>
            </a:r>
            <a:r>
              <a:rPr lang="zh-CN" altLang="en-US" sz="3200" b="1" dirty="0"/>
              <a:t> </a:t>
            </a:r>
            <a:r>
              <a:rPr lang="en-US" altLang="zh-CN" sz="3200" b="1" dirty="0"/>
              <a:t>Mechanism</a:t>
            </a:r>
            <a:r>
              <a:rPr lang="zh-CN" altLang="en-US" sz="3200" b="1" dirty="0"/>
              <a:t> </a:t>
            </a:r>
            <a:r>
              <a:rPr lang="en-US" altLang="zh-CN" sz="3200" b="1" dirty="0"/>
              <a:t>for</a:t>
            </a:r>
            <a:r>
              <a:rPr lang="zh-CN" altLang="en-US" sz="3200" b="1" dirty="0"/>
              <a:t> </a:t>
            </a:r>
            <a:r>
              <a:rPr lang="en-US" altLang="zh-CN" sz="3200" b="1" dirty="0"/>
              <a:t>Task</a:t>
            </a:r>
            <a:r>
              <a:rPr lang="zh-CN" altLang="en-US" sz="3200" b="1" dirty="0"/>
              <a:t> </a:t>
            </a:r>
            <a:r>
              <a:rPr lang="en-US" altLang="zh-CN" sz="3200" b="1" dirty="0"/>
              <a:t>Decomposition</a:t>
            </a:r>
            <a:endParaRPr lang="en-US" sz="2400" dirty="0"/>
          </a:p>
        </p:txBody>
      </p:sp>
      <p:grpSp>
        <p:nvGrpSpPr>
          <p:cNvPr id="12" name="组合 263">
            <a:extLst>
              <a:ext uri="{FF2B5EF4-FFF2-40B4-BE49-F238E27FC236}">
                <a16:creationId xmlns:a16="http://schemas.microsoft.com/office/drawing/2014/main" id="{FC6CAB8E-CC57-157A-E1FB-1135CDE20DBA}"/>
              </a:ext>
            </a:extLst>
          </p:cNvPr>
          <p:cNvGrpSpPr/>
          <p:nvPr/>
        </p:nvGrpSpPr>
        <p:grpSpPr>
          <a:xfrm>
            <a:off x="4541450" y="4109796"/>
            <a:ext cx="2712670" cy="553352"/>
            <a:chOff x="29034" y="2389200"/>
            <a:chExt cx="2712670" cy="553352"/>
          </a:xfrm>
        </p:grpSpPr>
        <p:pic>
          <p:nvPicPr>
            <p:cNvPr id="13" name="图片 264">
              <a:extLst>
                <a:ext uri="{FF2B5EF4-FFF2-40B4-BE49-F238E27FC236}">
                  <a16:creationId xmlns:a16="http://schemas.microsoft.com/office/drawing/2014/main" id="{7DBFC0C6-10AB-170F-FA4B-F29EA065B611}"/>
                </a:ext>
              </a:extLst>
            </p:cNvPr>
            <p:cNvPicPr>
              <a:picLocks noChangeAspect="1"/>
            </p:cNvPicPr>
            <p:nvPr/>
          </p:nvPicPr>
          <p:blipFill>
            <a:blip r:embed="rId6"/>
            <a:stretch>
              <a:fillRect/>
            </a:stretch>
          </p:blipFill>
          <p:spPr>
            <a:xfrm>
              <a:off x="29034" y="2389200"/>
              <a:ext cx="873714" cy="553352"/>
            </a:xfrm>
            <a:prstGeom prst="rect">
              <a:avLst/>
            </a:prstGeom>
          </p:spPr>
        </p:pic>
        <p:sp>
          <p:nvSpPr>
            <p:cNvPr id="14" name="圆角矩形 265">
              <a:extLst>
                <a:ext uri="{FF2B5EF4-FFF2-40B4-BE49-F238E27FC236}">
                  <a16:creationId xmlns:a16="http://schemas.microsoft.com/office/drawing/2014/main" id="{A6F3B383-5A3F-6F24-F75D-939FF05DAD88}"/>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266">
              <a:extLst>
                <a:ext uri="{FF2B5EF4-FFF2-40B4-BE49-F238E27FC236}">
                  <a16:creationId xmlns:a16="http://schemas.microsoft.com/office/drawing/2014/main" id="{79564A2D-F2F7-464E-574E-0725A70348F0}"/>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267">
              <a:extLst>
                <a:ext uri="{FF2B5EF4-FFF2-40B4-BE49-F238E27FC236}">
                  <a16:creationId xmlns:a16="http://schemas.microsoft.com/office/drawing/2014/main" id="{CC327991-D74A-8D0E-35A6-D77B95F078CE}"/>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268">
              <a:extLst>
                <a:ext uri="{FF2B5EF4-FFF2-40B4-BE49-F238E27FC236}">
                  <a16:creationId xmlns:a16="http://schemas.microsoft.com/office/drawing/2014/main" id="{960C1DE1-10EF-14D8-D299-E0366367C71D}"/>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 name="圆角矩形 218">
            <a:extLst>
              <a:ext uri="{FF2B5EF4-FFF2-40B4-BE49-F238E27FC236}">
                <a16:creationId xmlns:a16="http://schemas.microsoft.com/office/drawing/2014/main" id="{D4E51939-A8D5-1641-AD2A-B436448805F4}"/>
              </a:ext>
            </a:extLst>
          </p:cNvPr>
          <p:cNvSpPr/>
          <p:nvPr/>
        </p:nvSpPr>
        <p:spPr>
          <a:xfrm>
            <a:off x="5309671" y="2985950"/>
            <a:ext cx="1960231" cy="325120"/>
          </a:xfrm>
          <a:prstGeom prst="round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TextBox 83">
            <a:extLst>
              <a:ext uri="{FF2B5EF4-FFF2-40B4-BE49-F238E27FC236}">
                <a16:creationId xmlns:a16="http://schemas.microsoft.com/office/drawing/2014/main" id="{25C6103F-2DE8-1290-C629-AB7EE99441DA}"/>
              </a:ext>
            </a:extLst>
          </p:cNvPr>
          <p:cNvSpPr txBox="1"/>
          <p:nvPr/>
        </p:nvSpPr>
        <p:spPr>
          <a:xfrm>
            <a:off x="3910776" y="2809569"/>
            <a:ext cx="1841658" cy="369332"/>
          </a:xfrm>
          <a:prstGeom prst="rect">
            <a:avLst/>
          </a:prstGeom>
          <a:noFill/>
        </p:spPr>
        <p:txBody>
          <a:bodyPr wrap="square" rtlCol="0">
            <a:spAutoFit/>
          </a:bodyPr>
          <a:lstStyle/>
          <a:p>
            <a:pPr algn="ctr"/>
            <a:r>
              <a:rPr lang="en-US" b="1" i="1" dirty="0" err="1">
                <a:latin typeface="Times New Roman" charset="0"/>
                <a:ea typeface="Times New Roman" charset="0"/>
                <a:cs typeface="Times New Roman" charset="0"/>
              </a:rPr>
              <a:t>Q</a:t>
            </a:r>
            <a:r>
              <a:rPr lang="en-US" b="1" i="1" baseline="-25000" dirty="0" err="1">
                <a:latin typeface="Times New Roman" charset="0"/>
                <a:ea typeface="Times New Roman" charset="0"/>
                <a:cs typeface="Times New Roman" charset="0"/>
              </a:rPr>
              <a:t>global</a:t>
            </a:r>
            <a:endParaRPr lang="en-US" b="1" i="1" baseline="-25000" dirty="0">
              <a:latin typeface="Times New Roman" charset="0"/>
              <a:ea typeface="Times New Roman" charset="0"/>
              <a:cs typeface="Times New Roman" charset="0"/>
            </a:endParaRPr>
          </a:p>
        </p:txBody>
      </p:sp>
      <p:sp>
        <p:nvSpPr>
          <p:cNvPr id="20" name="矩形 266">
            <a:extLst>
              <a:ext uri="{FF2B5EF4-FFF2-40B4-BE49-F238E27FC236}">
                <a16:creationId xmlns:a16="http://schemas.microsoft.com/office/drawing/2014/main" id="{9188C0E6-CC4F-5212-881F-0EC68CE46C84}"/>
              </a:ext>
            </a:extLst>
          </p:cNvPr>
          <p:cNvSpPr/>
          <p:nvPr/>
        </p:nvSpPr>
        <p:spPr>
          <a:xfrm>
            <a:off x="5392987" y="3023263"/>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67">
            <a:extLst>
              <a:ext uri="{FF2B5EF4-FFF2-40B4-BE49-F238E27FC236}">
                <a16:creationId xmlns:a16="http://schemas.microsoft.com/office/drawing/2014/main" id="{CA477805-A39E-03C1-C8F5-6EB9BC1E02CF}"/>
              </a:ext>
            </a:extLst>
          </p:cNvPr>
          <p:cNvSpPr/>
          <p:nvPr/>
        </p:nvSpPr>
        <p:spPr>
          <a:xfrm>
            <a:off x="5545387" y="3021287"/>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68">
            <a:extLst>
              <a:ext uri="{FF2B5EF4-FFF2-40B4-BE49-F238E27FC236}">
                <a16:creationId xmlns:a16="http://schemas.microsoft.com/office/drawing/2014/main" id="{EB739610-6AF4-98EC-82D3-98FCD74CE110}"/>
              </a:ext>
            </a:extLst>
          </p:cNvPr>
          <p:cNvSpPr/>
          <p:nvPr/>
        </p:nvSpPr>
        <p:spPr>
          <a:xfrm>
            <a:off x="5699766" y="3021284"/>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TextBox 22">
            <a:extLst>
              <a:ext uri="{FF2B5EF4-FFF2-40B4-BE49-F238E27FC236}">
                <a16:creationId xmlns:a16="http://schemas.microsoft.com/office/drawing/2014/main" id="{E6282207-0417-5006-0398-B91E77A05432}"/>
              </a:ext>
            </a:extLst>
          </p:cNvPr>
          <p:cNvSpPr txBox="1"/>
          <p:nvPr/>
        </p:nvSpPr>
        <p:spPr>
          <a:xfrm>
            <a:off x="1907568" y="2820017"/>
            <a:ext cx="514885"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24" name="TextBox 23">
            <a:extLst>
              <a:ext uri="{FF2B5EF4-FFF2-40B4-BE49-F238E27FC236}">
                <a16:creationId xmlns:a16="http://schemas.microsoft.com/office/drawing/2014/main" id="{62359409-83D3-6CC8-4488-335D29BCC6FF}"/>
              </a:ext>
            </a:extLst>
          </p:cNvPr>
          <p:cNvSpPr txBox="1"/>
          <p:nvPr/>
        </p:nvSpPr>
        <p:spPr>
          <a:xfrm>
            <a:off x="875551" y="3475307"/>
            <a:ext cx="785792"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highlight>
                  <a:srgbClr val="FFFF00"/>
                </a:highlight>
                <a:latin typeface="Times New Roman" charset="0"/>
                <a:ea typeface="Times New Roman" charset="0"/>
                <a:cs typeface="Times New Roman" charset="0"/>
              </a:rPr>
              <a:t>b</a:t>
            </a:r>
            <a:r>
              <a:rPr lang="en-US" altLang="zh-CN" sz="2000" b="1" dirty="0">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26" name="TextBox 25">
            <a:extLst>
              <a:ext uri="{FF2B5EF4-FFF2-40B4-BE49-F238E27FC236}">
                <a16:creationId xmlns:a16="http://schemas.microsoft.com/office/drawing/2014/main" id="{87E76CB2-9C4C-3F34-688F-3547F0FC5571}"/>
              </a:ext>
            </a:extLst>
          </p:cNvPr>
          <p:cNvSpPr txBox="1"/>
          <p:nvPr/>
        </p:nvSpPr>
        <p:spPr>
          <a:xfrm>
            <a:off x="460867" y="4130598"/>
            <a:ext cx="1027845"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highlight>
                  <a:srgbClr val="FFFF00"/>
                </a:highlight>
                <a:latin typeface="Times New Roman" charset="0"/>
                <a:ea typeface="Times New Roman" charset="0"/>
                <a:cs typeface="Times New Roman" charset="0"/>
              </a:rPr>
              <a:t>c</a:t>
            </a:r>
            <a:r>
              <a:rPr lang="en-US" altLang="zh-CN" sz="2000" b="1" dirty="0">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28" name="TextBox 27">
            <a:extLst>
              <a:ext uri="{FF2B5EF4-FFF2-40B4-BE49-F238E27FC236}">
                <a16:creationId xmlns:a16="http://schemas.microsoft.com/office/drawing/2014/main" id="{54414AEF-B20C-CD0A-B930-8D255BA661EC}"/>
              </a:ext>
            </a:extLst>
          </p:cNvPr>
          <p:cNvSpPr txBox="1"/>
          <p:nvPr/>
        </p:nvSpPr>
        <p:spPr>
          <a:xfrm>
            <a:off x="327525" y="4757964"/>
            <a:ext cx="1298753"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highlight>
                  <a:srgbClr val="FFFF00"/>
                </a:highlight>
                <a:latin typeface="Times New Roman" charset="0"/>
                <a:ea typeface="Times New Roman" charset="0"/>
                <a:cs typeface="Times New Roman" charset="0"/>
              </a:rPr>
              <a:t>d</a:t>
            </a:r>
            <a:r>
              <a:rPr lang="en-US" altLang="zh-CN" sz="2000" b="1" dirty="0">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cxnSp>
        <p:nvCxnSpPr>
          <p:cNvPr id="29" name="Straight Connector 28">
            <a:extLst>
              <a:ext uri="{FF2B5EF4-FFF2-40B4-BE49-F238E27FC236}">
                <a16:creationId xmlns:a16="http://schemas.microsoft.com/office/drawing/2014/main" id="{DE6E1A1B-4F4D-CB9D-3C5C-82AEA3AA4EC0}"/>
              </a:ext>
            </a:extLst>
          </p:cNvPr>
          <p:cNvCxnSpPr/>
          <p:nvPr/>
        </p:nvCxnSpPr>
        <p:spPr>
          <a:xfrm flipH="1">
            <a:off x="1190621" y="3191350"/>
            <a:ext cx="951178" cy="39570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9DCCB-FCFF-DD3B-C8F1-C6BAA6E0001B}"/>
              </a:ext>
            </a:extLst>
          </p:cNvPr>
          <p:cNvCxnSpPr/>
          <p:nvPr/>
        </p:nvCxnSpPr>
        <p:spPr>
          <a:xfrm flipH="1">
            <a:off x="887603" y="3822781"/>
            <a:ext cx="273442" cy="38361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83A1E1-458E-999E-6E72-30EF4CA62D71}"/>
              </a:ext>
            </a:extLst>
          </p:cNvPr>
          <p:cNvCxnSpPr/>
          <p:nvPr/>
        </p:nvCxnSpPr>
        <p:spPr>
          <a:xfrm flipH="1">
            <a:off x="757398" y="4518633"/>
            <a:ext cx="146048" cy="29992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93ADD2-C88D-94C7-26F0-18BF1B188D82}"/>
              </a:ext>
            </a:extLst>
          </p:cNvPr>
          <p:cNvSpPr txBox="1"/>
          <p:nvPr/>
        </p:nvSpPr>
        <p:spPr>
          <a:xfrm>
            <a:off x="1297024" y="2610034"/>
            <a:ext cx="728637" cy="372528"/>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0</a:t>
            </a:r>
            <a:r>
              <a:rPr lang="en-US" sz="2000" dirty="0">
                <a:solidFill>
                  <a:srgbClr val="FF0000"/>
                </a:solidFill>
              </a:rPr>
              <a:t> = 0</a:t>
            </a:r>
          </a:p>
        </p:txBody>
      </p:sp>
      <p:sp>
        <p:nvSpPr>
          <p:cNvPr id="41" name="TextBox 40">
            <a:extLst>
              <a:ext uri="{FF2B5EF4-FFF2-40B4-BE49-F238E27FC236}">
                <a16:creationId xmlns:a16="http://schemas.microsoft.com/office/drawing/2014/main" id="{6F849185-2D3D-00F4-D0C6-C8AE45908951}"/>
              </a:ext>
            </a:extLst>
          </p:cNvPr>
          <p:cNvSpPr txBox="1"/>
          <p:nvPr/>
        </p:nvSpPr>
        <p:spPr>
          <a:xfrm>
            <a:off x="691098" y="3202407"/>
            <a:ext cx="325663" cy="372528"/>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1</a:t>
            </a:r>
            <a:endParaRPr lang="en-US" sz="1400" dirty="0">
              <a:solidFill>
                <a:srgbClr val="FF0000"/>
              </a:solidFill>
            </a:endParaRPr>
          </a:p>
        </p:txBody>
      </p:sp>
      <p:sp>
        <p:nvSpPr>
          <p:cNvPr id="42" name="TextBox 41">
            <a:extLst>
              <a:ext uri="{FF2B5EF4-FFF2-40B4-BE49-F238E27FC236}">
                <a16:creationId xmlns:a16="http://schemas.microsoft.com/office/drawing/2014/main" id="{E35878F7-E897-E89F-45B5-B2F77B278F87}"/>
              </a:ext>
            </a:extLst>
          </p:cNvPr>
          <p:cNvSpPr txBox="1"/>
          <p:nvPr/>
        </p:nvSpPr>
        <p:spPr>
          <a:xfrm>
            <a:off x="245276" y="3887053"/>
            <a:ext cx="349776"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2</a:t>
            </a:r>
            <a:endParaRPr lang="en-US" sz="1400" dirty="0">
              <a:solidFill>
                <a:srgbClr val="FF0000"/>
              </a:solidFill>
            </a:endParaRPr>
          </a:p>
        </p:txBody>
      </p:sp>
      <p:sp>
        <p:nvSpPr>
          <p:cNvPr id="43" name="TextBox 42">
            <a:extLst>
              <a:ext uri="{FF2B5EF4-FFF2-40B4-BE49-F238E27FC236}">
                <a16:creationId xmlns:a16="http://schemas.microsoft.com/office/drawing/2014/main" id="{6E5D1489-4868-3AF0-B771-AD59ADF6EB22}"/>
              </a:ext>
            </a:extLst>
          </p:cNvPr>
          <p:cNvSpPr txBox="1"/>
          <p:nvPr/>
        </p:nvSpPr>
        <p:spPr>
          <a:xfrm>
            <a:off x="147834" y="4494176"/>
            <a:ext cx="349776"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3</a:t>
            </a:r>
            <a:endParaRPr lang="en-US" sz="1400" dirty="0">
              <a:solidFill>
                <a:srgbClr val="FF0000"/>
              </a:solidFill>
            </a:endParaRPr>
          </a:p>
        </p:txBody>
      </p:sp>
      <p:cxnSp>
        <p:nvCxnSpPr>
          <p:cNvPr id="44" name="Straight Arrow Connector 43">
            <a:extLst>
              <a:ext uri="{FF2B5EF4-FFF2-40B4-BE49-F238E27FC236}">
                <a16:creationId xmlns:a16="http://schemas.microsoft.com/office/drawing/2014/main" id="{79B35DC5-2111-033E-CA7B-A5BC4FBB5A70}"/>
              </a:ext>
            </a:extLst>
          </p:cNvPr>
          <p:cNvCxnSpPr>
            <a:cxnSpLocks/>
          </p:cNvCxnSpPr>
          <p:nvPr/>
        </p:nvCxnSpPr>
        <p:spPr>
          <a:xfrm flipH="1">
            <a:off x="1311640" y="3218196"/>
            <a:ext cx="532986" cy="22900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C393235A-D0F7-B7F5-E32E-AE4B9BCD6EA4}"/>
              </a:ext>
            </a:extLst>
          </p:cNvPr>
          <p:cNvCxnSpPr>
            <a:cxnSpLocks/>
          </p:cNvCxnSpPr>
          <p:nvPr/>
        </p:nvCxnSpPr>
        <p:spPr>
          <a:xfrm flipH="1">
            <a:off x="769376" y="3858892"/>
            <a:ext cx="218688" cy="2761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9782D688-8310-FA7E-4F27-E455EEDC18BD}"/>
              </a:ext>
            </a:extLst>
          </p:cNvPr>
          <p:cNvCxnSpPr>
            <a:cxnSpLocks/>
          </p:cNvCxnSpPr>
          <p:nvPr/>
        </p:nvCxnSpPr>
        <p:spPr>
          <a:xfrm flipH="1">
            <a:off x="596048" y="4518180"/>
            <a:ext cx="123894" cy="25218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Right Arrow 7">
            <a:extLst>
              <a:ext uri="{FF2B5EF4-FFF2-40B4-BE49-F238E27FC236}">
                <a16:creationId xmlns:a16="http://schemas.microsoft.com/office/drawing/2014/main" id="{E2B282FF-D464-2192-DCF2-215AB9998732}"/>
              </a:ext>
            </a:extLst>
          </p:cNvPr>
          <p:cNvSpPr/>
          <p:nvPr/>
        </p:nvSpPr>
        <p:spPr>
          <a:xfrm rot="10800000" flipH="1">
            <a:off x="7410802" y="2998046"/>
            <a:ext cx="255501" cy="2614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0F1F2775-3227-48C3-D8B7-6C4F7CDCEBFF}"/>
              </a:ext>
            </a:extLst>
          </p:cNvPr>
          <p:cNvSpPr/>
          <p:nvPr/>
        </p:nvSpPr>
        <p:spPr>
          <a:xfrm rot="10800000" flipH="1">
            <a:off x="7412836" y="2789237"/>
            <a:ext cx="255501" cy="2614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226732D-46DA-E4DD-F168-52A328054033}"/>
              </a:ext>
            </a:extLst>
          </p:cNvPr>
          <p:cNvSpPr/>
          <p:nvPr/>
        </p:nvSpPr>
        <p:spPr>
          <a:xfrm rot="10800000" flipH="1">
            <a:off x="7410802" y="3200404"/>
            <a:ext cx="255501" cy="2614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9AD703B0-9971-42AC-0272-6B5056029334}"/>
              </a:ext>
            </a:extLst>
          </p:cNvPr>
          <p:cNvSpPr/>
          <p:nvPr/>
        </p:nvSpPr>
        <p:spPr>
          <a:xfrm>
            <a:off x="7976117" y="3219340"/>
            <a:ext cx="1810402" cy="227865"/>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1546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571DDDF-BCD1-65AD-9218-05B7CD3F0653}"/>
              </a:ext>
            </a:extLst>
          </p:cNvPr>
          <p:cNvPicPr>
            <a:picLocks noChangeAspect="1"/>
          </p:cNvPicPr>
          <p:nvPr/>
        </p:nvPicPr>
        <p:blipFill>
          <a:blip r:embed="rId3"/>
          <a:stretch>
            <a:fillRect/>
          </a:stretch>
        </p:blipFill>
        <p:spPr>
          <a:xfrm>
            <a:off x="7485054" y="1994123"/>
            <a:ext cx="4705273" cy="1808970"/>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53</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359FC1CF-7212-DDCA-1B5D-B6ED2ABCCA62}"/>
              </a:ext>
            </a:extLst>
          </p:cNvPr>
          <p:cNvPicPr>
            <a:picLocks noChangeAspect="1"/>
          </p:cNvPicPr>
          <p:nvPr/>
        </p:nvPicPr>
        <p:blipFill>
          <a:blip r:embed="rId4"/>
          <a:stretch>
            <a:fillRect/>
          </a:stretch>
        </p:blipFill>
        <p:spPr>
          <a:xfrm>
            <a:off x="340230" y="5685501"/>
            <a:ext cx="10353888" cy="535938"/>
          </a:xfrm>
          <a:prstGeom prst="rect">
            <a:avLst/>
          </a:prstGeom>
        </p:spPr>
      </p:pic>
      <p:pic>
        <p:nvPicPr>
          <p:cNvPr id="5" name="Picture 4">
            <a:extLst>
              <a:ext uri="{FF2B5EF4-FFF2-40B4-BE49-F238E27FC236}">
                <a16:creationId xmlns:a16="http://schemas.microsoft.com/office/drawing/2014/main" id="{EC17E326-F78F-4762-4DE9-C64A0AFA1D9F}"/>
              </a:ext>
            </a:extLst>
          </p:cNvPr>
          <p:cNvPicPr>
            <a:picLocks noChangeAspect="1"/>
          </p:cNvPicPr>
          <p:nvPr/>
        </p:nvPicPr>
        <p:blipFill>
          <a:blip r:embed="rId5"/>
          <a:stretch>
            <a:fillRect/>
          </a:stretch>
        </p:blipFill>
        <p:spPr>
          <a:xfrm>
            <a:off x="319017" y="6207370"/>
            <a:ext cx="6454568" cy="535939"/>
          </a:xfrm>
          <a:prstGeom prst="rect">
            <a:avLst/>
          </a:prstGeom>
        </p:spPr>
      </p:pic>
      <p:sp>
        <p:nvSpPr>
          <p:cNvPr id="11" name="Content Placeholder 2">
            <a:extLst>
              <a:ext uri="{FF2B5EF4-FFF2-40B4-BE49-F238E27FC236}">
                <a16:creationId xmlns:a16="http://schemas.microsoft.com/office/drawing/2014/main" id="{1FD55B53-1D9A-2BAA-D7EF-BD4A33DBF974}"/>
              </a:ext>
            </a:extLst>
          </p:cNvPr>
          <p:cNvSpPr>
            <a:spLocks noGrp="1"/>
          </p:cNvSpPr>
          <p:nvPr>
            <p:ph idx="1"/>
          </p:nvPr>
        </p:nvSpPr>
        <p:spPr>
          <a:xfrm>
            <a:off x="685275" y="1517033"/>
            <a:ext cx="10070020" cy="4221162"/>
          </a:xfrm>
        </p:spPr>
        <p:txBody>
          <a:bodyPr>
            <a:normAutofit/>
          </a:bodyPr>
          <a:lstStyle/>
          <a:p>
            <a:pPr marL="0" indent="0">
              <a:buNone/>
            </a:pPr>
            <a:r>
              <a:rPr lang="en-US" altLang="zh-CN" sz="3200" b="1" dirty="0"/>
              <a:t>Timeout</a:t>
            </a:r>
            <a:r>
              <a:rPr lang="zh-CN" altLang="en-US" sz="3200" b="1" dirty="0"/>
              <a:t> </a:t>
            </a:r>
            <a:r>
              <a:rPr lang="en-US" altLang="zh-CN" sz="3200" b="1" dirty="0"/>
              <a:t>Mechanism</a:t>
            </a:r>
            <a:r>
              <a:rPr lang="zh-CN" altLang="en-US" sz="3200" b="1" dirty="0"/>
              <a:t> </a:t>
            </a:r>
            <a:r>
              <a:rPr lang="en-US" altLang="zh-CN" sz="3200" b="1" dirty="0"/>
              <a:t>for</a:t>
            </a:r>
            <a:r>
              <a:rPr lang="zh-CN" altLang="en-US" sz="3200" b="1" dirty="0"/>
              <a:t> </a:t>
            </a:r>
            <a:r>
              <a:rPr lang="en-US" altLang="zh-CN" sz="3200" b="1" dirty="0"/>
              <a:t>Task</a:t>
            </a:r>
            <a:r>
              <a:rPr lang="zh-CN" altLang="en-US" sz="3200" b="1" dirty="0"/>
              <a:t> </a:t>
            </a:r>
            <a:r>
              <a:rPr lang="en-US" altLang="zh-CN" sz="3200" b="1" dirty="0"/>
              <a:t>Decomposition</a:t>
            </a:r>
            <a:endParaRPr lang="en-US" sz="2400" dirty="0"/>
          </a:p>
        </p:txBody>
      </p:sp>
      <p:grpSp>
        <p:nvGrpSpPr>
          <p:cNvPr id="12" name="组合 263">
            <a:extLst>
              <a:ext uri="{FF2B5EF4-FFF2-40B4-BE49-F238E27FC236}">
                <a16:creationId xmlns:a16="http://schemas.microsoft.com/office/drawing/2014/main" id="{18BCBBFE-942F-419D-7799-E307C6BED003}"/>
              </a:ext>
            </a:extLst>
          </p:cNvPr>
          <p:cNvGrpSpPr/>
          <p:nvPr/>
        </p:nvGrpSpPr>
        <p:grpSpPr>
          <a:xfrm>
            <a:off x="4541450" y="4109796"/>
            <a:ext cx="2712670" cy="553352"/>
            <a:chOff x="29034" y="2389200"/>
            <a:chExt cx="2712670" cy="553352"/>
          </a:xfrm>
        </p:grpSpPr>
        <p:pic>
          <p:nvPicPr>
            <p:cNvPr id="13" name="图片 264">
              <a:extLst>
                <a:ext uri="{FF2B5EF4-FFF2-40B4-BE49-F238E27FC236}">
                  <a16:creationId xmlns:a16="http://schemas.microsoft.com/office/drawing/2014/main" id="{63846524-7E60-3A01-D54D-40F8EF01F6D5}"/>
                </a:ext>
              </a:extLst>
            </p:cNvPr>
            <p:cNvPicPr>
              <a:picLocks noChangeAspect="1"/>
            </p:cNvPicPr>
            <p:nvPr/>
          </p:nvPicPr>
          <p:blipFill>
            <a:blip r:embed="rId6"/>
            <a:stretch>
              <a:fillRect/>
            </a:stretch>
          </p:blipFill>
          <p:spPr>
            <a:xfrm>
              <a:off x="29034" y="2389200"/>
              <a:ext cx="873714" cy="553352"/>
            </a:xfrm>
            <a:prstGeom prst="rect">
              <a:avLst/>
            </a:prstGeom>
          </p:spPr>
        </p:pic>
        <p:sp>
          <p:nvSpPr>
            <p:cNvPr id="14" name="圆角矩形 265">
              <a:extLst>
                <a:ext uri="{FF2B5EF4-FFF2-40B4-BE49-F238E27FC236}">
                  <a16:creationId xmlns:a16="http://schemas.microsoft.com/office/drawing/2014/main" id="{6E6DC632-19CC-1877-2A8E-5701ED9BB80B}"/>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266">
              <a:extLst>
                <a:ext uri="{FF2B5EF4-FFF2-40B4-BE49-F238E27FC236}">
                  <a16:creationId xmlns:a16="http://schemas.microsoft.com/office/drawing/2014/main" id="{AED4D647-D2AD-E2C0-2517-C1F7E51401B7}"/>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267">
              <a:extLst>
                <a:ext uri="{FF2B5EF4-FFF2-40B4-BE49-F238E27FC236}">
                  <a16:creationId xmlns:a16="http://schemas.microsoft.com/office/drawing/2014/main" id="{643B299A-569D-53E0-7263-FBF66D8FE0F9}"/>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268">
              <a:extLst>
                <a:ext uri="{FF2B5EF4-FFF2-40B4-BE49-F238E27FC236}">
                  <a16:creationId xmlns:a16="http://schemas.microsoft.com/office/drawing/2014/main" id="{0EFAEA6D-A5C3-6267-A609-48B858B81B7B}"/>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 name="圆角矩形 218">
            <a:extLst>
              <a:ext uri="{FF2B5EF4-FFF2-40B4-BE49-F238E27FC236}">
                <a16:creationId xmlns:a16="http://schemas.microsoft.com/office/drawing/2014/main" id="{33AE4EBC-8499-7A94-96CD-D2B0476BC772}"/>
              </a:ext>
            </a:extLst>
          </p:cNvPr>
          <p:cNvSpPr/>
          <p:nvPr/>
        </p:nvSpPr>
        <p:spPr>
          <a:xfrm>
            <a:off x="5309671" y="2985950"/>
            <a:ext cx="1960231" cy="325120"/>
          </a:xfrm>
          <a:prstGeom prst="round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TextBox 83">
            <a:extLst>
              <a:ext uri="{FF2B5EF4-FFF2-40B4-BE49-F238E27FC236}">
                <a16:creationId xmlns:a16="http://schemas.microsoft.com/office/drawing/2014/main" id="{4B44A7FD-4B68-8A1D-016F-615470971D89}"/>
              </a:ext>
            </a:extLst>
          </p:cNvPr>
          <p:cNvSpPr txBox="1"/>
          <p:nvPr/>
        </p:nvSpPr>
        <p:spPr>
          <a:xfrm>
            <a:off x="3910776" y="2809569"/>
            <a:ext cx="1841658" cy="369332"/>
          </a:xfrm>
          <a:prstGeom prst="rect">
            <a:avLst/>
          </a:prstGeom>
          <a:noFill/>
        </p:spPr>
        <p:txBody>
          <a:bodyPr wrap="square" rtlCol="0">
            <a:spAutoFit/>
          </a:bodyPr>
          <a:lstStyle/>
          <a:p>
            <a:pPr algn="ctr"/>
            <a:r>
              <a:rPr lang="en-US" b="1" i="1" dirty="0" err="1">
                <a:latin typeface="Times New Roman" charset="0"/>
                <a:ea typeface="Times New Roman" charset="0"/>
                <a:cs typeface="Times New Roman" charset="0"/>
              </a:rPr>
              <a:t>Q</a:t>
            </a:r>
            <a:r>
              <a:rPr lang="en-US" b="1" i="1" baseline="-25000" dirty="0" err="1">
                <a:latin typeface="Times New Roman" charset="0"/>
                <a:ea typeface="Times New Roman" charset="0"/>
                <a:cs typeface="Times New Roman" charset="0"/>
              </a:rPr>
              <a:t>global</a:t>
            </a:r>
            <a:endParaRPr lang="en-US" b="1" i="1" baseline="-25000" dirty="0">
              <a:latin typeface="Times New Roman" charset="0"/>
              <a:ea typeface="Times New Roman" charset="0"/>
              <a:cs typeface="Times New Roman" charset="0"/>
            </a:endParaRPr>
          </a:p>
        </p:txBody>
      </p:sp>
      <p:sp>
        <p:nvSpPr>
          <p:cNvPr id="20" name="矩形 266">
            <a:extLst>
              <a:ext uri="{FF2B5EF4-FFF2-40B4-BE49-F238E27FC236}">
                <a16:creationId xmlns:a16="http://schemas.microsoft.com/office/drawing/2014/main" id="{357730B2-50D0-DE09-3DCC-700716317A6C}"/>
              </a:ext>
            </a:extLst>
          </p:cNvPr>
          <p:cNvSpPr/>
          <p:nvPr/>
        </p:nvSpPr>
        <p:spPr>
          <a:xfrm>
            <a:off x="5392987" y="3023263"/>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67">
            <a:extLst>
              <a:ext uri="{FF2B5EF4-FFF2-40B4-BE49-F238E27FC236}">
                <a16:creationId xmlns:a16="http://schemas.microsoft.com/office/drawing/2014/main" id="{CF8F4080-5C12-5843-BA1B-8B694C3FEBCF}"/>
              </a:ext>
            </a:extLst>
          </p:cNvPr>
          <p:cNvSpPr/>
          <p:nvPr/>
        </p:nvSpPr>
        <p:spPr>
          <a:xfrm>
            <a:off x="5545387" y="3021287"/>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68">
            <a:extLst>
              <a:ext uri="{FF2B5EF4-FFF2-40B4-BE49-F238E27FC236}">
                <a16:creationId xmlns:a16="http://schemas.microsoft.com/office/drawing/2014/main" id="{E16F1DDE-CDAA-863F-782E-208BF1248F47}"/>
              </a:ext>
            </a:extLst>
          </p:cNvPr>
          <p:cNvSpPr/>
          <p:nvPr/>
        </p:nvSpPr>
        <p:spPr>
          <a:xfrm>
            <a:off x="5699766" y="3021284"/>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TextBox 22">
            <a:extLst>
              <a:ext uri="{FF2B5EF4-FFF2-40B4-BE49-F238E27FC236}">
                <a16:creationId xmlns:a16="http://schemas.microsoft.com/office/drawing/2014/main" id="{31B5EDC9-6F56-D4F7-1475-2DC41D5EB945}"/>
              </a:ext>
            </a:extLst>
          </p:cNvPr>
          <p:cNvSpPr txBox="1"/>
          <p:nvPr/>
        </p:nvSpPr>
        <p:spPr>
          <a:xfrm>
            <a:off x="1907568" y="2820017"/>
            <a:ext cx="514885"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24" name="TextBox 23">
            <a:extLst>
              <a:ext uri="{FF2B5EF4-FFF2-40B4-BE49-F238E27FC236}">
                <a16:creationId xmlns:a16="http://schemas.microsoft.com/office/drawing/2014/main" id="{DCCDAEFC-2B15-AD83-0B10-1150372F212E}"/>
              </a:ext>
            </a:extLst>
          </p:cNvPr>
          <p:cNvSpPr txBox="1"/>
          <p:nvPr/>
        </p:nvSpPr>
        <p:spPr>
          <a:xfrm>
            <a:off x="875551" y="3475307"/>
            <a:ext cx="785792"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t>
            </a:r>
            <a:r>
              <a:rPr lang="en-US" altLang="zh-CN" sz="2000" b="1" err="1">
                <a:latin typeface="Times New Roman" charset="0"/>
                <a:ea typeface="Times New Roman" charset="0"/>
                <a:cs typeface="Times New Roman" charset="0"/>
              </a:rPr>
              <a:t>a</a:t>
            </a:r>
            <a:r>
              <a:rPr lang="en-US" altLang="zh-CN" sz="2000" b="1">
                <a:latin typeface="Times New Roman" charset="0"/>
                <a:ea typeface="Times New Roman" charset="0"/>
                <a:cs typeface="Times New Roman" charset="0"/>
              </a:rPr>
              <a:t>,</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25" name="TextBox 24">
            <a:extLst>
              <a:ext uri="{FF2B5EF4-FFF2-40B4-BE49-F238E27FC236}">
                <a16:creationId xmlns:a16="http://schemas.microsoft.com/office/drawing/2014/main" id="{6A104E4C-D6FE-8A01-C946-3FDF8A446288}"/>
              </a:ext>
            </a:extLst>
          </p:cNvPr>
          <p:cNvSpPr txBox="1"/>
          <p:nvPr/>
        </p:nvSpPr>
        <p:spPr>
          <a:xfrm>
            <a:off x="2893661" y="3475307"/>
            <a:ext cx="785792" cy="400110"/>
          </a:xfrm>
          <a:prstGeom prst="rect">
            <a:avLst/>
          </a:prstGeom>
          <a:noFill/>
        </p:spPr>
        <p:txBody>
          <a:bodyPr wrap="none" rtlCol="0">
            <a:spAutoFit/>
          </a:bodyPr>
          <a:lstStyle/>
          <a:p>
            <a:r>
              <a:rPr lang="en-US" altLang="zh-CN" sz="2000" b="1" dirty="0">
                <a:solidFill>
                  <a:srgbClr val="00B050"/>
                </a:solidFill>
                <a:latin typeface="Times New Roman" charset="0"/>
                <a:ea typeface="Times New Roman" charset="0"/>
                <a:cs typeface="Times New Roman" charset="0"/>
              </a:rPr>
              <a:t>{a,</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latin typeface="Times New Roman" charset="0"/>
                <a:ea typeface="Times New Roman" charset="0"/>
                <a:cs typeface="Times New Roman" charset="0"/>
              </a:rPr>
              <a:t>d}</a:t>
            </a:r>
            <a:endParaRPr lang="en-US" sz="2000" b="1" dirty="0">
              <a:solidFill>
                <a:srgbClr val="00B050"/>
              </a:solidFill>
              <a:latin typeface="Times New Roman" charset="0"/>
              <a:ea typeface="Times New Roman" charset="0"/>
              <a:cs typeface="Times New Roman" charset="0"/>
            </a:endParaRPr>
          </a:p>
        </p:txBody>
      </p:sp>
      <p:sp>
        <p:nvSpPr>
          <p:cNvPr id="26" name="TextBox 25">
            <a:extLst>
              <a:ext uri="{FF2B5EF4-FFF2-40B4-BE49-F238E27FC236}">
                <a16:creationId xmlns:a16="http://schemas.microsoft.com/office/drawing/2014/main" id="{FFAA31FA-9A67-EFFC-1CA3-17B56F20CC62}"/>
              </a:ext>
            </a:extLst>
          </p:cNvPr>
          <p:cNvSpPr txBox="1"/>
          <p:nvPr/>
        </p:nvSpPr>
        <p:spPr>
          <a:xfrm>
            <a:off x="460867" y="4130598"/>
            <a:ext cx="1027845"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27" name="TextBox 26">
            <a:extLst>
              <a:ext uri="{FF2B5EF4-FFF2-40B4-BE49-F238E27FC236}">
                <a16:creationId xmlns:a16="http://schemas.microsoft.com/office/drawing/2014/main" id="{CCF46040-5C8D-D27A-D242-195623C91695}"/>
              </a:ext>
            </a:extLst>
          </p:cNvPr>
          <p:cNvSpPr txBox="1"/>
          <p:nvPr/>
        </p:nvSpPr>
        <p:spPr>
          <a:xfrm>
            <a:off x="1652880" y="4130598"/>
            <a:ext cx="1056700" cy="400110"/>
          </a:xfrm>
          <a:prstGeom prst="rect">
            <a:avLst/>
          </a:prstGeom>
          <a:noFill/>
        </p:spPr>
        <p:txBody>
          <a:bodyPr wrap="none" rtlCol="0">
            <a:spAutoFit/>
          </a:bodyPr>
          <a:lstStyle/>
          <a:p>
            <a:r>
              <a:rPr lang="en-US" altLang="zh-CN" sz="2000" b="1" dirty="0">
                <a:solidFill>
                  <a:srgbClr val="00B050"/>
                </a:solidFill>
                <a:latin typeface="Times New Roman" charset="0"/>
                <a:ea typeface="Times New Roman" charset="0"/>
                <a:cs typeface="Times New Roman" charset="0"/>
              </a:rPr>
              <a:t>{a,</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latin typeface="Times New Roman" charset="0"/>
                <a:ea typeface="Times New Roman" charset="0"/>
                <a:cs typeface="Times New Roman" charset="0"/>
              </a:rPr>
              <a:t>b,</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highlight>
                  <a:srgbClr val="FFFF00"/>
                </a:highlight>
                <a:latin typeface="Times New Roman" charset="0"/>
                <a:ea typeface="Times New Roman" charset="0"/>
                <a:cs typeface="Times New Roman" charset="0"/>
              </a:rPr>
              <a:t>d</a:t>
            </a:r>
            <a:r>
              <a:rPr lang="en-US" altLang="zh-CN" sz="2000" b="1" dirty="0">
                <a:solidFill>
                  <a:srgbClr val="00B050"/>
                </a:solidFill>
                <a:latin typeface="Times New Roman" charset="0"/>
                <a:ea typeface="Times New Roman" charset="0"/>
                <a:cs typeface="Times New Roman" charset="0"/>
              </a:rPr>
              <a:t>}</a:t>
            </a:r>
            <a:endParaRPr lang="en-US" sz="2000" b="1" dirty="0">
              <a:solidFill>
                <a:srgbClr val="00B050"/>
              </a:solidFill>
              <a:latin typeface="Times New Roman" charset="0"/>
              <a:ea typeface="Times New Roman" charset="0"/>
              <a:cs typeface="Times New Roman" charset="0"/>
            </a:endParaRPr>
          </a:p>
        </p:txBody>
      </p:sp>
      <p:sp>
        <p:nvSpPr>
          <p:cNvPr id="28" name="TextBox 27">
            <a:extLst>
              <a:ext uri="{FF2B5EF4-FFF2-40B4-BE49-F238E27FC236}">
                <a16:creationId xmlns:a16="http://schemas.microsoft.com/office/drawing/2014/main" id="{AFD3CA3C-7257-FF20-30FE-2B801492B629}"/>
              </a:ext>
            </a:extLst>
          </p:cNvPr>
          <p:cNvSpPr txBox="1"/>
          <p:nvPr/>
        </p:nvSpPr>
        <p:spPr>
          <a:xfrm>
            <a:off x="327525" y="4757964"/>
            <a:ext cx="1298753"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cxnSp>
        <p:nvCxnSpPr>
          <p:cNvPr id="29" name="Straight Connector 28">
            <a:extLst>
              <a:ext uri="{FF2B5EF4-FFF2-40B4-BE49-F238E27FC236}">
                <a16:creationId xmlns:a16="http://schemas.microsoft.com/office/drawing/2014/main" id="{0E5FE885-77CF-3AE3-3878-50D4D8C66D3E}"/>
              </a:ext>
            </a:extLst>
          </p:cNvPr>
          <p:cNvCxnSpPr/>
          <p:nvPr/>
        </p:nvCxnSpPr>
        <p:spPr>
          <a:xfrm flipH="1">
            <a:off x="1190621" y="3191350"/>
            <a:ext cx="951178" cy="39570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472530E-BE47-F8B2-1032-7F4986628EDB}"/>
              </a:ext>
            </a:extLst>
          </p:cNvPr>
          <p:cNvCxnSpPr/>
          <p:nvPr/>
        </p:nvCxnSpPr>
        <p:spPr>
          <a:xfrm>
            <a:off x="2166421" y="3183983"/>
            <a:ext cx="93687" cy="40307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A46DE7-097D-A5F4-16A5-12F79C401C87}"/>
              </a:ext>
            </a:extLst>
          </p:cNvPr>
          <p:cNvCxnSpPr/>
          <p:nvPr/>
        </p:nvCxnSpPr>
        <p:spPr>
          <a:xfrm>
            <a:off x="2158449" y="3173513"/>
            <a:ext cx="1106920" cy="3795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365C35-451F-4089-D135-9B18B6CB5932}"/>
              </a:ext>
            </a:extLst>
          </p:cNvPr>
          <p:cNvCxnSpPr/>
          <p:nvPr/>
        </p:nvCxnSpPr>
        <p:spPr>
          <a:xfrm flipH="1">
            <a:off x="887603" y="3822781"/>
            <a:ext cx="273442" cy="38361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C4D631-F309-2257-4D5B-B7E41484B3C7}"/>
              </a:ext>
            </a:extLst>
          </p:cNvPr>
          <p:cNvCxnSpPr/>
          <p:nvPr/>
        </p:nvCxnSpPr>
        <p:spPr>
          <a:xfrm>
            <a:off x="1178501" y="3803159"/>
            <a:ext cx="879658" cy="45313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26407EF-9F0E-BA5C-389F-862269844398}"/>
              </a:ext>
            </a:extLst>
          </p:cNvPr>
          <p:cNvGrpSpPr/>
          <p:nvPr/>
        </p:nvGrpSpPr>
        <p:grpSpPr>
          <a:xfrm>
            <a:off x="1907568" y="3475307"/>
            <a:ext cx="2015769" cy="1055401"/>
            <a:chOff x="2659326" y="4242269"/>
            <a:chExt cx="2015769" cy="1055401"/>
          </a:xfrm>
        </p:grpSpPr>
        <p:sp>
          <p:nvSpPr>
            <p:cNvPr id="35" name="TextBox 34">
              <a:extLst>
                <a:ext uri="{FF2B5EF4-FFF2-40B4-BE49-F238E27FC236}">
                  <a16:creationId xmlns:a16="http://schemas.microsoft.com/office/drawing/2014/main" id="{FD2CE6F1-6633-7332-248D-AF1F9AE181D5}"/>
                </a:ext>
              </a:extLst>
            </p:cNvPr>
            <p:cNvSpPr txBox="1"/>
            <p:nvPr/>
          </p:nvSpPr>
          <p:spPr>
            <a:xfrm>
              <a:off x="2659326" y="4242269"/>
              <a:ext cx="756938" cy="400110"/>
            </a:xfrm>
            <a:prstGeom prst="rect">
              <a:avLst/>
            </a:prstGeom>
            <a:noFill/>
          </p:spPr>
          <p:txBody>
            <a:bodyPr wrap="none" rtlCol="0">
              <a:spAutoFit/>
            </a:bodyPr>
            <a:lstStyle/>
            <a:p>
              <a:r>
                <a:rPr lang="en-US" altLang="zh-CN" sz="2000" b="1" dirty="0">
                  <a:solidFill>
                    <a:srgbClr val="00B050"/>
                  </a:solidFill>
                  <a:latin typeface="Times New Roman" charset="0"/>
                  <a:ea typeface="Times New Roman" charset="0"/>
                  <a:cs typeface="Times New Roman" charset="0"/>
                </a:rPr>
                <a:t>{a,</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latin typeface="Times New Roman" charset="0"/>
                  <a:ea typeface="Times New Roman" charset="0"/>
                  <a:cs typeface="Times New Roman" charset="0"/>
                </a:rPr>
                <a:t>c}</a:t>
              </a:r>
              <a:endParaRPr lang="en-US" sz="2000" b="1" dirty="0">
                <a:solidFill>
                  <a:srgbClr val="00B050"/>
                </a:solidFill>
                <a:latin typeface="Times New Roman" charset="0"/>
                <a:ea typeface="Times New Roman" charset="0"/>
                <a:cs typeface="Times New Roman" charset="0"/>
              </a:endParaRPr>
            </a:p>
          </p:txBody>
        </p:sp>
        <p:grpSp>
          <p:nvGrpSpPr>
            <p:cNvPr id="36" name="Group 35">
              <a:extLst>
                <a:ext uri="{FF2B5EF4-FFF2-40B4-BE49-F238E27FC236}">
                  <a16:creationId xmlns:a16="http://schemas.microsoft.com/office/drawing/2014/main" id="{FEE06849-4EAC-4DEA-B80E-E4150A4BDBA0}"/>
                </a:ext>
              </a:extLst>
            </p:cNvPr>
            <p:cNvGrpSpPr/>
            <p:nvPr/>
          </p:nvGrpSpPr>
          <p:grpSpPr>
            <a:xfrm>
              <a:off x="3144663" y="4587796"/>
              <a:ext cx="1530432" cy="709874"/>
              <a:chOff x="3144663" y="4587796"/>
              <a:chExt cx="1530432" cy="709874"/>
            </a:xfrm>
          </p:grpSpPr>
          <p:sp>
            <p:nvSpPr>
              <p:cNvPr id="37" name="TextBox 36">
                <a:extLst>
                  <a:ext uri="{FF2B5EF4-FFF2-40B4-BE49-F238E27FC236}">
                    <a16:creationId xmlns:a16="http://schemas.microsoft.com/office/drawing/2014/main" id="{48AF794B-20C7-B648-88E4-2EC14E7869F2}"/>
                  </a:ext>
                </a:extLst>
              </p:cNvPr>
              <p:cNvSpPr txBox="1"/>
              <p:nvPr/>
            </p:nvSpPr>
            <p:spPr>
              <a:xfrm>
                <a:off x="3647250" y="4897560"/>
                <a:ext cx="1027845" cy="400110"/>
              </a:xfrm>
              <a:prstGeom prst="rect">
                <a:avLst/>
              </a:prstGeom>
              <a:noFill/>
            </p:spPr>
            <p:txBody>
              <a:bodyPr wrap="none" rtlCol="0">
                <a:spAutoFit/>
              </a:bodyPr>
              <a:lstStyle/>
              <a:p>
                <a:r>
                  <a:rPr lang="en-US" altLang="zh-CN" sz="2000" b="1" dirty="0">
                    <a:solidFill>
                      <a:schemeClr val="bg1">
                        <a:lumMod val="75000"/>
                      </a:schemeClr>
                    </a:solidFill>
                    <a:latin typeface="Times New Roman" charset="0"/>
                    <a:ea typeface="Times New Roman" charset="0"/>
                    <a:cs typeface="Times New Roman" charset="0"/>
                  </a:rPr>
                  <a:t>{a,</a:t>
                </a:r>
                <a:r>
                  <a:rPr lang="zh-CN" altLang="en-US" sz="2000" b="1" dirty="0">
                    <a:solidFill>
                      <a:schemeClr val="bg1">
                        <a:lumMod val="75000"/>
                      </a:schemeClr>
                    </a:solidFill>
                    <a:latin typeface="Times New Roman" charset="0"/>
                    <a:ea typeface="Times New Roman" charset="0"/>
                    <a:cs typeface="Times New Roman" charset="0"/>
                  </a:rPr>
                  <a:t> </a:t>
                </a:r>
                <a:r>
                  <a:rPr lang="en-US" altLang="zh-CN" sz="2000" b="1" dirty="0">
                    <a:solidFill>
                      <a:schemeClr val="bg1">
                        <a:lumMod val="75000"/>
                      </a:schemeClr>
                    </a:solidFill>
                    <a:latin typeface="Times New Roman" charset="0"/>
                    <a:ea typeface="Times New Roman" charset="0"/>
                    <a:cs typeface="Times New Roman" charset="0"/>
                  </a:rPr>
                  <a:t>c,</a:t>
                </a:r>
                <a:r>
                  <a:rPr lang="zh-CN" altLang="en-US" sz="2000" b="1" dirty="0">
                    <a:solidFill>
                      <a:schemeClr val="bg1">
                        <a:lumMod val="75000"/>
                      </a:schemeClr>
                    </a:solidFill>
                    <a:latin typeface="Times New Roman" charset="0"/>
                    <a:ea typeface="Times New Roman" charset="0"/>
                    <a:cs typeface="Times New Roman" charset="0"/>
                  </a:rPr>
                  <a:t> </a:t>
                </a:r>
                <a:r>
                  <a:rPr lang="en-US" altLang="zh-CN" sz="2000" b="1" dirty="0">
                    <a:solidFill>
                      <a:schemeClr val="bg1">
                        <a:lumMod val="75000"/>
                      </a:schemeClr>
                    </a:solidFill>
                    <a:latin typeface="Times New Roman" charset="0"/>
                    <a:ea typeface="Times New Roman" charset="0"/>
                    <a:cs typeface="Times New Roman" charset="0"/>
                  </a:rPr>
                  <a:t>d}</a:t>
                </a:r>
                <a:endParaRPr lang="en-US" sz="2000" b="1" dirty="0">
                  <a:solidFill>
                    <a:schemeClr val="bg1">
                      <a:lumMod val="75000"/>
                    </a:schemeClr>
                  </a:solidFill>
                  <a:latin typeface="Times New Roman" charset="0"/>
                  <a:ea typeface="Times New Roman" charset="0"/>
                  <a:cs typeface="Times New Roman" charset="0"/>
                </a:endParaRPr>
              </a:p>
            </p:txBody>
          </p:sp>
          <p:cxnSp>
            <p:nvCxnSpPr>
              <p:cNvPr id="38" name="Straight Connector 37">
                <a:extLst>
                  <a:ext uri="{FF2B5EF4-FFF2-40B4-BE49-F238E27FC236}">
                    <a16:creationId xmlns:a16="http://schemas.microsoft.com/office/drawing/2014/main" id="{2E138844-849B-176B-8AAE-25A291F8A5DB}"/>
                  </a:ext>
                </a:extLst>
              </p:cNvPr>
              <p:cNvCxnSpPr/>
              <p:nvPr/>
            </p:nvCxnSpPr>
            <p:spPr>
              <a:xfrm>
                <a:off x="3144663" y="4587796"/>
                <a:ext cx="843271" cy="435462"/>
              </a:xfrm>
              <a:prstGeom prst="line">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39" name="Straight Connector 38">
            <a:extLst>
              <a:ext uri="{FF2B5EF4-FFF2-40B4-BE49-F238E27FC236}">
                <a16:creationId xmlns:a16="http://schemas.microsoft.com/office/drawing/2014/main" id="{63BDC0A4-7930-43F7-27B4-32C7BE5CF963}"/>
              </a:ext>
            </a:extLst>
          </p:cNvPr>
          <p:cNvCxnSpPr/>
          <p:nvPr/>
        </p:nvCxnSpPr>
        <p:spPr>
          <a:xfrm flipH="1">
            <a:off x="757398" y="4518633"/>
            <a:ext cx="146048" cy="29992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87BABB-6E34-0FEE-F301-CF408FDDA0EA}"/>
              </a:ext>
            </a:extLst>
          </p:cNvPr>
          <p:cNvSpPr txBox="1"/>
          <p:nvPr/>
        </p:nvSpPr>
        <p:spPr>
          <a:xfrm>
            <a:off x="1297024" y="2610034"/>
            <a:ext cx="728637" cy="372528"/>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0</a:t>
            </a:r>
            <a:r>
              <a:rPr lang="en-US" sz="2000" dirty="0">
                <a:solidFill>
                  <a:srgbClr val="FF0000"/>
                </a:solidFill>
              </a:rPr>
              <a:t> = 0</a:t>
            </a:r>
          </a:p>
        </p:txBody>
      </p:sp>
      <p:sp>
        <p:nvSpPr>
          <p:cNvPr id="41" name="TextBox 40">
            <a:extLst>
              <a:ext uri="{FF2B5EF4-FFF2-40B4-BE49-F238E27FC236}">
                <a16:creationId xmlns:a16="http://schemas.microsoft.com/office/drawing/2014/main" id="{382C2320-1A8A-1DB1-E0DF-DB76D22B1B8A}"/>
              </a:ext>
            </a:extLst>
          </p:cNvPr>
          <p:cNvSpPr txBox="1"/>
          <p:nvPr/>
        </p:nvSpPr>
        <p:spPr>
          <a:xfrm>
            <a:off x="691098" y="3202407"/>
            <a:ext cx="325663" cy="372528"/>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1</a:t>
            </a:r>
            <a:endParaRPr lang="en-US" sz="1400" dirty="0">
              <a:solidFill>
                <a:srgbClr val="FF0000"/>
              </a:solidFill>
            </a:endParaRPr>
          </a:p>
        </p:txBody>
      </p:sp>
      <p:sp>
        <p:nvSpPr>
          <p:cNvPr id="42" name="TextBox 41">
            <a:extLst>
              <a:ext uri="{FF2B5EF4-FFF2-40B4-BE49-F238E27FC236}">
                <a16:creationId xmlns:a16="http://schemas.microsoft.com/office/drawing/2014/main" id="{B76B42E7-8EA0-1A98-6CA2-31553EE6A927}"/>
              </a:ext>
            </a:extLst>
          </p:cNvPr>
          <p:cNvSpPr txBox="1"/>
          <p:nvPr/>
        </p:nvSpPr>
        <p:spPr>
          <a:xfrm>
            <a:off x="245276" y="3887053"/>
            <a:ext cx="349776"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2</a:t>
            </a:r>
            <a:endParaRPr lang="en-US" sz="1400" dirty="0">
              <a:solidFill>
                <a:srgbClr val="FF0000"/>
              </a:solidFill>
            </a:endParaRPr>
          </a:p>
        </p:txBody>
      </p:sp>
      <p:sp>
        <p:nvSpPr>
          <p:cNvPr id="43" name="TextBox 42">
            <a:extLst>
              <a:ext uri="{FF2B5EF4-FFF2-40B4-BE49-F238E27FC236}">
                <a16:creationId xmlns:a16="http://schemas.microsoft.com/office/drawing/2014/main" id="{983EEFA3-843D-1032-AA73-A30ABE029542}"/>
              </a:ext>
            </a:extLst>
          </p:cNvPr>
          <p:cNvSpPr txBox="1"/>
          <p:nvPr/>
        </p:nvSpPr>
        <p:spPr>
          <a:xfrm>
            <a:off x="147834" y="4494176"/>
            <a:ext cx="349776"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3</a:t>
            </a:r>
            <a:endParaRPr lang="en-US" sz="1400" dirty="0">
              <a:solidFill>
                <a:srgbClr val="FF0000"/>
              </a:solidFill>
            </a:endParaRPr>
          </a:p>
        </p:txBody>
      </p:sp>
      <p:cxnSp>
        <p:nvCxnSpPr>
          <p:cNvPr id="44" name="Straight Arrow Connector 43">
            <a:extLst>
              <a:ext uri="{FF2B5EF4-FFF2-40B4-BE49-F238E27FC236}">
                <a16:creationId xmlns:a16="http://schemas.microsoft.com/office/drawing/2014/main" id="{C3FC2CE6-77BF-9F53-C8D7-331494DC13E4}"/>
              </a:ext>
            </a:extLst>
          </p:cNvPr>
          <p:cNvCxnSpPr>
            <a:cxnSpLocks/>
          </p:cNvCxnSpPr>
          <p:nvPr/>
        </p:nvCxnSpPr>
        <p:spPr>
          <a:xfrm flipH="1">
            <a:off x="1311640" y="3218196"/>
            <a:ext cx="532986" cy="22900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BF331FE6-90FE-513E-F092-DA6F3E4A645C}"/>
              </a:ext>
            </a:extLst>
          </p:cNvPr>
          <p:cNvCxnSpPr>
            <a:cxnSpLocks/>
          </p:cNvCxnSpPr>
          <p:nvPr/>
        </p:nvCxnSpPr>
        <p:spPr>
          <a:xfrm flipH="1">
            <a:off x="769376" y="3858892"/>
            <a:ext cx="218688" cy="2761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ADDDFF22-BD3B-A6DA-515D-B51AD4A21071}"/>
              </a:ext>
            </a:extLst>
          </p:cNvPr>
          <p:cNvCxnSpPr>
            <a:cxnSpLocks/>
          </p:cNvCxnSpPr>
          <p:nvPr/>
        </p:nvCxnSpPr>
        <p:spPr>
          <a:xfrm flipH="1">
            <a:off x="596048" y="4518180"/>
            <a:ext cx="123894" cy="25218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7" name="TextBox 46">
            <a:extLst>
              <a:ext uri="{FF2B5EF4-FFF2-40B4-BE49-F238E27FC236}">
                <a16:creationId xmlns:a16="http://schemas.microsoft.com/office/drawing/2014/main" id="{47E7524E-AA2F-3821-F8C4-DF9901DEB03E}"/>
              </a:ext>
            </a:extLst>
          </p:cNvPr>
          <p:cNvSpPr txBox="1"/>
          <p:nvPr/>
        </p:nvSpPr>
        <p:spPr>
          <a:xfrm>
            <a:off x="1981214" y="3837199"/>
            <a:ext cx="1037463"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4</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cxnSp>
        <p:nvCxnSpPr>
          <p:cNvPr id="48" name="Straight Arrow Connector 47">
            <a:extLst>
              <a:ext uri="{FF2B5EF4-FFF2-40B4-BE49-F238E27FC236}">
                <a16:creationId xmlns:a16="http://schemas.microsoft.com/office/drawing/2014/main" id="{B6D66E4A-A3C0-168B-E631-1DA3F1C5D755}"/>
              </a:ext>
            </a:extLst>
          </p:cNvPr>
          <p:cNvCxnSpPr>
            <a:cxnSpLocks/>
          </p:cNvCxnSpPr>
          <p:nvPr/>
        </p:nvCxnSpPr>
        <p:spPr>
          <a:xfrm>
            <a:off x="1519436" y="3868356"/>
            <a:ext cx="514737" cy="25645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20C5514C-09CC-F4BC-428D-E999BBB8DDC1}"/>
              </a:ext>
            </a:extLst>
          </p:cNvPr>
          <p:cNvSpPr txBox="1"/>
          <p:nvPr/>
        </p:nvSpPr>
        <p:spPr>
          <a:xfrm>
            <a:off x="1965645" y="3221176"/>
            <a:ext cx="1037463"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5</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sp>
        <p:nvSpPr>
          <p:cNvPr id="50" name="TextBox 49">
            <a:extLst>
              <a:ext uri="{FF2B5EF4-FFF2-40B4-BE49-F238E27FC236}">
                <a16:creationId xmlns:a16="http://schemas.microsoft.com/office/drawing/2014/main" id="{788FA5EE-6A93-BE7B-AF5D-31B35BA43C0E}"/>
              </a:ext>
            </a:extLst>
          </p:cNvPr>
          <p:cNvSpPr txBox="1"/>
          <p:nvPr/>
        </p:nvSpPr>
        <p:spPr>
          <a:xfrm>
            <a:off x="3197477" y="3174100"/>
            <a:ext cx="1037463"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6</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sp>
        <p:nvSpPr>
          <p:cNvPr id="51" name="Rounded Rectangular Callout 50">
            <a:extLst>
              <a:ext uri="{FF2B5EF4-FFF2-40B4-BE49-F238E27FC236}">
                <a16:creationId xmlns:a16="http://schemas.microsoft.com/office/drawing/2014/main" id="{C1CE1632-975C-BBBF-9BE8-AC3ED4D1BB72}"/>
              </a:ext>
            </a:extLst>
          </p:cNvPr>
          <p:cNvSpPr/>
          <p:nvPr/>
        </p:nvSpPr>
        <p:spPr>
          <a:xfrm>
            <a:off x="3330304" y="1995808"/>
            <a:ext cx="3923815" cy="693511"/>
          </a:xfrm>
          <a:prstGeom prst="wedgeRoundRectCallout">
            <a:avLst>
              <a:gd name="adj1" fmla="val 20226"/>
              <a:gd name="adj2" fmla="val 87289"/>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When</a:t>
            </a:r>
            <a:r>
              <a:rPr lang="zh-CN" altLang="en-US" b="1" dirty="0">
                <a:solidFill>
                  <a:schemeClr val="bg1"/>
                </a:solidFill>
              </a:rPr>
              <a:t> </a:t>
            </a:r>
            <a:r>
              <a:rPr lang="en-US" altLang="zh-CN" b="1" dirty="0">
                <a:solidFill>
                  <a:schemeClr val="bg1"/>
                </a:solidFill>
              </a:rPr>
              <a:t>{a,</a:t>
            </a:r>
            <a:r>
              <a:rPr lang="zh-CN" altLang="en-US" b="1" dirty="0">
                <a:solidFill>
                  <a:schemeClr val="bg1"/>
                </a:solidFill>
              </a:rPr>
              <a:t> </a:t>
            </a:r>
            <a:r>
              <a:rPr lang="en-US" altLang="zh-CN" b="1" dirty="0">
                <a:solidFill>
                  <a:schemeClr val="bg1"/>
                </a:solidFill>
              </a:rPr>
              <a:t>c}</a:t>
            </a:r>
            <a:r>
              <a:rPr lang="zh-CN" altLang="en-US" b="1" dirty="0">
                <a:solidFill>
                  <a:schemeClr val="bg1"/>
                </a:solidFill>
              </a:rPr>
              <a:t> </a:t>
            </a:r>
            <a:r>
              <a:rPr lang="en-US" altLang="zh-CN" b="1" dirty="0">
                <a:solidFill>
                  <a:schemeClr val="bg1"/>
                </a:solidFill>
              </a:rPr>
              <a:t>computes,</a:t>
            </a:r>
            <a:r>
              <a:rPr lang="zh-CN" altLang="en-US" b="1" dirty="0">
                <a:solidFill>
                  <a:schemeClr val="bg1"/>
                </a:solidFill>
              </a:rPr>
              <a:t> </a:t>
            </a:r>
            <a:r>
              <a:rPr lang="en-US" altLang="zh-CN" b="1" dirty="0">
                <a:solidFill>
                  <a:schemeClr val="bg1"/>
                </a:solidFill>
              </a:rPr>
              <a:t>it</a:t>
            </a:r>
            <a:r>
              <a:rPr lang="zh-CN" altLang="en-US" b="1" dirty="0">
                <a:solidFill>
                  <a:schemeClr val="bg1"/>
                </a:solidFill>
              </a:rPr>
              <a:t> </a:t>
            </a:r>
            <a:r>
              <a:rPr lang="en-US" altLang="zh-CN" b="1" dirty="0">
                <a:solidFill>
                  <a:schemeClr val="bg1"/>
                </a:solidFill>
              </a:rPr>
              <a:t>may</a:t>
            </a:r>
            <a:r>
              <a:rPr lang="zh-CN" altLang="en-US" b="1" dirty="0">
                <a:solidFill>
                  <a:schemeClr val="bg1"/>
                </a:solidFill>
              </a:rPr>
              <a:t> </a:t>
            </a:r>
            <a:r>
              <a:rPr lang="en-US" altLang="zh-CN" b="1" dirty="0">
                <a:solidFill>
                  <a:schemeClr val="bg1"/>
                </a:solidFill>
              </a:rPr>
              <a:t>timeout</a:t>
            </a:r>
            <a:r>
              <a:rPr lang="zh-CN" altLang="en-US" b="1" dirty="0">
                <a:solidFill>
                  <a:schemeClr val="bg1"/>
                </a:solidFill>
              </a:rPr>
              <a:t> </a:t>
            </a:r>
            <a:r>
              <a:rPr lang="en-US" altLang="zh-CN" b="1" dirty="0">
                <a:solidFill>
                  <a:schemeClr val="bg1"/>
                </a:solidFill>
              </a:rPr>
              <a:t>and</a:t>
            </a:r>
            <a:r>
              <a:rPr lang="zh-CN" altLang="en-US" b="1" dirty="0">
                <a:solidFill>
                  <a:schemeClr val="bg1"/>
                </a:solidFill>
              </a:rPr>
              <a:t> </a:t>
            </a:r>
            <a:r>
              <a:rPr lang="en-US" altLang="zh-CN" b="1" dirty="0">
                <a:solidFill>
                  <a:schemeClr val="bg1"/>
                </a:solidFill>
              </a:rPr>
              <a:t>decompose</a:t>
            </a:r>
            <a:r>
              <a:rPr lang="zh-CN" altLang="en-US" b="1" dirty="0">
                <a:solidFill>
                  <a:schemeClr val="bg1"/>
                </a:solidFill>
              </a:rPr>
              <a:t> </a:t>
            </a:r>
            <a:r>
              <a:rPr lang="en-US" altLang="zh-CN" b="1" dirty="0">
                <a:solidFill>
                  <a:schemeClr val="bg1"/>
                </a:solidFill>
              </a:rPr>
              <a:t>again</a:t>
            </a:r>
            <a:endParaRPr lang="en-US" b="1" dirty="0">
              <a:solidFill>
                <a:schemeClr val="bg1"/>
              </a:solidFill>
            </a:endParaRPr>
          </a:p>
        </p:txBody>
      </p:sp>
      <p:sp>
        <p:nvSpPr>
          <p:cNvPr id="7" name="Right Arrow 6">
            <a:extLst>
              <a:ext uri="{FF2B5EF4-FFF2-40B4-BE49-F238E27FC236}">
                <a16:creationId xmlns:a16="http://schemas.microsoft.com/office/drawing/2014/main" id="{074AD2F6-52FA-253C-6E5D-7762DF1C5692}"/>
              </a:ext>
            </a:extLst>
          </p:cNvPr>
          <p:cNvSpPr/>
          <p:nvPr/>
        </p:nvSpPr>
        <p:spPr>
          <a:xfrm rot="10800000" flipH="1">
            <a:off x="7410802" y="3413120"/>
            <a:ext cx="255501" cy="2614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E146B2C-347D-8B74-7A8A-44E2DBEDC4CE}"/>
              </a:ext>
            </a:extLst>
          </p:cNvPr>
          <p:cNvSpPr/>
          <p:nvPr/>
        </p:nvSpPr>
        <p:spPr>
          <a:xfrm rot="10800000" flipH="1">
            <a:off x="7412836" y="3190863"/>
            <a:ext cx="255501" cy="2614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4C42B0-7067-6A1D-890C-27B1C5CF1E93}"/>
              </a:ext>
            </a:extLst>
          </p:cNvPr>
          <p:cNvSpPr/>
          <p:nvPr/>
        </p:nvSpPr>
        <p:spPr>
          <a:xfrm>
            <a:off x="7976117" y="3219340"/>
            <a:ext cx="1810402" cy="22786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2911E2A-EC57-BF66-3E40-A6BD97B5C0D7}"/>
              </a:ext>
            </a:extLst>
          </p:cNvPr>
          <p:cNvSpPr txBox="1"/>
          <p:nvPr/>
        </p:nvSpPr>
        <p:spPr>
          <a:xfrm>
            <a:off x="7712651" y="3162774"/>
            <a:ext cx="282633" cy="369332"/>
          </a:xfrm>
          <a:prstGeom prst="rect">
            <a:avLst/>
          </a:prstGeom>
          <a:noFill/>
        </p:spPr>
        <p:txBody>
          <a:bodyPr wrap="square">
            <a:spAutoFit/>
          </a:bodyPr>
          <a:lstStyle/>
          <a:p>
            <a:r>
              <a:rPr lang="en-US" altLang="zh-CN" sz="1800" b="1" dirty="0">
                <a:solidFill>
                  <a:srgbClr val="C00000"/>
                </a:solidFill>
              </a:rPr>
              <a:t>X</a:t>
            </a:r>
            <a:endParaRPr lang="en-US" b="1" dirty="0"/>
          </a:p>
        </p:txBody>
      </p:sp>
    </p:spTree>
    <p:extLst>
      <p:ext uri="{BB962C8B-B14F-4D97-AF65-F5344CB8AC3E}">
        <p14:creationId xmlns:p14="http://schemas.microsoft.com/office/powerpoint/2010/main" val="2615359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43 -1.48148E-6 L 0.3483 0.00533 " pathEditMode="relative" rAng="0" ptsTypes="AA">
                                      <p:cBhvr>
                                        <p:cTn id="6" dur="2000" fill="hold"/>
                                        <p:tgtEl>
                                          <p:spTgt spid="27"/>
                                        </p:tgtEl>
                                        <p:attrNameLst>
                                          <p:attrName>ppt_x</p:attrName>
                                          <p:attrName>ppt_y</p:attrName>
                                        </p:attrNameLst>
                                      </p:cBhvr>
                                      <p:rCtr x="17344" y="255"/>
                                    </p:animMotion>
                                  </p:childTnLst>
                                </p:cTn>
                              </p:par>
                              <p:par>
                                <p:cTn id="7" presetID="0" presetClass="path" presetSubtype="0" accel="50000" decel="50000" fill="hold" grpId="0" nodeType="withEffect">
                                  <p:stCondLst>
                                    <p:cond delay="0"/>
                                  </p:stCondLst>
                                  <p:childTnLst>
                                    <p:animMotion origin="layout" path="M 0.00052 -0.00324 L 0.33477 0.09768 " pathEditMode="relative" rAng="0" ptsTypes="AA">
                                      <p:cBhvr>
                                        <p:cTn id="8" dur="2000" fill="hold"/>
                                        <p:tgtEl>
                                          <p:spTgt spid="25"/>
                                        </p:tgtEl>
                                        <p:attrNameLst>
                                          <p:attrName>ppt_x</p:attrName>
                                          <p:attrName>ppt_y</p:attrName>
                                        </p:attrNameLst>
                                      </p:cBhvr>
                                      <p:rCtr x="16706" y="5046"/>
                                    </p:animMotion>
                                  </p:childTnLst>
                                </p:cTn>
                              </p:par>
                              <p:par>
                                <p:cTn id="9" presetID="0" presetClass="path" presetSubtype="0" accel="50000" decel="50000" fill="hold" nodeType="withEffect">
                                  <p:stCondLst>
                                    <p:cond delay="0"/>
                                  </p:stCondLst>
                                  <p:childTnLst>
                                    <p:animMotion origin="layout" path="M -0.00117 -0.00208 L 0.31719 -0.07754 " pathEditMode="relative" rAng="0" ptsTypes="AA">
                                      <p:cBhvr>
                                        <p:cTn id="10" dur="2000" fill="hold"/>
                                        <p:tgtEl>
                                          <p:spTgt spid="34"/>
                                        </p:tgtEl>
                                        <p:attrNameLst>
                                          <p:attrName>ppt_x</p:attrName>
                                          <p:attrName>ppt_y</p:attrName>
                                        </p:attrNameLst>
                                      </p:cBhvr>
                                      <p:rCtr x="15911" y="-377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5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54</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1B00ADE5-1E04-D22B-B6AF-EE429CF33973}"/>
              </a:ext>
            </a:extLst>
          </p:cNvPr>
          <p:cNvSpPr>
            <a:spLocks noGrp="1"/>
          </p:cNvSpPr>
          <p:nvPr>
            <p:ph idx="1"/>
          </p:nvPr>
        </p:nvSpPr>
        <p:spPr>
          <a:xfrm>
            <a:off x="772150" y="1505562"/>
            <a:ext cx="9575909" cy="4221162"/>
          </a:xfrm>
        </p:spPr>
        <p:txBody>
          <a:bodyPr>
            <a:normAutofit/>
          </a:bodyPr>
          <a:lstStyle/>
          <a:p>
            <a:pPr marL="0" indent="0">
              <a:buNone/>
            </a:pPr>
            <a:r>
              <a:rPr lang="en-US" altLang="zh-CN" sz="3200" b="1" dirty="0"/>
              <a:t>Mining</a:t>
            </a:r>
            <a:r>
              <a:rPr lang="zh-CN" altLang="en-US" sz="3200" b="1" dirty="0"/>
              <a:t> </a:t>
            </a:r>
            <a:r>
              <a:rPr lang="en-US" altLang="zh-CN" sz="3200" b="1" dirty="0"/>
              <a:t>Large</a:t>
            </a:r>
            <a:r>
              <a:rPr lang="zh-CN" altLang="en-US" sz="3200" b="1" dirty="0"/>
              <a:t> </a:t>
            </a:r>
            <a:r>
              <a:rPr lang="en-US" altLang="zh-CN" sz="3200" b="1" dirty="0"/>
              <a:t>Quasi-Cliques</a:t>
            </a:r>
            <a:r>
              <a:rPr lang="zh-CN" altLang="en-US" sz="3200" b="1" dirty="0"/>
              <a:t> </a:t>
            </a:r>
            <a:r>
              <a:rPr lang="en-US" altLang="zh-CN" sz="3200" b="1" dirty="0"/>
              <a:t>by</a:t>
            </a:r>
            <a:r>
              <a:rPr lang="zh-CN" altLang="en-US" sz="3200" b="1" dirty="0"/>
              <a:t> </a:t>
            </a:r>
            <a:r>
              <a:rPr lang="en-US" altLang="zh-CN" sz="3200" b="1" dirty="0"/>
              <a:t>Kernel</a:t>
            </a:r>
            <a:r>
              <a:rPr lang="zh-CN" altLang="en-US" sz="3200" b="1" dirty="0"/>
              <a:t> </a:t>
            </a:r>
            <a:r>
              <a:rPr lang="en-US" altLang="zh-CN" sz="3200" b="1" dirty="0"/>
              <a:t>Expansion</a:t>
            </a:r>
          </a:p>
          <a:p>
            <a:r>
              <a:rPr lang="en-US" altLang="zh-CN" sz="2400" dirty="0"/>
              <a:t>M</a:t>
            </a:r>
            <a:r>
              <a:rPr lang="en-US" sz="2400" dirty="0"/>
              <a:t>ine </a:t>
            </a:r>
            <a:r>
              <a:rPr lang="el-GR" sz="2400" i="1" dirty="0">
                <a:solidFill>
                  <a:srgbClr val="C00000"/>
                </a:solidFill>
              </a:rPr>
              <a:t>γ</a:t>
            </a:r>
            <a:r>
              <a:rPr lang="en-US" altLang="zh-CN" sz="2400" i="1" dirty="0">
                <a:solidFill>
                  <a:srgbClr val="C00000"/>
                </a:solidFill>
              </a:rPr>
              <a:t>’</a:t>
            </a:r>
            <a:r>
              <a:rPr lang="el-GR" sz="2400" dirty="0"/>
              <a:t>-</a:t>
            </a:r>
            <a:r>
              <a:rPr lang="en-US" sz="2400" dirty="0"/>
              <a:t>quasi-cliques </a:t>
            </a:r>
            <a:r>
              <a:rPr lang="el-GR" sz="2400" dirty="0"/>
              <a:t>(</a:t>
            </a:r>
            <a:r>
              <a:rPr lang="el-GR" sz="2400" i="1" dirty="0">
                <a:solidFill>
                  <a:srgbClr val="C00000"/>
                </a:solidFill>
              </a:rPr>
              <a:t>γ</a:t>
            </a:r>
            <a:r>
              <a:rPr lang="en-US" altLang="zh-CN" sz="2400" i="1" dirty="0">
                <a:solidFill>
                  <a:srgbClr val="C00000"/>
                </a:solidFill>
              </a:rPr>
              <a:t>’</a:t>
            </a:r>
            <a:r>
              <a:rPr lang="el-GR" sz="2400" dirty="0"/>
              <a:t> &gt; </a:t>
            </a:r>
            <a:r>
              <a:rPr lang="el-GR" sz="2400" i="1" dirty="0">
                <a:solidFill>
                  <a:srgbClr val="0070C0"/>
                </a:solidFill>
              </a:rPr>
              <a:t>γ</a:t>
            </a:r>
            <a:r>
              <a:rPr lang="el-GR" sz="2400" dirty="0"/>
              <a:t>)</a:t>
            </a:r>
            <a:endParaRPr lang="en-US" sz="2400" dirty="0"/>
          </a:p>
          <a:p>
            <a:r>
              <a:rPr lang="en-US" altLang="zh-CN" sz="2400" dirty="0"/>
              <a:t>S</a:t>
            </a:r>
            <a:r>
              <a:rPr lang="en-US" sz="2400" dirty="0"/>
              <a:t>elect the </a:t>
            </a:r>
            <a:r>
              <a:rPr lang="en-US" sz="2400" i="1" dirty="0">
                <a:solidFill>
                  <a:srgbClr val="C00000"/>
                </a:solidFill>
              </a:rPr>
              <a:t>k</a:t>
            </a:r>
            <a:r>
              <a:rPr lang="en-US" altLang="zh-CN" sz="2400" i="1" dirty="0">
                <a:solidFill>
                  <a:srgbClr val="C00000"/>
                </a:solidFill>
              </a:rPr>
              <a:t>’</a:t>
            </a:r>
            <a:r>
              <a:rPr lang="en-US" sz="2400" dirty="0"/>
              <a:t> largest </a:t>
            </a:r>
            <a:r>
              <a:rPr lang="el-GR" sz="2400" i="1" dirty="0">
                <a:solidFill>
                  <a:srgbClr val="C00000"/>
                </a:solidFill>
              </a:rPr>
              <a:t>γ</a:t>
            </a:r>
            <a:r>
              <a:rPr lang="en-US" altLang="zh-CN" sz="2400" i="1" dirty="0">
                <a:solidFill>
                  <a:srgbClr val="C00000"/>
                </a:solidFill>
              </a:rPr>
              <a:t>’</a:t>
            </a:r>
            <a:r>
              <a:rPr lang="el-GR" sz="2400" dirty="0"/>
              <a:t>-</a:t>
            </a:r>
            <a:r>
              <a:rPr lang="en-US" sz="2400" dirty="0"/>
              <a:t>quasi-cliques as “kernels”</a:t>
            </a:r>
            <a:endParaRPr lang="en-US" sz="1600" dirty="0"/>
          </a:p>
        </p:txBody>
      </p:sp>
      <p:sp>
        <p:nvSpPr>
          <p:cNvPr id="9" name="Oval 8">
            <a:extLst>
              <a:ext uri="{FF2B5EF4-FFF2-40B4-BE49-F238E27FC236}">
                <a16:creationId xmlns:a16="http://schemas.microsoft.com/office/drawing/2014/main" id="{0092AFE8-D657-D9AE-FB06-75E856636D75}"/>
              </a:ext>
            </a:extLst>
          </p:cNvPr>
          <p:cNvSpPr/>
          <p:nvPr/>
        </p:nvSpPr>
        <p:spPr>
          <a:xfrm>
            <a:off x="1425579" y="5045181"/>
            <a:ext cx="1124552" cy="1124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1</a:t>
            </a:r>
            <a:endParaRPr lang="en-US" baseline="-25000" dirty="0">
              <a:solidFill>
                <a:schemeClr val="bg1"/>
              </a:solidFill>
            </a:endParaRPr>
          </a:p>
        </p:txBody>
      </p:sp>
      <p:sp>
        <p:nvSpPr>
          <p:cNvPr id="10" name="Oval 9">
            <a:extLst>
              <a:ext uri="{FF2B5EF4-FFF2-40B4-BE49-F238E27FC236}">
                <a16:creationId xmlns:a16="http://schemas.microsoft.com/office/drawing/2014/main" id="{74CCA210-4036-BFD3-8811-BD9EAEBDD24E}"/>
              </a:ext>
            </a:extLst>
          </p:cNvPr>
          <p:cNvSpPr/>
          <p:nvPr/>
        </p:nvSpPr>
        <p:spPr>
          <a:xfrm>
            <a:off x="3834245" y="5126262"/>
            <a:ext cx="962390" cy="9623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2</a:t>
            </a:r>
            <a:endParaRPr lang="en-US" baseline="-25000" dirty="0">
              <a:solidFill>
                <a:schemeClr val="bg1"/>
              </a:solidFill>
            </a:endParaRPr>
          </a:p>
        </p:txBody>
      </p:sp>
      <p:sp>
        <p:nvSpPr>
          <p:cNvPr id="11" name="Oval 10">
            <a:extLst>
              <a:ext uri="{FF2B5EF4-FFF2-40B4-BE49-F238E27FC236}">
                <a16:creationId xmlns:a16="http://schemas.microsoft.com/office/drawing/2014/main" id="{2166F10D-919F-E4D4-B27C-7BF99F13AEEB}"/>
              </a:ext>
            </a:extLst>
          </p:cNvPr>
          <p:cNvSpPr/>
          <p:nvPr/>
        </p:nvSpPr>
        <p:spPr>
          <a:xfrm>
            <a:off x="6225105" y="5182534"/>
            <a:ext cx="864854" cy="8648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3</a:t>
            </a:r>
            <a:endParaRPr lang="en-US" baseline="-25000" dirty="0">
              <a:solidFill>
                <a:schemeClr val="bg1"/>
              </a:solidFill>
            </a:endParaRPr>
          </a:p>
        </p:txBody>
      </p:sp>
      <p:sp>
        <p:nvSpPr>
          <p:cNvPr id="12" name="Oval 11">
            <a:extLst>
              <a:ext uri="{FF2B5EF4-FFF2-40B4-BE49-F238E27FC236}">
                <a16:creationId xmlns:a16="http://schemas.microsoft.com/office/drawing/2014/main" id="{804970B9-7A77-93E1-7DF2-F6E78937BC93}"/>
              </a:ext>
            </a:extLst>
          </p:cNvPr>
          <p:cNvSpPr/>
          <p:nvPr/>
        </p:nvSpPr>
        <p:spPr>
          <a:xfrm>
            <a:off x="8527226" y="5255138"/>
            <a:ext cx="684837" cy="6848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4</a:t>
            </a:r>
            <a:endParaRPr lang="en-US" baseline="-25000" dirty="0">
              <a:solidFill>
                <a:schemeClr val="bg1"/>
              </a:solidFill>
            </a:endParaRPr>
          </a:p>
        </p:txBody>
      </p:sp>
      <p:sp>
        <p:nvSpPr>
          <p:cNvPr id="14" name="TextBox 13">
            <a:extLst>
              <a:ext uri="{FF2B5EF4-FFF2-40B4-BE49-F238E27FC236}">
                <a16:creationId xmlns:a16="http://schemas.microsoft.com/office/drawing/2014/main" id="{55D5B8A2-F2C0-CAF4-26E2-CDCEA78E1BF6}"/>
              </a:ext>
            </a:extLst>
          </p:cNvPr>
          <p:cNvSpPr txBox="1"/>
          <p:nvPr/>
        </p:nvSpPr>
        <p:spPr>
          <a:xfrm>
            <a:off x="10348060" y="5205034"/>
            <a:ext cx="1071789" cy="584775"/>
          </a:xfrm>
          <a:prstGeom prst="rect">
            <a:avLst/>
          </a:prstGeom>
          <a:noFill/>
        </p:spPr>
        <p:txBody>
          <a:bodyPr wrap="square">
            <a:spAutoFit/>
          </a:bodyPr>
          <a:lstStyle/>
          <a:p>
            <a:pPr marL="0" indent="0">
              <a:buNone/>
            </a:pPr>
            <a:r>
              <a:rPr lang="en-US" altLang="zh-CN" sz="3200" b="1" dirty="0">
                <a:solidFill>
                  <a:srgbClr val="C00000"/>
                </a:solidFill>
              </a:rPr>
              <a:t>…</a:t>
            </a:r>
            <a:r>
              <a:rPr lang="zh-CN" altLang="en-US" sz="3200" b="1" dirty="0">
                <a:solidFill>
                  <a:srgbClr val="C00000"/>
                </a:solidFill>
              </a:rPr>
              <a:t> </a:t>
            </a:r>
            <a:r>
              <a:rPr lang="en-US" altLang="zh-CN" sz="3200" b="1" dirty="0">
                <a:solidFill>
                  <a:srgbClr val="C00000"/>
                </a:solidFill>
              </a:rPr>
              <a:t>…</a:t>
            </a:r>
          </a:p>
        </p:txBody>
      </p:sp>
    </p:spTree>
    <p:extLst>
      <p:ext uri="{BB962C8B-B14F-4D97-AF65-F5344CB8AC3E}">
        <p14:creationId xmlns:p14="http://schemas.microsoft.com/office/powerpoint/2010/main" val="2434388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55</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1B00ADE5-1E04-D22B-B6AF-EE429CF33973}"/>
              </a:ext>
            </a:extLst>
          </p:cNvPr>
          <p:cNvSpPr>
            <a:spLocks noGrp="1"/>
          </p:cNvSpPr>
          <p:nvPr>
            <p:ph idx="1"/>
          </p:nvPr>
        </p:nvSpPr>
        <p:spPr>
          <a:xfrm>
            <a:off x="772151" y="1505562"/>
            <a:ext cx="9803084" cy="4221162"/>
          </a:xfrm>
        </p:spPr>
        <p:txBody>
          <a:bodyPr>
            <a:normAutofit/>
          </a:bodyPr>
          <a:lstStyle/>
          <a:p>
            <a:pPr marL="0" indent="0">
              <a:buNone/>
            </a:pPr>
            <a:r>
              <a:rPr lang="en-US" altLang="zh-CN" sz="3200" b="1" dirty="0"/>
              <a:t>Mining</a:t>
            </a:r>
            <a:r>
              <a:rPr lang="zh-CN" altLang="en-US" sz="3200" b="1" dirty="0"/>
              <a:t> </a:t>
            </a:r>
            <a:r>
              <a:rPr lang="en-US" altLang="zh-CN" sz="3200" b="1" dirty="0"/>
              <a:t>Large</a:t>
            </a:r>
            <a:r>
              <a:rPr lang="zh-CN" altLang="en-US" sz="3200" b="1" dirty="0"/>
              <a:t> </a:t>
            </a:r>
            <a:r>
              <a:rPr lang="en-US" altLang="zh-CN" sz="3200" b="1" dirty="0"/>
              <a:t>Quasi-Cliques</a:t>
            </a:r>
            <a:r>
              <a:rPr lang="zh-CN" altLang="en-US" sz="3200" b="1" dirty="0"/>
              <a:t> </a:t>
            </a:r>
            <a:r>
              <a:rPr lang="en-US" altLang="zh-CN" sz="3200" b="1" dirty="0"/>
              <a:t>by</a:t>
            </a:r>
            <a:r>
              <a:rPr lang="zh-CN" altLang="en-US" sz="3200" b="1" dirty="0"/>
              <a:t> </a:t>
            </a:r>
            <a:r>
              <a:rPr lang="en-US" altLang="zh-CN" sz="3200" b="1" dirty="0"/>
              <a:t>Kernel</a:t>
            </a:r>
            <a:r>
              <a:rPr lang="zh-CN" altLang="en-US" sz="3200" b="1" dirty="0"/>
              <a:t> </a:t>
            </a:r>
            <a:r>
              <a:rPr lang="en-US" altLang="zh-CN" sz="3200" b="1" dirty="0"/>
              <a:t>Expansion</a:t>
            </a:r>
          </a:p>
          <a:p>
            <a:r>
              <a:rPr lang="en-US" altLang="zh-CN" sz="2400" dirty="0"/>
              <a:t>M</a:t>
            </a:r>
            <a:r>
              <a:rPr lang="en-US" sz="2400" dirty="0"/>
              <a:t>ine </a:t>
            </a:r>
            <a:r>
              <a:rPr lang="el-GR" sz="2400" i="1" dirty="0">
                <a:solidFill>
                  <a:srgbClr val="C00000"/>
                </a:solidFill>
              </a:rPr>
              <a:t>γ</a:t>
            </a:r>
            <a:r>
              <a:rPr lang="en-US" altLang="zh-CN" sz="2400" i="1" dirty="0">
                <a:solidFill>
                  <a:srgbClr val="C00000"/>
                </a:solidFill>
              </a:rPr>
              <a:t>’</a:t>
            </a:r>
            <a:r>
              <a:rPr lang="el-GR" sz="2400" dirty="0"/>
              <a:t>-</a:t>
            </a:r>
            <a:r>
              <a:rPr lang="en-US" sz="2400" dirty="0"/>
              <a:t>quasi-cliques </a:t>
            </a:r>
            <a:r>
              <a:rPr lang="el-GR" sz="2400" dirty="0"/>
              <a:t>(</a:t>
            </a:r>
            <a:r>
              <a:rPr lang="el-GR" sz="2400" i="1" dirty="0">
                <a:solidFill>
                  <a:srgbClr val="C00000"/>
                </a:solidFill>
              </a:rPr>
              <a:t>γ</a:t>
            </a:r>
            <a:r>
              <a:rPr lang="en-US" altLang="zh-CN" sz="2400" i="1" dirty="0">
                <a:solidFill>
                  <a:srgbClr val="C00000"/>
                </a:solidFill>
              </a:rPr>
              <a:t>’</a:t>
            </a:r>
            <a:r>
              <a:rPr lang="el-GR" sz="2400" dirty="0"/>
              <a:t> &gt; </a:t>
            </a:r>
            <a:r>
              <a:rPr lang="el-GR" sz="2400" i="1" dirty="0">
                <a:solidFill>
                  <a:srgbClr val="0070C0"/>
                </a:solidFill>
              </a:rPr>
              <a:t>γ</a:t>
            </a:r>
            <a:r>
              <a:rPr lang="el-GR" sz="2400" dirty="0"/>
              <a:t>)</a:t>
            </a:r>
            <a:endParaRPr lang="en-US" sz="2400" dirty="0"/>
          </a:p>
          <a:p>
            <a:r>
              <a:rPr lang="en-US" altLang="zh-CN" sz="2400" dirty="0"/>
              <a:t>S</a:t>
            </a:r>
            <a:r>
              <a:rPr lang="en-US" sz="2400" dirty="0"/>
              <a:t>elect the </a:t>
            </a:r>
            <a:r>
              <a:rPr lang="en-US" sz="2400" i="1" dirty="0">
                <a:solidFill>
                  <a:srgbClr val="C00000"/>
                </a:solidFill>
              </a:rPr>
              <a:t>k</a:t>
            </a:r>
            <a:r>
              <a:rPr lang="en-US" altLang="zh-CN" sz="2400" i="1" dirty="0">
                <a:solidFill>
                  <a:srgbClr val="C00000"/>
                </a:solidFill>
              </a:rPr>
              <a:t>’</a:t>
            </a:r>
            <a:r>
              <a:rPr lang="en-US" sz="2400" dirty="0"/>
              <a:t> largest </a:t>
            </a:r>
            <a:r>
              <a:rPr lang="el-GR" sz="2400" i="1" dirty="0">
                <a:solidFill>
                  <a:srgbClr val="C00000"/>
                </a:solidFill>
              </a:rPr>
              <a:t>γ</a:t>
            </a:r>
            <a:r>
              <a:rPr lang="en-US" altLang="zh-CN" sz="2400" i="1" dirty="0">
                <a:solidFill>
                  <a:srgbClr val="C00000"/>
                </a:solidFill>
              </a:rPr>
              <a:t>’</a:t>
            </a:r>
            <a:r>
              <a:rPr lang="el-GR" sz="2400" dirty="0"/>
              <a:t>-</a:t>
            </a:r>
            <a:r>
              <a:rPr lang="en-US" sz="2400" dirty="0"/>
              <a:t>quasi-cliques as “kernels”</a:t>
            </a:r>
          </a:p>
          <a:p>
            <a:r>
              <a:rPr lang="en-US" sz="2400" dirty="0"/>
              <a:t>For each kernel </a:t>
            </a:r>
            <a:r>
              <a:rPr lang="en-US" sz="2400" i="1" dirty="0">
                <a:solidFill>
                  <a:srgbClr val="0070C0"/>
                </a:solidFill>
              </a:rPr>
              <a:t>S</a:t>
            </a:r>
            <a:r>
              <a:rPr lang="en-US" sz="2400" dirty="0"/>
              <a:t>, expand </a:t>
            </a:r>
            <a:r>
              <a:rPr lang="en-US" sz="2400" i="1" dirty="0">
                <a:solidFill>
                  <a:srgbClr val="0070C0"/>
                </a:solidFill>
              </a:rPr>
              <a:t>S</a:t>
            </a:r>
            <a:r>
              <a:rPr lang="en-US" sz="2400" dirty="0"/>
              <a:t> into </a:t>
            </a:r>
            <a:r>
              <a:rPr lang="el-GR" sz="2400" i="1" dirty="0">
                <a:solidFill>
                  <a:srgbClr val="0070C0"/>
                </a:solidFill>
              </a:rPr>
              <a:t>γ</a:t>
            </a:r>
            <a:r>
              <a:rPr lang="el-GR" sz="2400" dirty="0"/>
              <a:t>-</a:t>
            </a:r>
            <a:r>
              <a:rPr lang="en-US" sz="2400" dirty="0"/>
              <a:t>quasi-cliques that are maximal locally in </a:t>
            </a:r>
            <a:r>
              <a:rPr lang="en-US" sz="2400" i="1" dirty="0">
                <a:solidFill>
                  <a:srgbClr val="0070C0"/>
                </a:solidFill>
              </a:rPr>
              <a:t>G</a:t>
            </a:r>
            <a:r>
              <a:rPr lang="en-US" sz="2400" dirty="0">
                <a:solidFill>
                  <a:srgbClr val="0070C0"/>
                </a:solidFill>
              </a:rPr>
              <a:t>(</a:t>
            </a:r>
            <a:r>
              <a:rPr lang="en-US" sz="2400" i="1" dirty="0">
                <a:solidFill>
                  <a:srgbClr val="0070C0"/>
                </a:solidFill>
              </a:rPr>
              <a:t>S</a:t>
            </a:r>
            <a:r>
              <a:rPr lang="en-US" sz="2400" dirty="0">
                <a:solidFill>
                  <a:srgbClr val="0070C0"/>
                </a:solidFill>
              </a:rPr>
              <a:t> ∪ </a:t>
            </a:r>
            <a:r>
              <a:rPr lang="en-US" sz="2400" i="1" dirty="0" err="1">
                <a:solidFill>
                  <a:srgbClr val="0070C0"/>
                </a:solidFill>
              </a:rPr>
              <a:t>ext</a:t>
            </a:r>
            <a:r>
              <a:rPr lang="en-US" sz="2400" dirty="0">
                <a:solidFill>
                  <a:srgbClr val="0070C0"/>
                </a:solidFill>
              </a:rPr>
              <a:t>(</a:t>
            </a:r>
            <a:r>
              <a:rPr lang="en-US" sz="2400" i="1" dirty="0">
                <a:solidFill>
                  <a:srgbClr val="0070C0"/>
                </a:solidFill>
              </a:rPr>
              <a:t>S</a:t>
            </a:r>
            <a:r>
              <a:rPr lang="en-US" sz="2400" dirty="0">
                <a:solidFill>
                  <a:srgbClr val="0070C0"/>
                </a:solidFill>
              </a:rPr>
              <a:t>))</a:t>
            </a:r>
          </a:p>
          <a:p>
            <a:r>
              <a:rPr lang="en-US" sz="2400" dirty="0"/>
              <a:t>For all the </a:t>
            </a:r>
            <a:r>
              <a:rPr lang="el-GR" sz="2400" i="1" dirty="0">
                <a:solidFill>
                  <a:srgbClr val="0070C0"/>
                </a:solidFill>
              </a:rPr>
              <a:t>γ</a:t>
            </a:r>
            <a:r>
              <a:rPr lang="el-GR" sz="2400" dirty="0"/>
              <a:t>-</a:t>
            </a:r>
            <a:r>
              <a:rPr lang="en-US" sz="2400" dirty="0"/>
              <a:t>quasi-clique found</a:t>
            </a:r>
            <a:r>
              <a:rPr lang="en-US" altLang="zh-CN" sz="2400" dirty="0"/>
              <a:t>,</a:t>
            </a:r>
            <a:r>
              <a:rPr lang="zh-CN" altLang="en-US" sz="2400" dirty="0"/>
              <a:t> </a:t>
            </a:r>
            <a:r>
              <a:rPr lang="en-US" altLang="zh-CN" sz="2400" dirty="0"/>
              <a:t>return</a:t>
            </a:r>
            <a:r>
              <a:rPr lang="zh-CN" altLang="en-US" sz="2400" dirty="0"/>
              <a:t> </a:t>
            </a:r>
            <a:r>
              <a:rPr lang="en-US" altLang="zh-CN" sz="2400" dirty="0"/>
              <a:t>top-</a:t>
            </a:r>
            <a:r>
              <a:rPr lang="en-US" altLang="zh-CN" sz="2400" i="1" dirty="0">
                <a:solidFill>
                  <a:srgbClr val="0070C0"/>
                </a:solidFill>
              </a:rPr>
              <a:t>k</a:t>
            </a:r>
            <a:r>
              <a:rPr lang="zh-CN" altLang="en-US" sz="2400" dirty="0"/>
              <a:t> </a:t>
            </a:r>
            <a:r>
              <a:rPr lang="en-US" altLang="zh-CN" sz="2400" dirty="0"/>
              <a:t>large</a:t>
            </a:r>
            <a:r>
              <a:rPr lang="zh-CN" altLang="en-US" sz="2400" dirty="0"/>
              <a:t> </a:t>
            </a:r>
            <a:r>
              <a:rPr lang="en-US" altLang="zh-CN" sz="2400" dirty="0"/>
              <a:t>ones</a:t>
            </a:r>
            <a:endParaRPr lang="en-US" sz="1600" dirty="0"/>
          </a:p>
        </p:txBody>
      </p:sp>
      <p:sp>
        <p:nvSpPr>
          <p:cNvPr id="15" name="Oval 14">
            <a:extLst>
              <a:ext uri="{FF2B5EF4-FFF2-40B4-BE49-F238E27FC236}">
                <a16:creationId xmlns:a16="http://schemas.microsoft.com/office/drawing/2014/main" id="{0CDBCA9B-346B-AC91-7722-946C5FFC9BD0}"/>
              </a:ext>
            </a:extLst>
          </p:cNvPr>
          <p:cNvSpPr/>
          <p:nvPr/>
        </p:nvSpPr>
        <p:spPr>
          <a:xfrm>
            <a:off x="1425579" y="5045181"/>
            <a:ext cx="1124552" cy="1124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1</a:t>
            </a:r>
            <a:endParaRPr lang="en-US" baseline="-25000" dirty="0">
              <a:solidFill>
                <a:schemeClr val="bg1"/>
              </a:solidFill>
            </a:endParaRPr>
          </a:p>
        </p:txBody>
      </p:sp>
      <p:sp>
        <p:nvSpPr>
          <p:cNvPr id="16" name="Oval 15">
            <a:extLst>
              <a:ext uri="{FF2B5EF4-FFF2-40B4-BE49-F238E27FC236}">
                <a16:creationId xmlns:a16="http://schemas.microsoft.com/office/drawing/2014/main" id="{F3EB4E3B-D060-5D37-84D8-9CFB1D73E8CE}"/>
              </a:ext>
            </a:extLst>
          </p:cNvPr>
          <p:cNvSpPr/>
          <p:nvPr/>
        </p:nvSpPr>
        <p:spPr>
          <a:xfrm>
            <a:off x="3834245" y="5126262"/>
            <a:ext cx="962390" cy="9623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2</a:t>
            </a:r>
            <a:endParaRPr lang="en-US" baseline="-25000" dirty="0">
              <a:solidFill>
                <a:schemeClr val="bg1"/>
              </a:solidFill>
            </a:endParaRPr>
          </a:p>
        </p:txBody>
      </p:sp>
      <p:sp>
        <p:nvSpPr>
          <p:cNvPr id="17" name="Oval 16">
            <a:extLst>
              <a:ext uri="{FF2B5EF4-FFF2-40B4-BE49-F238E27FC236}">
                <a16:creationId xmlns:a16="http://schemas.microsoft.com/office/drawing/2014/main" id="{DCBB48A0-D7BB-ACE4-A590-2B945DF2F5CD}"/>
              </a:ext>
            </a:extLst>
          </p:cNvPr>
          <p:cNvSpPr/>
          <p:nvPr/>
        </p:nvSpPr>
        <p:spPr>
          <a:xfrm>
            <a:off x="6225105" y="5182534"/>
            <a:ext cx="864854" cy="8648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3</a:t>
            </a:r>
            <a:endParaRPr lang="en-US" baseline="-25000" dirty="0">
              <a:solidFill>
                <a:schemeClr val="bg1"/>
              </a:solidFill>
            </a:endParaRPr>
          </a:p>
        </p:txBody>
      </p:sp>
      <p:sp>
        <p:nvSpPr>
          <p:cNvPr id="20" name="Oval 19">
            <a:extLst>
              <a:ext uri="{FF2B5EF4-FFF2-40B4-BE49-F238E27FC236}">
                <a16:creationId xmlns:a16="http://schemas.microsoft.com/office/drawing/2014/main" id="{6392402B-A73C-89E9-3F13-EEB178EA2413}"/>
              </a:ext>
            </a:extLst>
          </p:cNvPr>
          <p:cNvSpPr/>
          <p:nvPr/>
        </p:nvSpPr>
        <p:spPr>
          <a:xfrm>
            <a:off x="1265740" y="4358849"/>
            <a:ext cx="1444230" cy="196385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2F4E671-F5A9-44DB-E0A4-0E9758A971EB}"/>
              </a:ext>
            </a:extLst>
          </p:cNvPr>
          <p:cNvSpPr/>
          <p:nvPr/>
        </p:nvSpPr>
        <p:spPr>
          <a:xfrm>
            <a:off x="662721" y="4887066"/>
            <a:ext cx="2241778" cy="1540197"/>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901EA74-02B0-0F9A-0DEF-E1D0975F88B2}"/>
              </a:ext>
            </a:extLst>
          </p:cNvPr>
          <p:cNvSpPr/>
          <p:nvPr/>
        </p:nvSpPr>
        <p:spPr>
          <a:xfrm rot="1702967">
            <a:off x="946987" y="4889901"/>
            <a:ext cx="2640410" cy="15401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456620E-52CF-0C62-CA8E-A2BF005D0FE4}"/>
              </a:ext>
            </a:extLst>
          </p:cNvPr>
          <p:cNvSpPr/>
          <p:nvPr/>
        </p:nvSpPr>
        <p:spPr>
          <a:xfrm>
            <a:off x="3715441" y="4898093"/>
            <a:ext cx="1235055" cy="178973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B7B5260-D67A-E324-E508-88DC6070D5E2}"/>
              </a:ext>
            </a:extLst>
          </p:cNvPr>
          <p:cNvSpPr/>
          <p:nvPr/>
        </p:nvSpPr>
        <p:spPr>
          <a:xfrm>
            <a:off x="6040004" y="4407929"/>
            <a:ext cx="1235055" cy="178973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404487F-D864-859A-441E-AA7B0A36C970}"/>
              </a:ext>
            </a:extLst>
          </p:cNvPr>
          <p:cNvSpPr/>
          <p:nvPr/>
        </p:nvSpPr>
        <p:spPr>
          <a:xfrm>
            <a:off x="5685798" y="5126262"/>
            <a:ext cx="1938722" cy="1223805"/>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F7E600AF-EE1D-2E27-9423-B916A549D3A0}"/>
              </a:ext>
            </a:extLst>
          </p:cNvPr>
          <p:cNvSpPr/>
          <p:nvPr/>
        </p:nvSpPr>
        <p:spPr>
          <a:xfrm>
            <a:off x="6118509" y="4951123"/>
            <a:ext cx="1073300" cy="17897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101AD69-7142-6D9C-E310-5051C5F0008E}"/>
              </a:ext>
            </a:extLst>
          </p:cNvPr>
          <p:cNvSpPr/>
          <p:nvPr/>
        </p:nvSpPr>
        <p:spPr>
          <a:xfrm rot="2507283">
            <a:off x="3259541" y="4478396"/>
            <a:ext cx="1627468" cy="2099875"/>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2696D2F-64A9-8A47-12C0-FD5AAA43D442}"/>
              </a:ext>
            </a:extLst>
          </p:cNvPr>
          <p:cNvSpPr/>
          <p:nvPr/>
        </p:nvSpPr>
        <p:spPr>
          <a:xfrm rot="19164350">
            <a:off x="3623797" y="4766390"/>
            <a:ext cx="1938722" cy="1223805"/>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2CD2F3D-3339-FE52-1406-30ABDDA1ECA7}"/>
              </a:ext>
            </a:extLst>
          </p:cNvPr>
          <p:cNvSpPr/>
          <p:nvPr/>
        </p:nvSpPr>
        <p:spPr>
          <a:xfrm>
            <a:off x="9377236" y="4199281"/>
            <a:ext cx="717895" cy="71789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1</a:t>
            </a:r>
            <a:endParaRPr lang="en-US" baseline="-25000" dirty="0">
              <a:solidFill>
                <a:schemeClr val="bg1"/>
              </a:solidFill>
            </a:endParaRPr>
          </a:p>
        </p:txBody>
      </p:sp>
      <p:sp>
        <p:nvSpPr>
          <p:cNvPr id="36" name="Oval 35">
            <a:extLst>
              <a:ext uri="{FF2B5EF4-FFF2-40B4-BE49-F238E27FC236}">
                <a16:creationId xmlns:a16="http://schemas.microsoft.com/office/drawing/2014/main" id="{4E9A0237-0071-3409-BDE9-B07C30A9D462}"/>
              </a:ext>
            </a:extLst>
          </p:cNvPr>
          <p:cNvSpPr/>
          <p:nvPr/>
        </p:nvSpPr>
        <p:spPr>
          <a:xfrm>
            <a:off x="10168273" y="4199281"/>
            <a:ext cx="717895" cy="71789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2</a:t>
            </a:r>
            <a:endParaRPr lang="en-US" baseline="-25000" dirty="0">
              <a:solidFill>
                <a:schemeClr val="bg1"/>
              </a:solidFill>
            </a:endParaRPr>
          </a:p>
        </p:txBody>
      </p:sp>
      <p:sp>
        <p:nvSpPr>
          <p:cNvPr id="37" name="Oval 36">
            <a:extLst>
              <a:ext uri="{FF2B5EF4-FFF2-40B4-BE49-F238E27FC236}">
                <a16:creationId xmlns:a16="http://schemas.microsoft.com/office/drawing/2014/main" id="{FBF08B3B-3F37-197E-1171-81AC72A086D8}"/>
              </a:ext>
            </a:extLst>
          </p:cNvPr>
          <p:cNvSpPr/>
          <p:nvPr/>
        </p:nvSpPr>
        <p:spPr>
          <a:xfrm>
            <a:off x="10947954" y="4203230"/>
            <a:ext cx="717895" cy="71789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3</a:t>
            </a:r>
            <a:endParaRPr lang="en-US" baseline="-25000" dirty="0">
              <a:solidFill>
                <a:schemeClr val="bg1"/>
              </a:solidFill>
            </a:endParaRPr>
          </a:p>
        </p:txBody>
      </p:sp>
      <p:sp>
        <p:nvSpPr>
          <p:cNvPr id="38" name="Triangle 37">
            <a:extLst>
              <a:ext uri="{FF2B5EF4-FFF2-40B4-BE49-F238E27FC236}">
                <a16:creationId xmlns:a16="http://schemas.microsoft.com/office/drawing/2014/main" id="{4968C71D-ADCF-12FD-A5F3-00E8DBE64469}"/>
              </a:ext>
            </a:extLst>
          </p:cNvPr>
          <p:cNvSpPr/>
          <p:nvPr/>
        </p:nvSpPr>
        <p:spPr>
          <a:xfrm>
            <a:off x="9965622" y="4917175"/>
            <a:ext cx="1087113" cy="99320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22E3C335-38B5-D775-313B-630C0F7AB3AF}"/>
              </a:ext>
            </a:extLst>
          </p:cNvPr>
          <p:cNvSpPr/>
          <p:nvPr/>
        </p:nvSpPr>
        <p:spPr>
          <a:xfrm>
            <a:off x="9270163" y="4922547"/>
            <a:ext cx="956304" cy="116610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79FE3720-6176-BC5B-2DE0-B1DA2175CF60}"/>
              </a:ext>
            </a:extLst>
          </p:cNvPr>
          <p:cNvSpPr/>
          <p:nvPr/>
        </p:nvSpPr>
        <p:spPr>
          <a:xfrm>
            <a:off x="11083172" y="4922547"/>
            <a:ext cx="460382" cy="116610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A64924F-BFE1-270D-4E4E-96EF30B549A0}"/>
              </a:ext>
            </a:extLst>
          </p:cNvPr>
          <p:cNvCxnSpPr>
            <a:cxnSpLocks/>
          </p:cNvCxnSpPr>
          <p:nvPr/>
        </p:nvCxnSpPr>
        <p:spPr>
          <a:xfrm flipV="1">
            <a:off x="3169302" y="5600476"/>
            <a:ext cx="144529" cy="608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F9977BC-B6C4-D8F7-6857-999D3422E706}"/>
              </a:ext>
            </a:extLst>
          </p:cNvPr>
          <p:cNvCxnSpPr>
            <a:cxnSpLocks/>
          </p:cNvCxnSpPr>
          <p:nvPr/>
        </p:nvCxnSpPr>
        <p:spPr>
          <a:xfrm flipV="1">
            <a:off x="3161652" y="5695983"/>
            <a:ext cx="206603" cy="85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F1FED8F-2582-4A20-9766-1BE83C8D5118}"/>
              </a:ext>
            </a:extLst>
          </p:cNvPr>
          <p:cNvCxnSpPr>
            <a:cxnSpLocks/>
          </p:cNvCxnSpPr>
          <p:nvPr/>
        </p:nvCxnSpPr>
        <p:spPr>
          <a:xfrm flipV="1">
            <a:off x="3169455" y="5806783"/>
            <a:ext cx="243153" cy="103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C19A88-A3A4-3E33-1938-F38A68B7ECCE}"/>
              </a:ext>
            </a:extLst>
          </p:cNvPr>
          <p:cNvCxnSpPr>
            <a:cxnSpLocks/>
          </p:cNvCxnSpPr>
          <p:nvPr/>
        </p:nvCxnSpPr>
        <p:spPr>
          <a:xfrm flipV="1">
            <a:off x="3211756" y="5918001"/>
            <a:ext cx="233557" cy="956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6EB0AA6-1B98-EFF5-8F20-0268D8818E42}"/>
              </a:ext>
            </a:extLst>
          </p:cNvPr>
          <p:cNvCxnSpPr>
            <a:cxnSpLocks/>
          </p:cNvCxnSpPr>
          <p:nvPr/>
        </p:nvCxnSpPr>
        <p:spPr>
          <a:xfrm flipV="1">
            <a:off x="3237811" y="6020497"/>
            <a:ext cx="233847" cy="103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4A27DB3-99A4-B520-EC80-03997384A797}"/>
              </a:ext>
            </a:extLst>
          </p:cNvPr>
          <p:cNvCxnSpPr>
            <a:cxnSpLocks/>
          </p:cNvCxnSpPr>
          <p:nvPr/>
        </p:nvCxnSpPr>
        <p:spPr>
          <a:xfrm flipV="1">
            <a:off x="3310763" y="6160921"/>
            <a:ext cx="148159" cy="602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196AA01A-722B-9FE5-0254-00ABF857ABB4}"/>
              </a:ext>
            </a:extLst>
          </p:cNvPr>
          <p:cNvSpPr/>
          <p:nvPr/>
        </p:nvSpPr>
        <p:spPr>
          <a:xfrm flipH="1">
            <a:off x="9951108" y="5621891"/>
            <a:ext cx="210533" cy="2105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bg1"/>
              </a:solidFill>
            </a:endParaRPr>
          </a:p>
        </p:txBody>
      </p:sp>
    </p:spTree>
    <p:extLst>
      <p:ext uri="{BB962C8B-B14F-4D97-AF65-F5344CB8AC3E}">
        <p14:creationId xmlns:p14="http://schemas.microsoft.com/office/powerpoint/2010/main" val="200936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30" grpId="0" animBg="1"/>
      <p:bldP spid="38" grpId="0" animBg="1"/>
      <p:bldP spid="40" grpId="0" animBg="1"/>
      <p:bldP spid="41" grpId="0" animBg="1"/>
      <p:bldP spid="6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icture containing graphical user interface&#10;&#10;Description automatically generated">
            <a:extLst>
              <a:ext uri="{FF2B5EF4-FFF2-40B4-BE49-F238E27FC236}">
                <a16:creationId xmlns:a16="http://schemas.microsoft.com/office/drawing/2014/main" id="{D6F1A387-C435-1229-D5A3-355FCBB6A655}"/>
              </a:ext>
            </a:extLst>
          </p:cNvPr>
          <p:cNvPicPr>
            <a:picLocks noChangeAspect="1"/>
          </p:cNvPicPr>
          <p:nvPr/>
        </p:nvPicPr>
        <p:blipFill>
          <a:blip r:embed="rId3"/>
          <a:stretch>
            <a:fillRect/>
          </a:stretch>
        </p:blipFill>
        <p:spPr>
          <a:xfrm>
            <a:off x="7645816" y="1233232"/>
            <a:ext cx="4546184" cy="3948563"/>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56</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1B00ADE5-1E04-D22B-B6AF-EE429CF33973}"/>
              </a:ext>
            </a:extLst>
          </p:cNvPr>
          <p:cNvSpPr>
            <a:spLocks noGrp="1"/>
          </p:cNvSpPr>
          <p:nvPr>
            <p:ph idx="1"/>
          </p:nvPr>
        </p:nvSpPr>
        <p:spPr>
          <a:xfrm>
            <a:off x="772151" y="1624830"/>
            <a:ext cx="8515350" cy="668919"/>
          </a:xfrm>
        </p:spPr>
        <p:txBody>
          <a:bodyPr>
            <a:normAutofit/>
          </a:bodyPr>
          <a:lstStyle/>
          <a:p>
            <a:pPr marL="0" indent="0">
              <a:buNone/>
            </a:pPr>
            <a:r>
              <a:rPr lang="en-US" altLang="zh-CN" sz="3200" b="1" dirty="0"/>
              <a:t>Redundancy</a:t>
            </a:r>
            <a:r>
              <a:rPr lang="zh-CN" altLang="en-US" sz="3200" b="1" dirty="0"/>
              <a:t> </a:t>
            </a:r>
            <a:r>
              <a:rPr lang="en-US" altLang="zh-CN" sz="3200" b="1" dirty="0"/>
              <a:t>Avoidance</a:t>
            </a:r>
            <a:endParaRPr lang="en-US" sz="1600" dirty="0"/>
          </a:p>
        </p:txBody>
      </p:sp>
      <p:sp>
        <p:nvSpPr>
          <p:cNvPr id="4" name="Oval 3">
            <a:extLst>
              <a:ext uri="{FF2B5EF4-FFF2-40B4-BE49-F238E27FC236}">
                <a16:creationId xmlns:a16="http://schemas.microsoft.com/office/drawing/2014/main" id="{E56B2F86-D994-769E-F54D-49C5C96C5D14}"/>
              </a:ext>
            </a:extLst>
          </p:cNvPr>
          <p:cNvSpPr/>
          <p:nvPr/>
        </p:nvSpPr>
        <p:spPr>
          <a:xfrm>
            <a:off x="772151" y="2670271"/>
            <a:ext cx="2466371" cy="7587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bg1"/>
                </a:solidFill>
              </a:rPr>
              <a:t>S</a:t>
            </a:r>
            <a:r>
              <a:rPr lang="en-US" altLang="zh-CN" sz="2800" baseline="-25000" dirty="0">
                <a:solidFill>
                  <a:schemeClr val="bg1"/>
                </a:solidFill>
              </a:rPr>
              <a:t>1</a:t>
            </a:r>
            <a:r>
              <a:rPr lang="zh-CN" altLang="en-US" sz="2800" baseline="-25000" dirty="0">
                <a:solidFill>
                  <a:schemeClr val="bg1"/>
                </a:solidFill>
              </a:rPr>
              <a:t> </a:t>
            </a:r>
            <a:r>
              <a:rPr lang="en-US" altLang="zh-CN" sz="2800" dirty="0">
                <a:solidFill>
                  <a:schemeClr val="bg1"/>
                </a:solidFill>
              </a:rPr>
              <a:t>=</a:t>
            </a:r>
            <a:r>
              <a:rPr lang="zh-CN" altLang="en-US" sz="2800" dirty="0">
                <a:solidFill>
                  <a:schemeClr val="bg1"/>
                </a:solidFill>
              </a:rPr>
              <a:t> </a:t>
            </a:r>
            <a:r>
              <a:rPr lang="en-US" altLang="zh-CN" sz="2800" dirty="0">
                <a:solidFill>
                  <a:schemeClr val="bg1"/>
                </a:solidFill>
              </a:rPr>
              <a:t>{a,</a:t>
            </a:r>
            <a:r>
              <a:rPr lang="zh-CN" altLang="en-US" sz="2800" dirty="0">
                <a:solidFill>
                  <a:schemeClr val="bg1"/>
                </a:solidFill>
              </a:rPr>
              <a:t> </a:t>
            </a:r>
            <a:r>
              <a:rPr lang="en-US" altLang="zh-CN" sz="2800" dirty="0">
                <a:solidFill>
                  <a:schemeClr val="bg1"/>
                </a:solidFill>
              </a:rPr>
              <a:t>c}</a:t>
            </a:r>
            <a:endParaRPr lang="en-US" sz="2400" dirty="0">
              <a:solidFill>
                <a:schemeClr val="bg1"/>
              </a:solidFill>
            </a:endParaRPr>
          </a:p>
        </p:txBody>
      </p:sp>
      <p:sp>
        <p:nvSpPr>
          <p:cNvPr id="7" name="Oval 6">
            <a:extLst>
              <a:ext uri="{FF2B5EF4-FFF2-40B4-BE49-F238E27FC236}">
                <a16:creationId xmlns:a16="http://schemas.microsoft.com/office/drawing/2014/main" id="{F3188925-8B2B-43BE-3ED9-0DABAAA635DE}"/>
              </a:ext>
            </a:extLst>
          </p:cNvPr>
          <p:cNvSpPr/>
          <p:nvPr/>
        </p:nvSpPr>
        <p:spPr>
          <a:xfrm>
            <a:off x="5099975" y="2687922"/>
            <a:ext cx="2466371" cy="7587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bg1"/>
                </a:solidFill>
              </a:rPr>
              <a:t>S</a:t>
            </a:r>
            <a:r>
              <a:rPr lang="en-US" altLang="zh-CN" sz="2800" baseline="-25000" dirty="0">
                <a:solidFill>
                  <a:schemeClr val="bg1"/>
                </a:solidFill>
              </a:rPr>
              <a:t>2</a:t>
            </a:r>
            <a:r>
              <a:rPr lang="zh-CN" altLang="en-US" sz="2800" baseline="-25000" dirty="0">
                <a:solidFill>
                  <a:schemeClr val="bg1"/>
                </a:solidFill>
              </a:rPr>
              <a:t> </a:t>
            </a:r>
            <a:r>
              <a:rPr lang="en-US" altLang="zh-CN" sz="2800" dirty="0">
                <a:solidFill>
                  <a:schemeClr val="bg1"/>
                </a:solidFill>
              </a:rPr>
              <a:t>=</a:t>
            </a:r>
            <a:r>
              <a:rPr lang="zh-CN" altLang="en-US" sz="2800" dirty="0">
                <a:solidFill>
                  <a:schemeClr val="bg1"/>
                </a:solidFill>
              </a:rPr>
              <a:t> </a:t>
            </a:r>
            <a:r>
              <a:rPr lang="en-US" altLang="zh-CN" sz="2800" dirty="0">
                <a:solidFill>
                  <a:schemeClr val="bg1"/>
                </a:solidFill>
              </a:rPr>
              <a:t>{b,</a:t>
            </a:r>
            <a:r>
              <a:rPr lang="zh-CN" altLang="en-US" sz="2800" dirty="0">
                <a:solidFill>
                  <a:schemeClr val="bg1"/>
                </a:solidFill>
              </a:rPr>
              <a:t> </a:t>
            </a:r>
            <a:r>
              <a:rPr lang="en-US" altLang="zh-CN" sz="2800" dirty="0">
                <a:solidFill>
                  <a:schemeClr val="bg1"/>
                </a:solidFill>
              </a:rPr>
              <a:t>c}</a:t>
            </a:r>
            <a:endParaRPr lang="en-US" sz="2400" dirty="0">
              <a:solidFill>
                <a:schemeClr val="bg1"/>
              </a:solidFill>
            </a:endParaRPr>
          </a:p>
        </p:txBody>
      </p:sp>
      <p:sp>
        <p:nvSpPr>
          <p:cNvPr id="9" name="Triangle 8">
            <a:extLst>
              <a:ext uri="{FF2B5EF4-FFF2-40B4-BE49-F238E27FC236}">
                <a16:creationId xmlns:a16="http://schemas.microsoft.com/office/drawing/2014/main" id="{A645E391-3469-B93F-1E52-D98E99D5B0B0}"/>
              </a:ext>
            </a:extLst>
          </p:cNvPr>
          <p:cNvSpPr/>
          <p:nvPr/>
        </p:nvSpPr>
        <p:spPr>
          <a:xfrm>
            <a:off x="4753302" y="3459351"/>
            <a:ext cx="3259913" cy="168126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CF06B443-6917-FD5B-05EF-AE9670B42179}"/>
              </a:ext>
            </a:extLst>
          </p:cNvPr>
          <p:cNvSpPr/>
          <p:nvPr/>
        </p:nvSpPr>
        <p:spPr>
          <a:xfrm>
            <a:off x="427986" y="3446651"/>
            <a:ext cx="3259913" cy="168126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1D0DF75-C988-3F94-A838-D7ED994EAE9A}"/>
              </a:ext>
            </a:extLst>
          </p:cNvPr>
          <p:cNvSpPr/>
          <p:nvPr/>
        </p:nvSpPr>
        <p:spPr>
          <a:xfrm>
            <a:off x="2987415" y="4727204"/>
            <a:ext cx="2466371" cy="75872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{a,</a:t>
            </a:r>
            <a:r>
              <a:rPr lang="zh-CN" altLang="en-US" sz="2800" dirty="0">
                <a:solidFill>
                  <a:schemeClr val="bg1"/>
                </a:solidFill>
              </a:rPr>
              <a:t> </a:t>
            </a:r>
            <a:r>
              <a:rPr lang="en-US" altLang="zh-CN" sz="2800" dirty="0">
                <a:solidFill>
                  <a:schemeClr val="bg1"/>
                </a:solidFill>
              </a:rPr>
              <a:t>b,</a:t>
            </a:r>
            <a:r>
              <a:rPr lang="zh-CN" altLang="en-US" sz="2800" dirty="0">
                <a:solidFill>
                  <a:schemeClr val="bg1"/>
                </a:solidFill>
              </a:rPr>
              <a:t> </a:t>
            </a:r>
            <a:r>
              <a:rPr lang="en-US" altLang="zh-CN" sz="2800" dirty="0">
                <a:solidFill>
                  <a:schemeClr val="bg1"/>
                </a:solidFill>
              </a:rPr>
              <a:t>c}</a:t>
            </a:r>
            <a:endParaRPr lang="en-US" sz="2400" dirty="0">
              <a:solidFill>
                <a:schemeClr val="bg1"/>
              </a:solidFill>
            </a:endParaRPr>
          </a:p>
        </p:txBody>
      </p:sp>
      <p:sp>
        <p:nvSpPr>
          <p:cNvPr id="12" name="Rectangle 11">
            <a:extLst>
              <a:ext uri="{FF2B5EF4-FFF2-40B4-BE49-F238E27FC236}">
                <a16:creationId xmlns:a16="http://schemas.microsoft.com/office/drawing/2014/main" id="{7123B7B1-8EC2-8FF8-DDD4-6AE7E0C38D85}"/>
              </a:ext>
            </a:extLst>
          </p:cNvPr>
          <p:cNvSpPr/>
          <p:nvPr/>
        </p:nvSpPr>
        <p:spPr>
          <a:xfrm>
            <a:off x="1246349" y="5255100"/>
            <a:ext cx="1303562" cy="461665"/>
          </a:xfrm>
          <a:prstGeom prst="rect">
            <a:avLst/>
          </a:prstGeom>
        </p:spPr>
        <p:txBody>
          <a:bodyPr wrap="none">
            <a:spAutoFit/>
          </a:bodyPr>
          <a:lstStyle/>
          <a:p>
            <a:r>
              <a:rPr lang="en-US" altLang="zh-CN" sz="2400" b="1" dirty="0">
                <a:solidFill>
                  <a:srgbClr val="0070C0"/>
                </a:solidFill>
                <a:latin typeface="Times New Roman" charset="0"/>
                <a:ea typeface="Times New Roman" charset="0"/>
                <a:cs typeface="Times New Roman" charset="0"/>
              </a:rPr>
              <a:t>a</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c</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b</a:t>
            </a:r>
            <a:endParaRPr lang="en-US" sz="2400" dirty="0">
              <a:solidFill>
                <a:srgbClr val="0070C0"/>
              </a:solidFill>
            </a:endParaRPr>
          </a:p>
        </p:txBody>
      </p:sp>
      <p:sp>
        <p:nvSpPr>
          <p:cNvPr id="13" name="Rectangle 12">
            <a:extLst>
              <a:ext uri="{FF2B5EF4-FFF2-40B4-BE49-F238E27FC236}">
                <a16:creationId xmlns:a16="http://schemas.microsoft.com/office/drawing/2014/main" id="{7763A80D-9C12-1A6C-0D0D-1FA79AF50789}"/>
              </a:ext>
            </a:extLst>
          </p:cNvPr>
          <p:cNvSpPr/>
          <p:nvPr/>
        </p:nvSpPr>
        <p:spPr>
          <a:xfrm>
            <a:off x="5891290" y="5317367"/>
            <a:ext cx="1303562" cy="461665"/>
          </a:xfrm>
          <a:prstGeom prst="rect">
            <a:avLst/>
          </a:prstGeom>
        </p:spPr>
        <p:txBody>
          <a:bodyPr wrap="none">
            <a:spAutoFit/>
          </a:bodyPr>
          <a:lstStyle/>
          <a:p>
            <a:r>
              <a:rPr lang="en-US" altLang="zh-CN" sz="2400" b="1" dirty="0">
                <a:solidFill>
                  <a:srgbClr val="0070C0"/>
                </a:solidFill>
                <a:latin typeface="Times New Roman" charset="0"/>
                <a:ea typeface="Times New Roman" charset="0"/>
                <a:cs typeface="Times New Roman" charset="0"/>
              </a:rPr>
              <a:t>b</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c</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a</a:t>
            </a:r>
            <a:endParaRPr lang="en-US" sz="2400" dirty="0">
              <a:solidFill>
                <a:srgbClr val="0070C0"/>
              </a:solidFill>
            </a:endParaRPr>
          </a:p>
        </p:txBody>
      </p:sp>
      <p:sp>
        <p:nvSpPr>
          <p:cNvPr id="14" name="Triangle 13">
            <a:extLst>
              <a:ext uri="{FF2B5EF4-FFF2-40B4-BE49-F238E27FC236}">
                <a16:creationId xmlns:a16="http://schemas.microsoft.com/office/drawing/2014/main" id="{4AA47DC9-FEF4-B93B-F0A7-F5F95444FCBF}"/>
              </a:ext>
            </a:extLst>
          </p:cNvPr>
          <p:cNvSpPr/>
          <p:nvPr/>
        </p:nvSpPr>
        <p:spPr>
          <a:xfrm>
            <a:off x="3080713" y="5486104"/>
            <a:ext cx="2313971" cy="75872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8A443DAC-C0AA-D4FF-4321-E780101F372D}"/>
              </a:ext>
            </a:extLst>
          </p:cNvPr>
          <p:cNvSpPr/>
          <p:nvPr/>
        </p:nvSpPr>
        <p:spPr>
          <a:xfrm>
            <a:off x="2403831" y="4953979"/>
            <a:ext cx="1780674" cy="1001027"/>
          </a:xfrm>
          <a:custGeom>
            <a:avLst/>
            <a:gdLst>
              <a:gd name="connsiteX0" fmla="*/ 0 w 1780674"/>
              <a:gd name="connsiteY0" fmla="*/ 0 h 1001027"/>
              <a:gd name="connsiteX1" fmla="*/ 375385 w 1780674"/>
              <a:gd name="connsiteY1" fmla="*/ 19250 h 1001027"/>
              <a:gd name="connsiteX2" fmla="*/ 452387 w 1780674"/>
              <a:gd name="connsiteY2" fmla="*/ 28876 h 1001027"/>
              <a:gd name="connsiteX3" fmla="*/ 539015 w 1780674"/>
              <a:gd name="connsiteY3" fmla="*/ 38501 h 1001027"/>
              <a:gd name="connsiteX4" fmla="*/ 635267 w 1780674"/>
              <a:gd name="connsiteY4" fmla="*/ 57751 h 1001027"/>
              <a:gd name="connsiteX5" fmla="*/ 760396 w 1780674"/>
              <a:gd name="connsiteY5" fmla="*/ 77002 h 1001027"/>
              <a:gd name="connsiteX6" fmla="*/ 837398 w 1780674"/>
              <a:gd name="connsiteY6" fmla="*/ 96253 h 1001027"/>
              <a:gd name="connsiteX7" fmla="*/ 875899 w 1780674"/>
              <a:gd name="connsiteY7" fmla="*/ 105878 h 1001027"/>
              <a:gd name="connsiteX8" fmla="*/ 933651 w 1780674"/>
              <a:gd name="connsiteY8" fmla="*/ 125128 h 1001027"/>
              <a:gd name="connsiteX9" fmla="*/ 1020278 w 1780674"/>
              <a:gd name="connsiteY9" fmla="*/ 144379 h 1001027"/>
              <a:gd name="connsiteX10" fmla="*/ 1049154 w 1780674"/>
              <a:gd name="connsiteY10" fmla="*/ 154004 h 1001027"/>
              <a:gd name="connsiteX11" fmla="*/ 1106905 w 1780674"/>
              <a:gd name="connsiteY11" fmla="*/ 182880 h 1001027"/>
              <a:gd name="connsiteX12" fmla="*/ 1183907 w 1780674"/>
              <a:gd name="connsiteY12" fmla="*/ 221381 h 1001027"/>
              <a:gd name="connsiteX13" fmla="*/ 1222408 w 1780674"/>
              <a:gd name="connsiteY13" fmla="*/ 240631 h 1001027"/>
              <a:gd name="connsiteX14" fmla="*/ 1251284 w 1780674"/>
              <a:gd name="connsiteY14" fmla="*/ 250257 h 1001027"/>
              <a:gd name="connsiteX15" fmla="*/ 1337912 w 1780674"/>
              <a:gd name="connsiteY15" fmla="*/ 298383 h 1001027"/>
              <a:gd name="connsiteX16" fmla="*/ 1424539 w 1780674"/>
              <a:gd name="connsiteY16" fmla="*/ 375385 h 1001027"/>
              <a:gd name="connsiteX17" fmla="*/ 1453415 w 1780674"/>
              <a:gd name="connsiteY17" fmla="*/ 413886 h 1001027"/>
              <a:gd name="connsiteX18" fmla="*/ 1491916 w 1780674"/>
              <a:gd name="connsiteY18" fmla="*/ 442762 h 1001027"/>
              <a:gd name="connsiteX19" fmla="*/ 1540042 w 1780674"/>
              <a:gd name="connsiteY19" fmla="*/ 500514 h 1001027"/>
              <a:gd name="connsiteX20" fmla="*/ 1568918 w 1780674"/>
              <a:gd name="connsiteY20" fmla="*/ 539015 h 1001027"/>
              <a:gd name="connsiteX21" fmla="*/ 1597794 w 1780674"/>
              <a:gd name="connsiteY21" fmla="*/ 567890 h 1001027"/>
              <a:gd name="connsiteX22" fmla="*/ 1636295 w 1780674"/>
              <a:gd name="connsiteY22" fmla="*/ 625642 h 1001027"/>
              <a:gd name="connsiteX23" fmla="*/ 1645920 w 1780674"/>
              <a:gd name="connsiteY23" fmla="*/ 654518 h 1001027"/>
              <a:gd name="connsiteX24" fmla="*/ 1665171 w 1780674"/>
              <a:gd name="connsiteY24" fmla="*/ 683394 h 1001027"/>
              <a:gd name="connsiteX25" fmla="*/ 1684421 w 1780674"/>
              <a:gd name="connsiteY25" fmla="*/ 741145 h 1001027"/>
              <a:gd name="connsiteX26" fmla="*/ 1732547 w 1780674"/>
              <a:gd name="connsiteY26" fmla="*/ 885524 h 1001027"/>
              <a:gd name="connsiteX27" fmla="*/ 1751798 w 1780674"/>
              <a:gd name="connsiteY27" fmla="*/ 943276 h 1001027"/>
              <a:gd name="connsiteX28" fmla="*/ 1761423 w 1780674"/>
              <a:gd name="connsiteY28" fmla="*/ 972151 h 1001027"/>
              <a:gd name="connsiteX29" fmla="*/ 1780674 w 1780674"/>
              <a:gd name="connsiteY29" fmla="*/ 1001027 h 100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0674" h="1001027">
                <a:moveTo>
                  <a:pt x="0" y="0"/>
                </a:moveTo>
                <a:cubicBezTo>
                  <a:pt x="197500" y="24687"/>
                  <a:pt x="-32540" y="-1670"/>
                  <a:pt x="375385" y="19250"/>
                </a:cubicBezTo>
                <a:cubicBezTo>
                  <a:pt x="401218" y="20575"/>
                  <a:pt x="426697" y="25854"/>
                  <a:pt x="452387" y="28876"/>
                </a:cubicBezTo>
                <a:cubicBezTo>
                  <a:pt x="481242" y="32271"/>
                  <a:pt x="510317" y="33970"/>
                  <a:pt x="539015" y="38501"/>
                </a:cubicBezTo>
                <a:cubicBezTo>
                  <a:pt x="571334" y="43604"/>
                  <a:pt x="602877" y="53123"/>
                  <a:pt x="635267" y="57751"/>
                </a:cubicBezTo>
                <a:cubicBezTo>
                  <a:pt x="659847" y="61263"/>
                  <a:pt x="733701" y="71282"/>
                  <a:pt x="760396" y="77002"/>
                </a:cubicBezTo>
                <a:cubicBezTo>
                  <a:pt x="786266" y="82546"/>
                  <a:pt x="811731" y="89836"/>
                  <a:pt x="837398" y="96253"/>
                </a:cubicBezTo>
                <a:cubicBezTo>
                  <a:pt x="850232" y="99461"/>
                  <a:pt x="863349" y="101695"/>
                  <a:pt x="875899" y="105878"/>
                </a:cubicBezTo>
                <a:cubicBezTo>
                  <a:pt x="895150" y="112295"/>
                  <a:pt x="914215" y="119297"/>
                  <a:pt x="933651" y="125128"/>
                </a:cubicBezTo>
                <a:cubicBezTo>
                  <a:pt x="983074" y="139955"/>
                  <a:pt x="965300" y="130635"/>
                  <a:pt x="1020278" y="144379"/>
                </a:cubicBezTo>
                <a:cubicBezTo>
                  <a:pt x="1030121" y="146840"/>
                  <a:pt x="1039529" y="150796"/>
                  <a:pt x="1049154" y="154004"/>
                </a:cubicBezTo>
                <a:cubicBezTo>
                  <a:pt x="1112431" y="196191"/>
                  <a:pt x="1044286" y="154417"/>
                  <a:pt x="1106905" y="182880"/>
                </a:cubicBezTo>
                <a:cubicBezTo>
                  <a:pt x="1133030" y="194755"/>
                  <a:pt x="1158240" y="208547"/>
                  <a:pt x="1183907" y="221381"/>
                </a:cubicBezTo>
                <a:cubicBezTo>
                  <a:pt x="1196741" y="227798"/>
                  <a:pt x="1208796" y="236093"/>
                  <a:pt x="1222408" y="240631"/>
                </a:cubicBezTo>
                <a:cubicBezTo>
                  <a:pt x="1232033" y="243840"/>
                  <a:pt x="1242415" y="245330"/>
                  <a:pt x="1251284" y="250257"/>
                </a:cubicBezTo>
                <a:cubicBezTo>
                  <a:pt x="1350570" y="305416"/>
                  <a:pt x="1272575" y="276605"/>
                  <a:pt x="1337912" y="298383"/>
                </a:cubicBezTo>
                <a:cubicBezTo>
                  <a:pt x="1375430" y="323396"/>
                  <a:pt x="1391576" y="331435"/>
                  <a:pt x="1424539" y="375385"/>
                </a:cubicBezTo>
                <a:cubicBezTo>
                  <a:pt x="1434164" y="388219"/>
                  <a:pt x="1442071" y="402542"/>
                  <a:pt x="1453415" y="413886"/>
                </a:cubicBezTo>
                <a:cubicBezTo>
                  <a:pt x="1464759" y="425230"/>
                  <a:pt x="1479082" y="433137"/>
                  <a:pt x="1491916" y="442762"/>
                </a:cubicBezTo>
                <a:cubicBezTo>
                  <a:pt x="1534459" y="506578"/>
                  <a:pt x="1484462" y="435671"/>
                  <a:pt x="1540042" y="500514"/>
                </a:cubicBezTo>
                <a:cubicBezTo>
                  <a:pt x="1550482" y="512694"/>
                  <a:pt x="1558478" y="526835"/>
                  <a:pt x="1568918" y="539015"/>
                </a:cubicBezTo>
                <a:cubicBezTo>
                  <a:pt x="1577777" y="549350"/>
                  <a:pt x="1589437" y="557145"/>
                  <a:pt x="1597794" y="567890"/>
                </a:cubicBezTo>
                <a:cubicBezTo>
                  <a:pt x="1611998" y="586153"/>
                  <a:pt x="1636295" y="625642"/>
                  <a:pt x="1636295" y="625642"/>
                </a:cubicBezTo>
                <a:cubicBezTo>
                  <a:pt x="1639503" y="635267"/>
                  <a:pt x="1641383" y="645443"/>
                  <a:pt x="1645920" y="654518"/>
                </a:cubicBezTo>
                <a:cubicBezTo>
                  <a:pt x="1651093" y="664865"/>
                  <a:pt x="1660473" y="672823"/>
                  <a:pt x="1665171" y="683394"/>
                </a:cubicBezTo>
                <a:cubicBezTo>
                  <a:pt x="1673412" y="701937"/>
                  <a:pt x="1678004" y="721895"/>
                  <a:pt x="1684421" y="741145"/>
                </a:cubicBezTo>
                <a:lnTo>
                  <a:pt x="1732547" y="885524"/>
                </a:lnTo>
                <a:lnTo>
                  <a:pt x="1751798" y="943276"/>
                </a:lnTo>
                <a:cubicBezTo>
                  <a:pt x="1755006" y="952901"/>
                  <a:pt x="1755795" y="963709"/>
                  <a:pt x="1761423" y="972151"/>
                </a:cubicBezTo>
                <a:lnTo>
                  <a:pt x="1780674" y="1001027"/>
                </a:lnTo>
              </a:path>
            </a:pathLst>
          </a:custGeom>
          <a:noFill/>
          <a:ln w="50800">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a:extLst>
              <a:ext uri="{FF2B5EF4-FFF2-40B4-BE49-F238E27FC236}">
                <a16:creationId xmlns:a16="http://schemas.microsoft.com/office/drawing/2014/main" id="{64A5A02F-1851-EF40-490E-88958E9BA9C2}"/>
              </a:ext>
            </a:extLst>
          </p:cNvPr>
          <p:cNvSpPr/>
          <p:nvPr/>
        </p:nvSpPr>
        <p:spPr>
          <a:xfrm>
            <a:off x="4960665" y="4641578"/>
            <a:ext cx="733577" cy="733577"/>
          </a:xfrm>
          <a:prstGeom prst="mathMultiply">
            <a:avLst>
              <a:gd name="adj1" fmla="val 978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2BA7C3A-E1FE-2762-11D1-A28F96D6E013}"/>
              </a:ext>
            </a:extLst>
          </p:cNvPr>
          <p:cNvCxnSpPr>
            <a:cxnSpLocks/>
          </p:cNvCxnSpPr>
          <p:nvPr/>
        </p:nvCxnSpPr>
        <p:spPr>
          <a:xfrm flipH="1">
            <a:off x="5529462" y="4628878"/>
            <a:ext cx="507908" cy="366788"/>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5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Directed</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Quasi-Cliques</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57</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923211" y="1402863"/>
            <a:ext cx="10076022" cy="1569660"/>
          </a:xfrm>
          <a:prstGeom prst="rect">
            <a:avLst/>
          </a:prstGeom>
          <a:noFill/>
        </p:spPr>
        <p:txBody>
          <a:bodyPr wrap="square">
            <a:spAutoFit/>
          </a:bodyPr>
          <a:lstStyle/>
          <a:p>
            <a:r>
              <a:rPr lang="en-US" sz="3200" dirty="0"/>
              <a:t>A graph </a:t>
            </a:r>
            <a:r>
              <a:rPr lang="en-US" sz="3200" i="1" dirty="0">
                <a:solidFill>
                  <a:srgbClr val="0070C0"/>
                </a:solidFill>
              </a:rPr>
              <a:t>G</a:t>
            </a:r>
            <a:r>
              <a:rPr lang="en-US" sz="3200" dirty="0">
                <a:solidFill>
                  <a:srgbClr val="0070C0"/>
                </a:solidFill>
              </a:rPr>
              <a:t> = (</a:t>
            </a:r>
            <a:r>
              <a:rPr lang="en-US" sz="3200" i="1" dirty="0">
                <a:solidFill>
                  <a:srgbClr val="0070C0"/>
                </a:solidFill>
              </a:rPr>
              <a:t>V</a:t>
            </a:r>
            <a:r>
              <a:rPr lang="en-US" sz="3200" dirty="0">
                <a:solidFill>
                  <a:srgbClr val="0070C0"/>
                </a:solidFill>
              </a:rPr>
              <a:t>,</a:t>
            </a:r>
            <a:r>
              <a:rPr lang="zh-CN" altLang="en-US" sz="3200" dirty="0">
                <a:solidFill>
                  <a:srgbClr val="0070C0"/>
                </a:solidFill>
              </a:rPr>
              <a:t> </a:t>
            </a:r>
            <a:r>
              <a:rPr lang="en-US" sz="3200" i="1" dirty="0">
                <a:solidFill>
                  <a:srgbClr val="0070C0"/>
                </a:solidFill>
              </a:rPr>
              <a:t>E</a:t>
            </a:r>
            <a:r>
              <a:rPr lang="en-US" sz="3200" dirty="0">
                <a:solidFill>
                  <a:srgbClr val="0070C0"/>
                </a:solidFill>
              </a:rPr>
              <a:t>) </a:t>
            </a:r>
            <a:r>
              <a:rPr lang="en-US" sz="3200" dirty="0"/>
              <a:t>is a </a:t>
            </a:r>
            <a:r>
              <a:rPr lang="en-US" altLang="zh-CN" sz="3200" dirty="0">
                <a:solidFill>
                  <a:srgbClr val="0070C0"/>
                </a:solidFill>
              </a:rPr>
              <a:t>(</a:t>
            </a:r>
            <a:r>
              <a:rPr lang="en-US" sz="3200" i="1" dirty="0">
                <a:solidFill>
                  <a:srgbClr val="0070C0"/>
                </a:solidFill>
              </a:rPr>
              <a:t>γ</a:t>
            </a:r>
            <a:r>
              <a:rPr lang="en-US" altLang="zh-CN" sz="3200" baseline="-25000" dirty="0">
                <a:solidFill>
                  <a:srgbClr val="0070C0"/>
                </a:solidFill>
              </a:rPr>
              <a:t>1</a:t>
            </a:r>
            <a:r>
              <a:rPr lang="en-US" altLang="zh-CN" sz="3200" i="1" dirty="0">
                <a:solidFill>
                  <a:srgbClr val="0070C0"/>
                </a:solidFill>
              </a:rPr>
              <a:t>,</a:t>
            </a:r>
            <a:r>
              <a:rPr lang="zh-CN" altLang="en-US" sz="3200" i="1" dirty="0">
                <a:solidFill>
                  <a:srgbClr val="0070C0"/>
                </a:solidFill>
              </a:rPr>
              <a:t> </a:t>
            </a:r>
            <a:r>
              <a:rPr lang="en-US" sz="3200" i="1" dirty="0">
                <a:solidFill>
                  <a:srgbClr val="0070C0"/>
                </a:solidFill>
              </a:rPr>
              <a:t>γ</a:t>
            </a:r>
            <a:r>
              <a:rPr lang="en-US" altLang="zh-CN" sz="3200" baseline="-25000" dirty="0">
                <a:solidFill>
                  <a:srgbClr val="0070C0"/>
                </a:solidFill>
              </a:rPr>
              <a:t>2</a:t>
            </a:r>
            <a:r>
              <a:rPr lang="en-US" altLang="zh-CN" sz="3200" dirty="0">
                <a:solidFill>
                  <a:srgbClr val="0070C0"/>
                </a:solidFill>
              </a:rPr>
              <a:t>)</a:t>
            </a:r>
            <a:r>
              <a:rPr lang="en-US" sz="3200" dirty="0"/>
              <a:t>-quasi-clique (</a:t>
            </a:r>
            <a:r>
              <a:rPr lang="en-US" sz="3200" dirty="0">
                <a:solidFill>
                  <a:srgbClr val="0070C0"/>
                </a:solidFill>
              </a:rPr>
              <a:t>0 ≤ </a:t>
            </a:r>
            <a:r>
              <a:rPr lang="en-US" sz="3200" i="1" dirty="0">
                <a:solidFill>
                  <a:srgbClr val="0070C0"/>
                </a:solidFill>
              </a:rPr>
              <a:t>γ</a:t>
            </a:r>
            <a:r>
              <a:rPr lang="en-US" altLang="zh-CN" sz="3200" baseline="-25000" dirty="0">
                <a:solidFill>
                  <a:srgbClr val="0070C0"/>
                </a:solidFill>
              </a:rPr>
              <a:t>1</a:t>
            </a:r>
            <a:r>
              <a:rPr lang="en-US" altLang="zh-CN" sz="3200" i="1" dirty="0">
                <a:solidFill>
                  <a:srgbClr val="0070C0"/>
                </a:solidFill>
              </a:rPr>
              <a:t>,</a:t>
            </a:r>
            <a:r>
              <a:rPr lang="zh-CN" altLang="en-US" sz="3200" i="1" dirty="0">
                <a:solidFill>
                  <a:srgbClr val="0070C0"/>
                </a:solidFill>
              </a:rPr>
              <a:t> </a:t>
            </a:r>
            <a:r>
              <a:rPr lang="en-US" sz="3200" i="1" dirty="0">
                <a:solidFill>
                  <a:srgbClr val="0070C0"/>
                </a:solidFill>
              </a:rPr>
              <a:t>γ</a:t>
            </a:r>
            <a:r>
              <a:rPr lang="en-US" altLang="zh-CN" sz="3200" baseline="-25000" dirty="0">
                <a:solidFill>
                  <a:srgbClr val="0070C0"/>
                </a:solidFill>
              </a:rPr>
              <a:t>2</a:t>
            </a:r>
            <a:r>
              <a:rPr lang="en-US" sz="3200" dirty="0">
                <a:solidFill>
                  <a:srgbClr val="0070C0"/>
                </a:solidFill>
              </a:rPr>
              <a:t> ≤ 1</a:t>
            </a:r>
            <a:r>
              <a:rPr lang="en-US" sz="3200" dirty="0"/>
              <a:t>) if </a:t>
            </a:r>
            <a:r>
              <a:rPr lang="en-US" sz="3200" i="1" dirty="0">
                <a:solidFill>
                  <a:srgbClr val="0070C0"/>
                </a:solidFill>
              </a:rPr>
              <a:t>G</a:t>
            </a:r>
            <a:r>
              <a:rPr lang="en-US" sz="3200" dirty="0"/>
              <a:t> is connected and for any </a:t>
            </a:r>
            <a:r>
              <a:rPr lang="en-US" sz="3200" i="1" dirty="0"/>
              <a:t>v</a:t>
            </a:r>
            <a:r>
              <a:rPr lang="en-US" sz="3200" dirty="0"/>
              <a:t> ∈ </a:t>
            </a:r>
            <a:r>
              <a:rPr lang="en-US" sz="3200" i="1" dirty="0"/>
              <a:t>V</a:t>
            </a:r>
            <a:r>
              <a:rPr lang="en-US" sz="3200" dirty="0"/>
              <a:t> , we have </a:t>
            </a:r>
            <a:r>
              <a:rPr lang="en-US" sz="3200" i="1" dirty="0">
                <a:solidFill>
                  <a:srgbClr val="0070C0"/>
                </a:solidFill>
              </a:rPr>
              <a:t>d</a:t>
            </a:r>
            <a:r>
              <a:rPr lang="en-US" altLang="zh-CN" sz="3200" i="1" baseline="-25000" dirty="0">
                <a:solidFill>
                  <a:srgbClr val="0070C0"/>
                </a:solidFill>
              </a:rPr>
              <a:t>in</a:t>
            </a:r>
            <a:r>
              <a:rPr lang="en-US" sz="3200" dirty="0">
                <a:solidFill>
                  <a:srgbClr val="0070C0"/>
                </a:solidFill>
              </a:rPr>
              <a:t>(</a:t>
            </a:r>
            <a:r>
              <a:rPr lang="en-US" sz="3200" i="1" dirty="0">
                <a:solidFill>
                  <a:srgbClr val="0070C0"/>
                </a:solidFill>
              </a:rPr>
              <a:t>v</a:t>
            </a:r>
            <a:r>
              <a:rPr lang="en-US" sz="3200" dirty="0">
                <a:solidFill>
                  <a:srgbClr val="0070C0"/>
                </a:solidFill>
              </a:rPr>
              <a:t>) ≥ ⌈</a:t>
            </a:r>
            <a:r>
              <a:rPr lang="en-US" sz="3200" i="1" dirty="0">
                <a:solidFill>
                  <a:srgbClr val="0070C0"/>
                </a:solidFill>
              </a:rPr>
              <a:t> γ</a:t>
            </a:r>
            <a:r>
              <a:rPr lang="en-US" altLang="zh-CN" sz="3200" baseline="-25000" dirty="0">
                <a:solidFill>
                  <a:srgbClr val="0070C0"/>
                </a:solidFill>
              </a:rPr>
              <a:t>1</a:t>
            </a:r>
            <a:r>
              <a:rPr lang="en-US" sz="3200" dirty="0">
                <a:solidFill>
                  <a:srgbClr val="0070C0"/>
                </a:solidFill>
              </a:rPr>
              <a:t> · (|</a:t>
            </a:r>
            <a:r>
              <a:rPr lang="en-US" sz="3200" i="1" dirty="0">
                <a:solidFill>
                  <a:srgbClr val="0070C0"/>
                </a:solidFill>
              </a:rPr>
              <a:t>V</a:t>
            </a:r>
            <a:r>
              <a:rPr lang="en-US" sz="3200" dirty="0">
                <a:solidFill>
                  <a:srgbClr val="0070C0"/>
                </a:solidFill>
              </a:rPr>
              <a:t>| − 1)⌉</a:t>
            </a:r>
            <a:r>
              <a:rPr lang="zh-CN" altLang="en-US" sz="3200" dirty="0">
                <a:solidFill>
                  <a:srgbClr val="0070C0"/>
                </a:solidFill>
              </a:rPr>
              <a:t> </a:t>
            </a:r>
            <a:r>
              <a:rPr lang="en-US" altLang="zh-CN" sz="3200" dirty="0"/>
              <a:t>and</a:t>
            </a:r>
            <a:r>
              <a:rPr lang="zh-CN" altLang="en-US" sz="3200" dirty="0"/>
              <a:t> </a:t>
            </a:r>
            <a:r>
              <a:rPr lang="en-US" sz="3200" i="1" dirty="0" err="1">
                <a:solidFill>
                  <a:srgbClr val="0070C0"/>
                </a:solidFill>
              </a:rPr>
              <a:t>d</a:t>
            </a:r>
            <a:r>
              <a:rPr lang="en-US" altLang="zh-CN" sz="3200" i="1" baseline="-25000" dirty="0" err="1">
                <a:solidFill>
                  <a:srgbClr val="0070C0"/>
                </a:solidFill>
              </a:rPr>
              <a:t>out</a:t>
            </a:r>
            <a:r>
              <a:rPr lang="en-US" sz="3200" dirty="0">
                <a:solidFill>
                  <a:srgbClr val="0070C0"/>
                </a:solidFill>
              </a:rPr>
              <a:t>(</a:t>
            </a:r>
            <a:r>
              <a:rPr lang="en-US" sz="3200" i="1" dirty="0">
                <a:solidFill>
                  <a:srgbClr val="0070C0"/>
                </a:solidFill>
              </a:rPr>
              <a:t>v</a:t>
            </a:r>
            <a:r>
              <a:rPr lang="en-US" sz="3200" dirty="0">
                <a:solidFill>
                  <a:srgbClr val="0070C0"/>
                </a:solidFill>
              </a:rPr>
              <a:t>) ≥ ⌈</a:t>
            </a:r>
            <a:r>
              <a:rPr lang="en-US" sz="3200" i="1" dirty="0">
                <a:solidFill>
                  <a:srgbClr val="0070C0"/>
                </a:solidFill>
              </a:rPr>
              <a:t> γ</a:t>
            </a:r>
            <a:r>
              <a:rPr lang="en-US" altLang="zh-CN" sz="3200" baseline="-25000" dirty="0">
                <a:solidFill>
                  <a:srgbClr val="0070C0"/>
                </a:solidFill>
              </a:rPr>
              <a:t>2</a:t>
            </a:r>
            <a:r>
              <a:rPr lang="en-US" sz="3200" dirty="0">
                <a:solidFill>
                  <a:srgbClr val="0070C0"/>
                </a:solidFill>
              </a:rPr>
              <a:t> · (|</a:t>
            </a:r>
            <a:r>
              <a:rPr lang="en-US" sz="3200" i="1" dirty="0">
                <a:solidFill>
                  <a:srgbClr val="0070C0"/>
                </a:solidFill>
              </a:rPr>
              <a:t>V</a:t>
            </a:r>
            <a:r>
              <a:rPr lang="en-US" sz="3200" dirty="0">
                <a:solidFill>
                  <a:srgbClr val="0070C0"/>
                </a:solidFill>
              </a:rPr>
              <a:t>| − 1)⌉</a:t>
            </a:r>
            <a:r>
              <a:rPr lang="en-US" sz="3200" dirty="0"/>
              <a:t>.</a:t>
            </a:r>
          </a:p>
        </p:txBody>
      </p:sp>
      <p:pic>
        <p:nvPicPr>
          <p:cNvPr id="16" name="Picture 15" descr="A picture containing text, watch&#10;&#10;Description automatically generated">
            <a:extLst>
              <a:ext uri="{FF2B5EF4-FFF2-40B4-BE49-F238E27FC236}">
                <a16:creationId xmlns:a16="http://schemas.microsoft.com/office/drawing/2014/main" id="{A404ABB7-7ED6-CB94-AF2E-141A5EF2B1F8}"/>
              </a:ext>
            </a:extLst>
          </p:cNvPr>
          <p:cNvPicPr>
            <a:picLocks noChangeAspect="1"/>
          </p:cNvPicPr>
          <p:nvPr/>
        </p:nvPicPr>
        <p:blipFill>
          <a:blip r:embed="rId3"/>
          <a:stretch>
            <a:fillRect/>
          </a:stretch>
        </p:blipFill>
        <p:spPr>
          <a:xfrm>
            <a:off x="1871360" y="3116884"/>
            <a:ext cx="8179724" cy="2570339"/>
          </a:xfrm>
          <a:prstGeom prst="rect">
            <a:avLst/>
          </a:prstGeom>
        </p:spPr>
      </p:pic>
      <p:pic>
        <p:nvPicPr>
          <p:cNvPr id="18" name="Picture 17">
            <a:extLst>
              <a:ext uri="{FF2B5EF4-FFF2-40B4-BE49-F238E27FC236}">
                <a16:creationId xmlns:a16="http://schemas.microsoft.com/office/drawing/2014/main" id="{F494E901-9B53-3ADF-2E19-2A1165184849}"/>
              </a:ext>
            </a:extLst>
          </p:cNvPr>
          <p:cNvPicPr>
            <a:picLocks noChangeAspect="1"/>
          </p:cNvPicPr>
          <p:nvPr/>
        </p:nvPicPr>
        <p:blipFill>
          <a:blip r:embed="rId4"/>
          <a:stretch>
            <a:fillRect/>
          </a:stretch>
        </p:blipFill>
        <p:spPr>
          <a:xfrm>
            <a:off x="485270" y="6015886"/>
            <a:ext cx="7881355" cy="671945"/>
          </a:xfrm>
          <a:prstGeom prst="rect">
            <a:avLst/>
          </a:prstGeom>
        </p:spPr>
      </p:pic>
    </p:spTree>
    <p:extLst>
      <p:ext uri="{BB962C8B-B14F-4D97-AF65-F5344CB8AC3E}">
        <p14:creationId xmlns:p14="http://schemas.microsoft.com/office/powerpoint/2010/main" val="258723545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Directed</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Quasi-Cliques</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58</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485270" y="1302909"/>
            <a:ext cx="11488578" cy="584775"/>
          </a:xfrm>
          <a:prstGeom prst="rect">
            <a:avLst/>
          </a:prstGeom>
          <a:noFill/>
        </p:spPr>
        <p:txBody>
          <a:bodyPr wrap="square">
            <a:spAutoFit/>
          </a:bodyPr>
          <a:lstStyle/>
          <a:p>
            <a:r>
              <a:rPr lang="en-US" altLang="zh-CN" sz="3200" b="1" dirty="0"/>
              <a:t>New</a:t>
            </a:r>
            <a:r>
              <a:rPr lang="zh-CN" altLang="en-US" sz="3200" b="1" dirty="0"/>
              <a:t> </a:t>
            </a:r>
            <a:r>
              <a:rPr lang="en-US" altLang="zh-CN" sz="3200" b="1" dirty="0"/>
              <a:t>Pruning</a:t>
            </a:r>
            <a:r>
              <a:rPr lang="zh-CN" altLang="en-US" sz="3200" b="1" dirty="0"/>
              <a:t> </a:t>
            </a:r>
            <a:r>
              <a:rPr lang="en-US" altLang="zh-CN" sz="3200" b="1" dirty="0"/>
              <a:t>Opportunities</a:t>
            </a:r>
            <a:r>
              <a:rPr lang="zh-CN" altLang="en-US" sz="3200" b="1" dirty="0"/>
              <a:t> </a:t>
            </a:r>
            <a:r>
              <a:rPr lang="en-US" altLang="zh-CN" sz="3200" b="1" dirty="0"/>
              <a:t>beyond</a:t>
            </a:r>
            <a:r>
              <a:rPr lang="zh-CN" altLang="en-US" sz="3200" b="1" dirty="0"/>
              <a:t> </a:t>
            </a:r>
            <a:r>
              <a:rPr lang="en-US" altLang="zh-CN" sz="3200" b="1" dirty="0"/>
              <a:t>straightforward</a:t>
            </a:r>
            <a:r>
              <a:rPr lang="zh-CN" altLang="en-US" sz="3200" b="1" dirty="0"/>
              <a:t> </a:t>
            </a:r>
            <a:r>
              <a:rPr lang="en-US" altLang="zh-CN" sz="3200" b="1" dirty="0"/>
              <a:t>extension</a:t>
            </a:r>
            <a:endParaRPr lang="en-US" sz="3200" b="1" dirty="0"/>
          </a:p>
        </p:txBody>
      </p:sp>
      <p:pic>
        <p:nvPicPr>
          <p:cNvPr id="18" name="Picture 17">
            <a:extLst>
              <a:ext uri="{FF2B5EF4-FFF2-40B4-BE49-F238E27FC236}">
                <a16:creationId xmlns:a16="http://schemas.microsoft.com/office/drawing/2014/main" id="{F494E901-9B53-3ADF-2E19-2A1165184849}"/>
              </a:ext>
            </a:extLst>
          </p:cNvPr>
          <p:cNvPicPr>
            <a:picLocks noChangeAspect="1"/>
          </p:cNvPicPr>
          <p:nvPr/>
        </p:nvPicPr>
        <p:blipFill>
          <a:blip r:embed="rId3"/>
          <a:stretch>
            <a:fillRect/>
          </a:stretch>
        </p:blipFill>
        <p:spPr>
          <a:xfrm>
            <a:off x="485270" y="6015886"/>
            <a:ext cx="7881355" cy="671945"/>
          </a:xfrm>
          <a:prstGeom prst="rect">
            <a:avLst/>
          </a:prstGeom>
        </p:spPr>
      </p:pic>
      <p:pic>
        <p:nvPicPr>
          <p:cNvPr id="4" name="Picture 3">
            <a:extLst>
              <a:ext uri="{FF2B5EF4-FFF2-40B4-BE49-F238E27FC236}">
                <a16:creationId xmlns:a16="http://schemas.microsoft.com/office/drawing/2014/main" id="{3A08AB48-AC2B-1B7D-9ED3-A5DA486165D4}"/>
              </a:ext>
            </a:extLst>
          </p:cNvPr>
          <p:cNvPicPr>
            <a:picLocks noChangeAspect="1"/>
          </p:cNvPicPr>
          <p:nvPr/>
        </p:nvPicPr>
        <p:blipFill>
          <a:blip r:embed="rId4"/>
          <a:stretch>
            <a:fillRect/>
          </a:stretch>
        </p:blipFill>
        <p:spPr>
          <a:xfrm>
            <a:off x="299254" y="2215980"/>
            <a:ext cx="5519955" cy="356449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67393BBC-F0A2-0D3A-2D23-F3D50C9B7609}"/>
              </a:ext>
            </a:extLst>
          </p:cNvPr>
          <p:cNvPicPr>
            <a:picLocks noChangeAspect="1"/>
          </p:cNvPicPr>
          <p:nvPr/>
        </p:nvPicPr>
        <p:blipFill rotWithShape="1">
          <a:blip r:embed="rId5">
            <a:extLst>
              <a:ext uri="{28A0092B-C50C-407E-A947-70E740481C1C}">
                <a14:useLocalDpi xmlns:a14="http://schemas.microsoft.com/office/drawing/2010/main" val="0"/>
              </a:ext>
            </a:extLst>
          </a:blip>
          <a:srcRect t="1331" r="2680"/>
          <a:stretch/>
        </p:blipFill>
        <p:spPr>
          <a:xfrm>
            <a:off x="5960417" y="2148517"/>
            <a:ext cx="6231583" cy="3777894"/>
          </a:xfrm>
          <a:prstGeom prst="rect">
            <a:avLst/>
          </a:prstGeom>
        </p:spPr>
      </p:pic>
    </p:spTree>
    <p:extLst>
      <p:ext uri="{BB962C8B-B14F-4D97-AF65-F5344CB8AC3E}">
        <p14:creationId xmlns:p14="http://schemas.microsoft.com/office/powerpoint/2010/main" val="365594335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C6E13-0BC0-B72E-C7AA-7FA6D2D9E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275F5-DA57-1632-2FDD-FCBFBD1C11D2}"/>
              </a:ext>
            </a:extLst>
          </p:cNvPr>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G-</a:t>
            </a:r>
            <a:r>
              <a:rPr lang="en-US" altLang="zh-CN" sz="6600" b="1" dirty="0" err="1">
                <a:solidFill>
                  <a:srgbClr val="C00000"/>
                </a:solidFill>
                <a:latin typeface="Times New Roman" panose="02020603050405020304" pitchFamily="18" charset="0"/>
                <a:cs typeface="Times New Roman" panose="02020603050405020304" pitchFamily="18" charset="0"/>
              </a:rPr>
              <a:t>thinkerQ</a:t>
            </a:r>
            <a:r>
              <a:rPr lang="en-US" altLang="zh-CN" sz="6600" b="1" dirty="0">
                <a:solidFill>
                  <a:srgbClr val="C00000"/>
                </a:solidFill>
                <a:latin typeface="Times New Roman" panose="02020603050405020304" pitchFamily="18" charset="0"/>
                <a:cs typeface="Times New Roman" panose="02020603050405020304" pitchFamily="18" charset="0"/>
              </a:rPr>
              <a:t>: Online Querying</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7242B6D2-639D-DABA-C721-4C4925E72E9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59</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CF5CFCDE-B9F9-D57A-AB52-7771EC067D5E}"/>
              </a:ext>
            </a:extLst>
          </p:cNvPr>
          <p:cNvSpPr>
            <a:spLocks noGrp="1"/>
          </p:cNvSpPr>
          <p:nvPr>
            <p:ph idx="1"/>
          </p:nvPr>
        </p:nvSpPr>
        <p:spPr>
          <a:xfrm>
            <a:off x="772151" y="1445402"/>
            <a:ext cx="10716428" cy="4221162"/>
          </a:xfrm>
        </p:spPr>
        <p:txBody>
          <a:bodyPr>
            <a:noAutofit/>
          </a:bodyPr>
          <a:lstStyle/>
          <a:p>
            <a:pPr marL="0" indent="0">
              <a:buNone/>
            </a:pPr>
            <a:r>
              <a:rPr lang="en-US" altLang="zh-CN" sz="4000" b="1" dirty="0"/>
              <a:t>Features:</a:t>
            </a:r>
          </a:p>
          <a:p>
            <a:r>
              <a:rPr lang="en-US" b="1" dirty="0"/>
              <a:t>TLAT Programming Interface: </a:t>
            </a:r>
            <a:r>
              <a:rPr lang="en-US" dirty="0"/>
              <a:t>the same as in G-thinker</a:t>
            </a:r>
          </a:p>
          <a:p>
            <a:pPr marL="342900" indent="-342900">
              <a:buFont typeface="Arial" panose="020B0604020202020204" pitchFamily="34" charset="0"/>
              <a:buChar char="•"/>
            </a:pPr>
            <a:r>
              <a:rPr lang="en-US" dirty="0"/>
              <a:t>For applications where query contents differ (e.g., subgraph matching, </a:t>
            </a:r>
            <a:r>
              <a:rPr lang="en-US" i="1" dirty="0"/>
              <a:t>s</a:t>
            </a:r>
            <a:r>
              <a:rPr lang="en-US" dirty="0"/>
              <a:t>-</a:t>
            </a:r>
            <a:r>
              <a:rPr lang="en-US" i="1" dirty="0"/>
              <a:t>t</a:t>
            </a:r>
            <a:r>
              <a:rPr lang="en-US" dirty="0"/>
              <a:t> path enumeration)</a:t>
            </a:r>
          </a:p>
          <a:p>
            <a:r>
              <a:rPr lang="en-US" b="1" dirty="0"/>
              <a:t>Concurrency + Fairness: </a:t>
            </a:r>
            <a:r>
              <a:rPr lang="en-US" dirty="0"/>
              <a:t>tasks of a later-submitted query is processed only if tasks of earlier-submitted queries cannot saturate the available CPU cores</a:t>
            </a:r>
          </a:p>
          <a:p>
            <a:r>
              <a:rPr lang="en-US" b="1" dirty="0"/>
              <a:t>Task Lineage-Based Query Progress Tracking: </a:t>
            </a:r>
            <a:r>
              <a:rPr lang="en-US" dirty="0"/>
              <a:t>to keep track of when the last task of a query finishes, so as to return query results in time and to release resources.</a:t>
            </a:r>
          </a:p>
        </p:txBody>
      </p:sp>
      <p:sp>
        <p:nvSpPr>
          <p:cNvPr id="9" name="TextBox 8">
            <a:extLst>
              <a:ext uri="{FF2B5EF4-FFF2-40B4-BE49-F238E27FC236}">
                <a16:creationId xmlns:a16="http://schemas.microsoft.com/office/drawing/2014/main" id="{02E2D09B-DDD8-08F1-042B-0258B2043992}"/>
              </a:ext>
            </a:extLst>
          </p:cNvPr>
          <p:cNvSpPr txBox="1"/>
          <p:nvPr/>
        </p:nvSpPr>
        <p:spPr>
          <a:xfrm>
            <a:off x="269321" y="6153386"/>
            <a:ext cx="11383801" cy="584775"/>
          </a:xfrm>
          <a:prstGeom prst="rect">
            <a:avLst/>
          </a:prstGeom>
          <a:noFill/>
        </p:spPr>
        <p:txBody>
          <a:bodyPr wrap="square">
            <a:spAutoFit/>
          </a:bodyPr>
          <a:lstStyle/>
          <a:p>
            <a:r>
              <a:rPr lang="en-US" sz="1600" dirty="0" err="1">
                <a:solidFill>
                  <a:schemeClr val="bg1">
                    <a:lumMod val="50000"/>
                  </a:schemeClr>
                </a:solidFill>
              </a:rPr>
              <a:t>Lyuheng</a:t>
            </a:r>
            <a:r>
              <a:rPr lang="en-US" sz="1600" dirty="0">
                <a:solidFill>
                  <a:schemeClr val="bg1">
                    <a:lumMod val="50000"/>
                  </a:schemeClr>
                </a:solidFill>
              </a:rPr>
              <a:t> Yuan, </a:t>
            </a:r>
            <a:r>
              <a:rPr lang="en-US" sz="1600" dirty="0" err="1">
                <a:solidFill>
                  <a:schemeClr val="bg1">
                    <a:lumMod val="50000"/>
                  </a:schemeClr>
                </a:solidFill>
              </a:rPr>
              <a:t>Guimu</a:t>
            </a:r>
            <a:r>
              <a:rPr lang="en-US" sz="1600" dirty="0">
                <a:solidFill>
                  <a:schemeClr val="bg1">
                    <a:lumMod val="50000"/>
                  </a:schemeClr>
                </a:solidFill>
              </a:rPr>
              <a:t> Guo, Da Yan, Saugat Adhikari, Jalal Khalil, Cheng Long, and Lei Zou:</a:t>
            </a:r>
          </a:p>
          <a:p>
            <a:r>
              <a:rPr lang="en-US" sz="1600" b="1" dirty="0">
                <a:solidFill>
                  <a:schemeClr val="bg1">
                    <a:lumMod val="50000"/>
                  </a:schemeClr>
                </a:solidFill>
              </a:rPr>
              <a:t>G-</a:t>
            </a:r>
            <a:r>
              <a:rPr lang="en-US" sz="1600" b="1" dirty="0" err="1">
                <a:solidFill>
                  <a:schemeClr val="bg1">
                    <a:lumMod val="50000"/>
                  </a:schemeClr>
                </a:solidFill>
              </a:rPr>
              <a:t>thinkerQ</a:t>
            </a:r>
            <a:r>
              <a:rPr lang="en-US" sz="1600" b="1" dirty="0">
                <a:solidFill>
                  <a:schemeClr val="bg1">
                    <a:lumMod val="50000"/>
                  </a:schemeClr>
                </a:solidFill>
              </a:rPr>
              <a:t>: A General Subgraph Querying System with a Unified Task-Based Programming Model. </a:t>
            </a:r>
            <a:r>
              <a:rPr lang="en-US" sz="1600" dirty="0">
                <a:solidFill>
                  <a:schemeClr val="bg1">
                    <a:lumMod val="50000"/>
                  </a:schemeClr>
                </a:solidFill>
              </a:rPr>
              <a:t>TKDE 2025 (accepted).</a:t>
            </a:r>
          </a:p>
        </p:txBody>
      </p:sp>
    </p:spTree>
    <p:extLst>
      <p:ext uri="{BB962C8B-B14F-4D97-AF65-F5344CB8AC3E}">
        <p14:creationId xmlns:p14="http://schemas.microsoft.com/office/powerpoint/2010/main" val="1958184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40277-A2E4-83A9-FAA1-2804D1033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2F742-EFC0-A345-C6E3-9A9A6BD0B064}"/>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Think Like a Vertex (TLAV)</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AFE124A6-3882-DD76-ABFF-A780E06C0EF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a:t>
            </a:fld>
            <a:endParaRPr lang="en-US" sz="2000" dirty="0">
              <a:solidFill>
                <a:schemeClr val="tx1"/>
              </a:solidFill>
              <a:latin typeface="Arial" pitchFamily="34" charset="0"/>
              <a:cs typeface="Arial" pitchFamily="34" charset="0"/>
            </a:endParaRPr>
          </a:p>
        </p:txBody>
      </p:sp>
      <p:sp>
        <p:nvSpPr>
          <p:cNvPr id="18" name="Content Placeholder 2">
            <a:extLst>
              <a:ext uri="{FF2B5EF4-FFF2-40B4-BE49-F238E27FC236}">
                <a16:creationId xmlns:a16="http://schemas.microsoft.com/office/drawing/2014/main" id="{C45F02DE-D0FA-CDC0-6315-F5E465497187}"/>
              </a:ext>
            </a:extLst>
          </p:cNvPr>
          <p:cNvSpPr>
            <a:spLocks noGrp="1"/>
          </p:cNvSpPr>
          <p:nvPr>
            <p:ph idx="1"/>
          </p:nvPr>
        </p:nvSpPr>
        <p:spPr>
          <a:xfrm>
            <a:off x="703422" y="1445402"/>
            <a:ext cx="8515350" cy="4221162"/>
          </a:xfrm>
        </p:spPr>
        <p:txBody>
          <a:bodyPr>
            <a:normAutofit/>
          </a:bodyPr>
          <a:lstStyle/>
          <a:p>
            <a:pPr marL="0" indent="0">
              <a:buNone/>
            </a:pPr>
            <a:r>
              <a:rPr lang="en-US" sz="3600" b="1" dirty="0">
                <a:solidFill>
                  <a:srgbClr val="C00000"/>
                </a:solidFill>
                <a:latin typeface="Times New Roman" panose="02020603050405020304" pitchFamily="18" charset="0"/>
                <a:cs typeface="Times New Roman" panose="02020603050405020304" pitchFamily="18" charset="0"/>
              </a:rPr>
              <a:t>Graph Neural Networks (GNN)</a:t>
            </a:r>
            <a:endParaRPr lang="en-US" sz="3600" dirty="0"/>
          </a:p>
        </p:txBody>
      </p:sp>
      <p:sp>
        <p:nvSpPr>
          <p:cNvPr id="4" name="Content Placeholder 2">
            <a:extLst>
              <a:ext uri="{FF2B5EF4-FFF2-40B4-BE49-F238E27FC236}">
                <a16:creationId xmlns:a16="http://schemas.microsoft.com/office/drawing/2014/main" id="{DD14979E-3646-6845-7D74-8666BE7AC2E1}"/>
              </a:ext>
            </a:extLst>
          </p:cNvPr>
          <p:cNvSpPr txBox="1">
            <a:spLocks/>
          </p:cNvSpPr>
          <p:nvPr/>
        </p:nvSpPr>
        <p:spPr>
          <a:xfrm>
            <a:off x="5815779" y="1201082"/>
            <a:ext cx="5849930" cy="1714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altLang="zh-CN" dirty="0"/>
          </a:p>
          <a:p>
            <a:pPr marL="457200" lvl="1" indent="0">
              <a:buNone/>
            </a:pPr>
            <a:endParaRPr lang="en-US" altLang="zh-CN" dirty="0"/>
          </a:p>
          <a:p>
            <a:pPr marL="457200" lvl="1" indent="0">
              <a:buNone/>
            </a:pPr>
            <a:r>
              <a:rPr lang="en-US" altLang="zh-CN" dirty="0"/>
              <a:t>Vertex Embedding Gathering/Scattering</a:t>
            </a:r>
            <a:endParaRPr lang="en-US" altLang="zh-CN" sz="2000" dirty="0">
              <a:solidFill>
                <a:srgbClr val="C00000"/>
              </a:solidFill>
            </a:endParaRPr>
          </a:p>
        </p:txBody>
      </p:sp>
      <p:grpSp>
        <p:nvGrpSpPr>
          <p:cNvPr id="8" name="Group 7">
            <a:extLst>
              <a:ext uri="{FF2B5EF4-FFF2-40B4-BE49-F238E27FC236}">
                <a16:creationId xmlns:a16="http://schemas.microsoft.com/office/drawing/2014/main" id="{9279E9E2-29FE-377B-40BD-0AAA1C1F08BB}"/>
              </a:ext>
            </a:extLst>
          </p:cNvPr>
          <p:cNvGrpSpPr/>
          <p:nvPr/>
        </p:nvGrpSpPr>
        <p:grpSpPr>
          <a:xfrm>
            <a:off x="1095761" y="2521373"/>
            <a:ext cx="374073" cy="379724"/>
            <a:chOff x="4810991" y="2421082"/>
            <a:chExt cx="374073" cy="379724"/>
          </a:xfrm>
        </p:grpSpPr>
        <p:sp>
          <p:nvSpPr>
            <p:cNvPr id="9" name="Oval 8">
              <a:extLst>
                <a:ext uri="{FF2B5EF4-FFF2-40B4-BE49-F238E27FC236}">
                  <a16:creationId xmlns:a16="http://schemas.microsoft.com/office/drawing/2014/main" id="{E1EF4535-C5C0-E7DC-DB26-005E0F1F7E54}"/>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A115950-A94E-D75D-B60D-B7908DC31C01}"/>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24" name="Group 23">
            <a:extLst>
              <a:ext uri="{FF2B5EF4-FFF2-40B4-BE49-F238E27FC236}">
                <a16:creationId xmlns:a16="http://schemas.microsoft.com/office/drawing/2014/main" id="{3DC54AB8-3FAE-FCA9-AA7E-F08FBC6383A1}"/>
              </a:ext>
            </a:extLst>
          </p:cNvPr>
          <p:cNvGrpSpPr/>
          <p:nvPr/>
        </p:nvGrpSpPr>
        <p:grpSpPr>
          <a:xfrm>
            <a:off x="1078608" y="3625840"/>
            <a:ext cx="374073" cy="379724"/>
            <a:chOff x="4810991" y="2421082"/>
            <a:chExt cx="374073" cy="379724"/>
          </a:xfrm>
        </p:grpSpPr>
        <p:sp>
          <p:nvSpPr>
            <p:cNvPr id="53" name="Oval 52">
              <a:extLst>
                <a:ext uri="{FF2B5EF4-FFF2-40B4-BE49-F238E27FC236}">
                  <a16:creationId xmlns:a16="http://schemas.microsoft.com/office/drawing/2014/main" id="{D4C16C1C-ADD2-C29F-8AEC-BF7E69556DA6}"/>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ADB179A-AA72-EF7D-1E89-F8AFD09DBB0E}"/>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55" name="Group 54">
            <a:extLst>
              <a:ext uri="{FF2B5EF4-FFF2-40B4-BE49-F238E27FC236}">
                <a16:creationId xmlns:a16="http://schemas.microsoft.com/office/drawing/2014/main" id="{06E0CB99-6871-4ACA-5273-71324EC6D942}"/>
              </a:ext>
            </a:extLst>
          </p:cNvPr>
          <p:cNvGrpSpPr/>
          <p:nvPr/>
        </p:nvGrpSpPr>
        <p:grpSpPr>
          <a:xfrm>
            <a:off x="2380770" y="2515722"/>
            <a:ext cx="374073" cy="379724"/>
            <a:chOff x="4810991" y="2421082"/>
            <a:chExt cx="374073" cy="379724"/>
          </a:xfrm>
        </p:grpSpPr>
        <p:sp>
          <p:nvSpPr>
            <p:cNvPr id="56" name="Oval 55">
              <a:extLst>
                <a:ext uri="{FF2B5EF4-FFF2-40B4-BE49-F238E27FC236}">
                  <a16:creationId xmlns:a16="http://schemas.microsoft.com/office/drawing/2014/main" id="{9EF8AC8A-16CC-4FB0-E4C3-A26A1B197514}"/>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FD68C84-7362-13DF-E9B7-E95A148900DE}"/>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58" name="Group 57">
            <a:extLst>
              <a:ext uri="{FF2B5EF4-FFF2-40B4-BE49-F238E27FC236}">
                <a16:creationId xmlns:a16="http://schemas.microsoft.com/office/drawing/2014/main" id="{215CE966-2F10-19C1-058E-4B1AFD360024}"/>
              </a:ext>
            </a:extLst>
          </p:cNvPr>
          <p:cNvGrpSpPr/>
          <p:nvPr/>
        </p:nvGrpSpPr>
        <p:grpSpPr>
          <a:xfrm>
            <a:off x="2380770" y="3614538"/>
            <a:ext cx="374073" cy="379724"/>
            <a:chOff x="4810991" y="2421082"/>
            <a:chExt cx="374073" cy="379724"/>
          </a:xfrm>
        </p:grpSpPr>
        <p:sp>
          <p:nvSpPr>
            <p:cNvPr id="59" name="Oval 58">
              <a:extLst>
                <a:ext uri="{FF2B5EF4-FFF2-40B4-BE49-F238E27FC236}">
                  <a16:creationId xmlns:a16="http://schemas.microsoft.com/office/drawing/2014/main" id="{F04C6164-AA7A-7BC0-E167-821A16B8ACF7}"/>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813B89AD-9038-16AE-4C34-8EDC335D2684}"/>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61" name="Straight Arrow Connector 60">
            <a:extLst>
              <a:ext uri="{FF2B5EF4-FFF2-40B4-BE49-F238E27FC236}">
                <a16:creationId xmlns:a16="http://schemas.microsoft.com/office/drawing/2014/main" id="{B356ADBB-5D91-F6A1-B159-A1BE120640C8}"/>
              </a:ext>
            </a:extLst>
          </p:cNvPr>
          <p:cNvCxnSpPr>
            <a:cxnSpLocks/>
            <a:stCxn id="9" idx="6"/>
            <a:endCxn id="56" idx="2"/>
          </p:cNvCxnSpPr>
          <p:nvPr/>
        </p:nvCxnSpPr>
        <p:spPr>
          <a:xfrm flipV="1">
            <a:off x="1469834" y="2702759"/>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217B4BD-A78B-FA04-DCE8-C5BD77D81741}"/>
              </a:ext>
            </a:extLst>
          </p:cNvPr>
          <p:cNvCxnSpPr>
            <a:cxnSpLocks/>
          </p:cNvCxnSpPr>
          <p:nvPr/>
        </p:nvCxnSpPr>
        <p:spPr>
          <a:xfrm flipV="1">
            <a:off x="1453341" y="3809596"/>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BC7F8745-F6DD-2927-A2E5-708CBFA7CBE5}"/>
              </a:ext>
            </a:extLst>
          </p:cNvPr>
          <p:cNvCxnSpPr>
            <a:cxnSpLocks/>
            <a:endCxn id="57" idx="2"/>
          </p:cNvCxnSpPr>
          <p:nvPr/>
        </p:nvCxnSpPr>
        <p:spPr>
          <a:xfrm flipV="1">
            <a:off x="2567806" y="2895446"/>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D7480BB6-25DD-6E57-7C03-AAB17CD740F0}"/>
              </a:ext>
            </a:extLst>
          </p:cNvPr>
          <p:cNvCxnSpPr>
            <a:cxnSpLocks/>
          </p:cNvCxnSpPr>
          <p:nvPr/>
        </p:nvCxnSpPr>
        <p:spPr>
          <a:xfrm flipV="1">
            <a:off x="1265644" y="2901097"/>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E4BBB65-13F9-475A-D8DA-DAC95D0C4488}"/>
              </a:ext>
            </a:extLst>
          </p:cNvPr>
          <p:cNvCxnSpPr>
            <a:cxnSpLocks/>
          </p:cNvCxnSpPr>
          <p:nvPr/>
        </p:nvCxnSpPr>
        <p:spPr>
          <a:xfrm flipH="1" flipV="1">
            <a:off x="1417879" y="2843491"/>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65E4E1B3-D1B7-D9D8-0720-FC5A79C485F8}"/>
              </a:ext>
            </a:extLst>
          </p:cNvPr>
          <p:cNvGrpSpPr/>
          <p:nvPr/>
        </p:nvGrpSpPr>
        <p:grpSpPr>
          <a:xfrm>
            <a:off x="1138894" y="2567678"/>
            <a:ext cx="1168607" cy="996684"/>
            <a:chOff x="1082224" y="3038887"/>
            <a:chExt cx="1168607" cy="996684"/>
          </a:xfrm>
        </p:grpSpPr>
        <p:cxnSp>
          <p:nvCxnSpPr>
            <p:cNvPr id="67" name="Straight Arrow Connector 66">
              <a:extLst>
                <a:ext uri="{FF2B5EF4-FFF2-40B4-BE49-F238E27FC236}">
                  <a16:creationId xmlns:a16="http://schemas.microsoft.com/office/drawing/2014/main" id="{7434F11E-5602-2394-CC49-9751FA9263A7}"/>
                </a:ext>
              </a:extLst>
            </p:cNvPr>
            <p:cNvCxnSpPr>
              <a:cxnSpLocks/>
            </p:cNvCxnSpPr>
            <p:nvPr/>
          </p:nvCxnSpPr>
          <p:spPr>
            <a:xfrm flipH="1">
              <a:off x="1537442" y="3038887"/>
              <a:ext cx="653089"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FFEC71E9-BE38-8EA5-74DC-D7C80D4AC4C8}"/>
                </a:ext>
              </a:extLst>
            </p:cNvPr>
            <p:cNvCxnSpPr>
              <a:cxnSpLocks/>
            </p:cNvCxnSpPr>
            <p:nvPr/>
          </p:nvCxnSpPr>
          <p:spPr>
            <a:xfrm flipH="1" flipV="1">
              <a:off x="1654518" y="3387060"/>
              <a:ext cx="596313" cy="492377"/>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CEC44BA4-FEFD-B66A-CF27-7F93018653CD}"/>
                </a:ext>
              </a:extLst>
            </p:cNvPr>
            <p:cNvCxnSpPr>
              <a:cxnSpLocks/>
            </p:cNvCxnSpPr>
            <p:nvPr/>
          </p:nvCxnSpPr>
          <p:spPr>
            <a:xfrm flipV="1">
              <a:off x="1082224" y="3521406"/>
              <a:ext cx="0" cy="514165"/>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
        <p:nvSpPr>
          <p:cNvPr id="70" name="Oval 69">
            <a:extLst>
              <a:ext uri="{FF2B5EF4-FFF2-40B4-BE49-F238E27FC236}">
                <a16:creationId xmlns:a16="http://schemas.microsoft.com/office/drawing/2014/main" id="{F28F7FA7-F427-731D-38A0-5FF6A03EC736}"/>
              </a:ext>
            </a:extLst>
          </p:cNvPr>
          <p:cNvSpPr/>
          <p:nvPr/>
        </p:nvSpPr>
        <p:spPr>
          <a:xfrm>
            <a:off x="1029952" y="2458179"/>
            <a:ext cx="493895" cy="493895"/>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7EEBBC2-7C2B-D37A-4DCD-B32C272A3776}"/>
              </a:ext>
            </a:extLst>
          </p:cNvPr>
          <p:cNvGrpSpPr/>
          <p:nvPr/>
        </p:nvGrpSpPr>
        <p:grpSpPr>
          <a:xfrm>
            <a:off x="4719722" y="2552817"/>
            <a:ext cx="374073" cy="379724"/>
            <a:chOff x="4810991" y="2421082"/>
            <a:chExt cx="374073" cy="379724"/>
          </a:xfrm>
        </p:grpSpPr>
        <p:sp>
          <p:nvSpPr>
            <p:cNvPr id="72" name="Oval 71">
              <a:extLst>
                <a:ext uri="{FF2B5EF4-FFF2-40B4-BE49-F238E27FC236}">
                  <a16:creationId xmlns:a16="http://schemas.microsoft.com/office/drawing/2014/main" id="{F93F4680-73CA-073C-7C68-75F5DA048BEC}"/>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4BA3AFA7-7392-DA29-804F-BECF05EE9F9A}"/>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74" name="Group 73">
            <a:extLst>
              <a:ext uri="{FF2B5EF4-FFF2-40B4-BE49-F238E27FC236}">
                <a16:creationId xmlns:a16="http://schemas.microsoft.com/office/drawing/2014/main" id="{03812D6A-3456-5552-06A0-FC95BEEC4BFF}"/>
              </a:ext>
            </a:extLst>
          </p:cNvPr>
          <p:cNvGrpSpPr/>
          <p:nvPr/>
        </p:nvGrpSpPr>
        <p:grpSpPr>
          <a:xfrm>
            <a:off x="4732161" y="3096617"/>
            <a:ext cx="374073" cy="379724"/>
            <a:chOff x="4810991" y="2421082"/>
            <a:chExt cx="374073" cy="379724"/>
          </a:xfrm>
        </p:grpSpPr>
        <p:sp>
          <p:nvSpPr>
            <p:cNvPr id="75" name="Oval 74">
              <a:extLst>
                <a:ext uri="{FF2B5EF4-FFF2-40B4-BE49-F238E27FC236}">
                  <a16:creationId xmlns:a16="http://schemas.microsoft.com/office/drawing/2014/main" id="{DF0B168D-E72E-2791-FB6B-68DB2E92E18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41858C94-D74C-8580-5994-5B942EE40450}"/>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grpSp>
        <p:nvGrpSpPr>
          <p:cNvPr id="77" name="Group 76">
            <a:extLst>
              <a:ext uri="{FF2B5EF4-FFF2-40B4-BE49-F238E27FC236}">
                <a16:creationId xmlns:a16="http://schemas.microsoft.com/office/drawing/2014/main" id="{273273D2-1D28-B7DD-767F-A1FCC9B4FC85}"/>
              </a:ext>
            </a:extLst>
          </p:cNvPr>
          <p:cNvGrpSpPr/>
          <p:nvPr/>
        </p:nvGrpSpPr>
        <p:grpSpPr>
          <a:xfrm>
            <a:off x="4732161" y="3615951"/>
            <a:ext cx="374073" cy="379724"/>
            <a:chOff x="4810991" y="2421082"/>
            <a:chExt cx="374073" cy="379724"/>
          </a:xfrm>
        </p:grpSpPr>
        <p:sp>
          <p:nvSpPr>
            <p:cNvPr id="78" name="Oval 77">
              <a:extLst>
                <a:ext uri="{FF2B5EF4-FFF2-40B4-BE49-F238E27FC236}">
                  <a16:creationId xmlns:a16="http://schemas.microsoft.com/office/drawing/2014/main" id="{3F015066-5588-7C24-7B56-7980FD4E070C}"/>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52A206D6-D7AD-FFFD-1954-FAB80F4EC2BA}"/>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cxnSp>
        <p:nvCxnSpPr>
          <p:cNvPr id="80" name="Straight Arrow Connector 79">
            <a:extLst>
              <a:ext uri="{FF2B5EF4-FFF2-40B4-BE49-F238E27FC236}">
                <a16:creationId xmlns:a16="http://schemas.microsoft.com/office/drawing/2014/main" id="{3DCCAA2A-D195-7AE8-0A31-B62C1BB8176F}"/>
              </a:ext>
            </a:extLst>
          </p:cNvPr>
          <p:cNvCxnSpPr>
            <a:cxnSpLocks/>
          </p:cNvCxnSpPr>
          <p:nvPr/>
        </p:nvCxnSpPr>
        <p:spPr>
          <a:xfrm>
            <a:off x="5093794" y="2739853"/>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C364C9B3-565D-DB81-0E01-E609576C4BD9}"/>
              </a:ext>
            </a:extLst>
          </p:cNvPr>
          <p:cNvCxnSpPr>
            <a:cxnSpLocks/>
          </p:cNvCxnSpPr>
          <p:nvPr/>
        </p:nvCxnSpPr>
        <p:spPr>
          <a:xfrm>
            <a:off x="5106234" y="3291675"/>
            <a:ext cx="419100"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5C4BB76A-9595-F554-43F0-6271EBC8048E}"/>
              </a:ext>
            </a:extLst>
          </p:cNvPr>
          <p:cNvCxnSpPr>
            <a:cxnSpLocks/>
          </p:cNvCxnSpPr>
          <p:nvPr/>
        </p:nvCxnSpPr>
        <p:spPr>
          <a:xfrm>
            <a:off x="5106234" y="3811009"/>
            <a:ext cx="419100"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71BCFA08-A2A0-8C4E-AE30-1CCD7514436C}"/>
              </a:ext>
            </a:extLst>
          </p:cNvPr>
          <p:cNvSpPr/>
          <p:nvPr/>
        </p:nvSpPr>
        <p:spPr>
          <a:xfrm>
            <a:off x="5523286" y="2576196"/>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3850B94-76A2-343B-6D34-E23CB3BC2524}"/>
              </a:ext>
            </a:extLst>
          </p:cNvPr>
          <p:cNvSpPr/>
          <p:nvPr/>
        </p:nvSpPr>
        <p:spPr>
          <a:xfrm>
            <a:off x="5525335" y="3107010"/>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E23E08B2-A698-AB91-EE43-5D643BBD9886}"/>
              </a:ext>
            </a:extLst>
          </p:cNvPr>
          <p:cNvSpPr/>
          <p:nvPr/>
        </p:nvSpPr>
        <p:spPr>
          <a:xfrm>
            <a:off x="5525334" y="3626343"/>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Arrow Connector 85">
            <a:extLst>
              <a:ext uri="{FF2B5EF4-FFF2-40B4-BE49-F238E27FC236}">
                <a16:creationId xmlns:a16="http://schemas.microsoft.com/office/drawing/2014/main" id="{EED1821D-FECB-ACDB-6DAB-622FBC07B565}"/>
              </a:ext>
            </a:extLst>
          </p:cNvPr>
          <p:cNvCxnSpPr>
            <a:cxnSpLocks/>
          </p:cNvCxnSpPr>
          <p:nvPr/>
        </p:nvCxnSpPr>
        <p:spPr>
          <a:xfrm>
            <a:off x="6146739" y="2739853"/>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1BE669DB-34EA-D793-46AA-2BED427B0BD7}"/>
              </a:ext>
            </a:extLst>
          </p:cNvPr>
          <p:cNvCxnSpPr>
            <a:cxnSpLocks/>
          </p:cNvCxnSpPr>
          <p:nvPr/>
        </p:nvCxnSpPr>
        <p:spPr>
          <a:xfrm>
            <a:off x="6126191" y="3291675"/>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32CD95BC-AC87-C8C0-7339-FC2579B5586C}"/>
              </a:ext>
            </a:extLst>
          </p:cNvPr>
          <p:cNvCxnSpPr>
            <a:cxnSpLocks/>
          </p:cNvCxnSpPr>
          <p:nvPr/>
        </p:nvCxnSpPr>
        <p:spPr>
          <a:xfrm>
            <a:off x="6126191" y="3811009"/>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474C36D5-A6F9-FFE5-6915-86C726A947C1}"/>
                  </a:ext>
                </a:extLst>
              </p:cNvPr>
              <p:cNvSpPr txBox="1"/>
              <p:nvPr/>
            </p:nvSpPr>
            <p:spPr>
              <a:xfrm>
                <a:off x="6586622" y="2501090"/>
                <a:ext cx="61741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0,2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89" name="TextBox 88">
                <a:extLst>
                  <a:ext uri="{FF2B5EF4-FFF2-40B4-BE49-F238E27FC236}">
                    <a16:creationId xmlns:a16="http://schemas.microsoft.com/office/drawing/2014/main" id="{474C36D5-A6F9-FFE5-6915-86C726A947C1}"/>
                  </a:ext>
                </a:extLst>
              </p:cNvPr>
              <p:cNvSpPr txBox="1">
                <a:spLocks noRot="1" noChangeAspect="1" noMove="1" noResize="1" noEditPoints="1" noAdjustHandles="1" noChangeArrowheads="1" noChangeShapeType="1" noTextEdit="1"/>
              </p:cNvSpPr>
              <p:nvPr/>
            </p:nvSpPr>
            <p:spPr>
              <a:xfrm>
                <a:off x="6586622" y="2501090"/>
                <a:ext cx="617412" cy="4612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235F42C-B700-02AF-31FE-2BD6F6453D18}"/>
                  </a:ext>
                </a:extLst>
              </p:cNvPr>
              <p:cNvSpPr txBox="1"/>
              <p:nvPr/>
            </p:nvSpPr>
            <p:spPr>
              <a:xfrm>
                <a:off x="6566074" y="3062337"/>
                <a:ext cx="612091"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1,2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90" name="TextBox 89">
                <a:extLst>
                  <a:ext uri="{FF2B5EF4-FFF2-40B4-BE49-F238E27FC236}">
                    <a16:creationId xmlns:a16="http://schemas.microsoft.com/office/drawing/2014/main" id="{6235F42C-B700-02AF-31FE-2BD6F6453D18}"/>
                  </a:ext>
                </a:extLst>
              </p:cNvPr>
              <p:cNvSpPr txBox="1">
                <a:spLocks noRot="1" noChangeAspect="1" noMove="1" noResize="1" noEditPoints="1" noAdjustHandles="1" noChangeArrowheads="1" noChangeShapeType="1" noTextEdit="1"/>
              </p:cNvSpPr>
              <p:nvPr/>
            </p:nvSpPr>
            <p:spPr>
              <a:xfrm>
                <a:off x="6566074" y="3062337"/>
                <a:ext cx="612091" cy="4612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3BE51F1-1B42-C526-7738-366EB366D51C}"/>
                  </a:ext>
                </a:extLst>
              </p:cNvPr>
              <p:cNvSpPr txBox="1"/>
              <p:nvPr/>
            </p:nvSpPr>
            <p:spPr>
              <a:xfrm>
                <a:off x="6579356" y="3580400"/>
                <a:ext cx="61741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3,2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91" name="TextBox 90">
                <a:extLst>
                  <a:ext uri="{FF2B5EF4-FFF2-40B4-BE49-F238E27FC236}">
                    <a16:creationId xmlns:a16="http://schemas.microsoft.com/office/drawing/2014/main" id="{C3BE51F1-1B42-C526-7738-366EB366D51C}"/>
                  </a:ext>
                </a:extLst>
              </p:cNvPr>
              <p:cNvSpPr txBox="1">
                <a:spLocks noRot="1" noChangeAspect="1" noMove="1" noResize="1" noEditPoints="1" noAdjustHandles="1" noChangeArrowheads="1" noChangeShapeType="1" noTextEdit="1"/>
              </p:cNvSpPr>
              <p:nvPr/>
            </p:nvSpPr>
            <p:spPr>
              <a:xfrm>
                <a:off x="6579356" y="3580400"/>
                <a:ext cx="617412" cy="4612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C23C14A-0528-9A96-5055-D77E89010393}"/>
                  </a:ext>
                </a:extLst>
              </p:cNvPr>
              <p:cNvSpPr txBox="1"/>
              <p:nvPr/>
            </p:nvSpPr>
            <p:spPr>
              <a:xfrm>
                <a:off x="3814955" y="2501090"/>
                <a:ext cx="812337" cy="4402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0</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2" name="TextBox 91">
                <a:extLst>
                  <a:ext uri="{FF2B5EF4-FFF2-40B4-BE49-F238E27FC236}">
                    <a16:creationId xmlns:a16="http://schemas.microsoft.com/office/drawing/2014/main" id="{FC23C14A-0528-9A96-5055-D77E89010393}"/>
                  </a:ext>
                </a:extLst>
              </p:cNvPr>
              <p:cNvSpPr txBox="1">
                <a:spLocks noRot="1" noChangeAspect="1" noMove="1" noResize="1" noEditPoints="1" noAdjustHandles="1" noChangeArrowheads="1" noChangeShapeType="1" noTextEdit="1"/>
              </p:cNvSpPr>
              <p:nvPr/>
            </p:nvSpPr>
            <p:spPr>
              <a:xfrm>
                <a:off x="3814955" y="2501090"/>
                <a:ext cx="812337" cy="440249"/>
              </a:xfrm>
              <a:prstGeom prst="rect">
                <a:avLst/>
              </a:prstGeom>
              <a:blipFill>
                <a:blip r:embed="rId6"/>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4E8009E-9C09-5987-A95F-918DE21D996C}"/>
                  </a:ext>
                </a:extLst>
              </p:cNvPr>
              <p:cNvSpPr txBox="1"/>
              <p:nvPr/>
            </p:nvSpPr>
            <p:spPr>
              <a:xfrm>
                <a:off x="3825316" y="3063528"/>
                <a:ext cx="812337"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3" name="TextBox 92">
                <a:extLst>
                  <a:ext uri="{FF2B5EF4-FFF2-40B4-BE49-F238E27FC236}">
                    <a16:creationId xmlns:a16="http://schemas.microsoft.com/office/drawing/2014/main" id="{44E8009E-9C09-5987-A95F-918DE21D996C}"/>
                  </a:ext>
                </a:extLst>
              </p:cNvPr>
              <p:cNvSpPr txBox="1">
                <a:spLocks noRot="1" noChangeAspect="1" noMove="1" noResize="1" noEditPoints="1" noAdjustHandles="1" noChangeArrowheads="1" noChangeShapeType="1" noTextEdit="1"/>
              </p:cNvSpPr>
              <p:nvPr/>
            </p:nvSpPr>
            <p:spPr>
              <a:xfrm>
                <a:off x="3825316" y="3063528"/>
                <a:ext cx="812337" cy="438262"/>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000346DF-98C3-073C-74B1-56AEB03E5486}"/>
                  </a:ext>
                </a:extLst>
              </p:cNvPr>
              <p:cNvSpPr txBox="1"/>
              <p:nvPr/>
            </p:nvSpPr>
            <p:spPr>
              <a:xfrm>
                <a:off x="3834914" y="3554035"/>
                <a:ext cx="812337" cy="4399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3</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4" name="TextBox 93">
                <a:extLst>
                  <a:ext uri="{FF2B5EF4-FFF2-40B4-BE49-F238E27FC236}">
                    <a16:creationId xmlns:a16="http://schemas.microsoft.com/office/drawing/2014/main" id="{000346DF-98C3-073C-74B1-56AEB03E5486}"/>
                  </a:ext>
                </a:extLst>
              </p:cNvPr>
              <p:cNvSpPr txBox="1">
                <a:spLocks noRot="1" noChangeAspect="1" noMove="1" noResize="1" noEditPoints="1" noAdjustHandles="1" noChangeArrowheads="1" noChangeShapeType="1" noTextEdit="1"/>
              </p:cNvSpPr>
              <p:nvPr/>
            </p:nvSpPr>
            <p:spPr>
              <a:xfrm>
                <a:off x="3834914" y="3554035"/>
                <a:ext cx="812337" cy="439929"/>
              </a:xfrm>
              <a:prstGeom prst="rect">
                <a:avLst/>
              </a:prstGeom>
              <a:blipFill>
                <a:blip r:embed="rId8"/>
                <a:stretch>
                  <a:fillRect b="-2778"/>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FC29EB9D-47C9-E76A-1256-5BF66488B773}"/>
              </a:ext>
            </a:extLst>
          </p:cNvPr>
          <p:cNvCxnSpPr>
            <a:cxnSpLocks/>
            <a:stCxn id="89" idx="3"/>
          </p:cNvCxnSpPr>
          <p:nvPr/>
        </p:nvCxnSpPr>
        <p:spPr>
          <a:xfrm>
            <a:off x="7204034" y="2731699"/>
            <a:ext cx="757826" cy="4545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F200F6A7-6975-B150-D38F-A52319635DEE}"/>
              </a:ext>
            </a:extLst>
          </p:cNvPr>
          <p:cNvCxnSpPr>
            <a:cxnSpLocks/>
            <a:stCxn id="91" idx="3"/>
          </p:cNvCxnSpPr>
          <p:nvPr/>
        </p:nvCxnSpPr>
        <p:spPr>
          <a:xfrm flipV="1">
            <a:off x="7196768" y="3448001"/>
            <a:ext cx="761688" cy="363008"/>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708B473F-E79C-714B-5AF6-CF1A8C0BC983}"/>
              </a:ext>
            </a:extLst>
          </p:cNvPr>
          <p:cNvCxnSpPr>
            <a:cxnSpLocks/>
          </p:cNvCxnSpPr>
          <p:nvPr/>
        </p:nvCxnSpPr>
        <p:spPr>
          <a:xfrm flipV="1">
            <a:off x="7167243" y="3304691"/>
            <a:ext cx="791213" cy="648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E76475A2-5B77-DC80-CC0B-7C729318EDFD}"/>
              </a:ext>
            </a:extLst>
          </p:cNvPr>
          <p:cNvSpPr/>
          <p:nvPr/>
        </p:nvSpPr>
        <p:spPr>
          <a:xfrm>
            <a:off x="9100344" y="3117373"/>
            <a:ext cx="600857" cy="37407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Arrow Connector 98">
            <a:extLst>
              <a:ext uri="{FF2B5EF4-FFF2-40B4-BE49-F238E27FC236}">
                <a16:creationId xmlns:a16="http://schemas.microsoft.com/office/drawing/2014/main" id="{C59DF2DA-7966-07B9-1109-138FBCB692D8}"/>
              </a:ext>
            </a:extLst>
          </p:cNvPr>
          <p:cNvCxnSpPr>
            <a:cxnSpLocks/>
          </p:cNvCxnSpPr>
          <p:nvPr/>
        </p:nvCxnSpPr>
        <p:spPr>
          <a:xfrm flipV="1">
            <a:off x="9702262" y="3291675"/>
            <a:ext cx="516687" cy="648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876656D9-F4B6-A68E-BE88-1BBF9C3F402E}"/>
              </a:ext>
            </a:extLst>
          </p:cNvPr>
          <p:cNvGrpSpPr/>
          <p:nvPr/>
        </p:nvGrpSpPr>
        <p:grpSpPr>
          <a:xfrm>
            <a:off x="10218949" y="3104686"/>
            <a:ext cx="374073" cy="379724"/>
            <a:chOff x="4810991" y="2421082"/>
            <a:chExt cx="374073" cy="379724"/>
          </a:xfrm>
        </p:grpSpPr>
        <p:sp>
          <p:nvSpPr>
            <p:cNvPr id="101" name="Oval 100">
              <a:extLst>
                <a:ext uri="{FF2B5EF4-FFF2-40B4-BE49-F238E27FC236}">
                  <a16:creationId xmlns:a16="http://schemas.microsoft.com/office/drawing/2014/main" id="{8CD46EE8-79E8-D4D9-86FC-FC871E5E194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FB7631C8-7E53-D66A-61E1-C666BC8DD500}"/>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AFE73A1-AA80-2DB8-60A6-5513305F13BC}"/>
                  </a:ext>
                </a:extLst>
              </p:cNvPr>
              <p:cNvSpPr txBox="1"/>
              <p:nvPr/>
            </p:nvSpPr>
            <p:spPr>
              <a:xfrm>
                <a:off x="10626296" y="3079031"/>
                <a:ext cx="592726"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103" name="TextBox 102">
                <a:extLst>
                  <a:ext uri="{FF2B5EF4-FFF2-40B4-BE49-F238E27FC236}">
                    <a16:creationId xmlns:a16="http://schemas.microsoft.com/office/drawing/2014/main" id="{9AFE73A1-AA80-2DB8-60A6-5513305F13BC}"/>
                  </a:ext>
                </a:extLst>
              </p:cNvPr>
              <p:cNvSpPr txBox="1">
                <a:spLocks noRot="1" noChangeAspect="1" noMove="1" noResize="1" noEditPoints="1" noAdjustHandles="1" noChangeArrowheads="1" noChangeShapeType="1" noTextEdit="1"/>
              </p:cNvSpPr>
              <p:nvPr/>
            </p:nvSpPr>
            <p:spPr>
              <a:xfrm>
                <a:off x="10626296" y="3079031"/>
                <a:ext cx="592726" cy="438518"/>
              </a:xfrm>
              <a:prstGeom prst="rect">
                <a:avLst/>
              </a:prstGeom>
              <a:blipFill>
                <a:blip r:embed="rId9"/>
                <a:stretch>
                  <a:fillRect b="-5714"/>
                </a:stretch>
              </a:blipFill>
            </p:spPr>
            <p:txBody>
              <a:bodyPr/>
              <a:lstStyle/>
              <a:p>
                <a:r>
                  <a:rPr lang="en-US">
                    <a:noFill/>
                  </a:rPr>
                  <a:t> </a:t>
                </a:r>
              </a:p>
            </p:txBody>
          </p:sp>
        </mc:Fallback>
      </mc:AlternateContent>
      <p:sp>
        <p:nvSpPr>
          <p:cNvPr id="104" name="TextBox 103">
            <a:extLst>
              <a:ext uri="{FF2B5EF4-FFF2-40B4-BE49-F238E27FC236}">
                <a16:creationId xmlns:a16="http://schemas.microsoft.com/office/drawing/2014/main" id="{CF707FAA-35D5-E286-93AE-052E6B2FE63D}"/>
              </a:ext>
            </a:extLst>
          </p:cNvPr>
          <p:cNvSpPr txBox="1"/>
          <p:nvPr/>
        </p:nvSpPr>
        <p:spPr>
          <a:xfrm>
            <a:off x="7799563" y="2683392"/>
            <a:ext cx="1228863" cy="369332"/>
          </a:xfrm>
          <a:prstGeom prst="rect">
            <a:avLst/>
          </a:prstGeom>
          <a:noFill/>
        </p:spPr>
        <p:txBody>
          <a:bodyPr wrap="none" rtlCol="0">
            <a:spAutoFit/>
          </a:bodyPr>
          <a:lstStyle/>
          <a:p>
            <a:pPr algn="ctr"/>
            <a:r>
              <a:rPr lang="en-US" b="1" dirty="0">
                <a:solidFill>
                  <a:srgbClr val="0070C0"/>
                </a:solidFill>
              </a:rPr>
              <a:t>Aggregate</a:t>
            </a:r>
          </a:p>
        </p:txBody>
      </p:sp>
      <p:grpSp>
        <p:nvGrpSpPr>
          <p:cNvPr id="105" name="Group 104">
            <a:extLst>
              <a:ext uri="{FF2B5EF4-FFF2-40B4-BE49-F238E27FC236}">
                <a16:creationId xmlns:a16="http://schemas.microsoft.com/office/drawing/2014/main" id="{896FF011-478E-D777-6989-06FA84873B18}"/>
              </a:ext>
            </a:extLst>
          </p:cNvPr>
          <p:cNvGrpSpPr/>
          <p:nvPr/>
        </p:nvGrpSpPr>
        <p:grpSpPr>
          <a:xfrm>
            <a:off x="7995746" y="3108300"/>
            <a:ext cx="374073" cy="379724"/>
            <a:chOff x="4810991" y="2421082"/>
            <a:chExt cx="374073" cy="379724"/>
          </a:xfrm>
        </p:grpSpPr>
        <p:sp>
          <p:nvSpPr>
            <p:cNvPr id="106" name="Oval 105">
              <a:extLst>
                <a:ext uri="{FF2B5EF4-FFF2-40B4-BE49-F238E27FC236}">
                  <a16:creationId xmlns:a16="http://schemas.microsoft.com/office/drawing/2014/main" id="{98864DEB-14E5-F523-D4AC-081125855036}"/>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189F9989-B6D8-F940-4C28-266E969B7C3D}"/>
                </a:ext>
              </a:extLst>
            </p:cNvPr>
            <p:cNvSpPr txBox="1"/>
            <p:nvPr/>
          </p:nvSpPr>
          <p:spPr>
            <a:xfrm>
              <a:off x="4843978" y="2431474"/>
              <a:ext cx="320922" cy="369332"/>
            </a:xfrm>
            <a:prstGeom prst="rect">
              <a:avLst/>
            </a:prstGeom>
            <a:noFill/>
          </p:spPr>
          <p:txBody>
            <a:bodyPr wrap="none" rtlCol="0">
              <a:spAutoFit/>
            </a:bodyPr>
            <a:lstStyle/>
            <a:p>
              <a:r>
                <a:rPr lang="en-US" dirty="0"/>
                <a:t>A</a:t>
              </a:r>
            </a:p>
          </p:txBody>
        </p:sp>
      </p:grpSp>
      <p:cxnSp>
        <p:nvCxnSpPr>
          <p:cNvPr id="108" name="Straight Arrow Connector 107">
            <a:extLst>
              <a:ext uri="{FF2B5EF4-FFF2-40B4-BE49-F238E27FC236}">
                <a16:creationId xmlns:a16="http://schemas.microsoft.com/office/drawing/2014/main" id="{9264819B-6D41-C251-73C6-3D95EA7C97C3}"/>
              </a:ext>
            </a:extLst>
          </p:cNvPr>
          <p:cNvCxnSpPr>
            <a:cxnSpLocks/>
          </p:cNvCxnSpPr>
          <p:nvPr/>
        </p:nvCxnSpPr>
        <p:spPr>
          <a:xfrm>
            <a:off x="8413995" y="3312444"/>
            <a:ext cx="638970" cy="872"/>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D00BBC2D-9C2C-B520-9211-777517F78D2B}"/>
              </a:ext>
            </a:extLst>
          </p:cNvPr>
          <p:cNvSpPr txBox="1"/>
          <p:nvPr/>
        </p:nvSpPr>
        <p:spPr>
          <a:xfrm>
            <a:off x="5593600" y="2576196"/>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12" name="TextBox 111">
            <a:extLst>
              <a:ext uri="{FF2B5EF4-FFF2-40B4-BE49-F238E27FC236}">
                <a16:creationId xmlns:a16="http://schemas.microsoft.com/office/drawing/2014/main" id="{60CDFD0E-4913-F88D-19F1-7D3FD91508B5}"/>
              </a:ext>
            </a:extLst>
          </p:cNvPr>
          <p:cNvSpPr txBox="1"/>
          <p:nvPr/>
        </p:nvSpPr>
        <p:spPr>
          <a:xfrm>
            <a:off x="5609096" y="3107009"/>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13" name="TextBox 112">
            <a:extLst>
              <a:ext uri="{FF2B5EF4-FFF2-40B4-BE49-F238E27FC236}">
                <a16:creationId xmlns:a16="http://schemas.microsoft.com/office/drawing/2014/main" id="{67E299D3-E497-4F6D-486A-268D1A16689A}"/>
              </a:ext>
            </a:extLst>
          </p:cNvPr>
          <p:cNvSpPr txBox="1"/>
          <p:nvPr/>
        </p:nvSpPr>
        <p:spPr>
          <a:xfrm>
            <a:off x="5605719" y="3636281"/>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14" name="TextBox 113">
            <a:extLst>
              <a:ext uri="{FF2B5EF4-FFF2-40B4-BE49-F238E27FC236}">
                <a16:creationId xmlns:a16="http://schemas.microsoft.com/office/drawing/2014/main" id="{A976733F-29D5-2FA4-0A22-51A07C022B67}"/>
              </a:ext>
            </a:extLst>
          </p:cNvPr>
          <p:cNvSpPr txBox="1"/>
          <p:nvPr/>
        </p:nvSpPr>
        <p:spPr>
          <a:xfrm>
            <a:off x="9175830" y="3115078"/>
            <a:ext cx="482824" cy="369332"/>
          </a:xfrm>
          <a:prstGeom prst="rect">
            <a:avLst/>
          </a:prstGeom>
          <a:noFill/>
        </p:spPr>
        <p:txBody>
          <a:bodyPr wrap="none" rtlCol="0">
            <a:spAutoFit/>
          </a:bodyPr>
          <a:lstStyle/>
          <a:p>
            <a:pPr algn="ctr"/>
            <a:r>
              <a:rPr lang="en-US" b="1" dirty="0">
                <a:solidFill>
                  <a:srgbClr val="0070C0"/>
                </a:solidFill>
              </a:rPr>
              <a:t>W</a:t>
            </a:r>
            <a:r>
              <a:rPr lang="en-US" b="1" baseline="-25000" dirty="0">
                <a:solidFill>
                  <a:srgbClr val="0070C0"/>
                </a:solidFill>
              </a:rPr>
              <a:t>2</a:t>
            </a:r>
          </a:p>
        </p:txBody>
      </p:sp>
      <p:sp>
        <p:nvSpPr>
          <p:cNvPr id="117" name="TextBox 116">
            <a:extLst>
              <a:ext uri="{FF2B5EF4-FFF2-40B4-BE49-F238E27FC236}">
                <a16:creationId xmlns:a16="http://schemas.microsoft.com/office/drawing/2014/main" id="{D11735BB-347B-49FE-E38D-537A265164CB}"/>
              </a:ext>
            </a:extLst>
          </p:cNvPr>
          <p:cNvSpPr txBox="1"/>
          <p:nvPr/>
        </p:nvSpPr>
        <p:spPr>
          <a:xfrm>
            <a:off x="8291362" y="3691851"/>
            <a:ext cx="2479781" cy="369332"/>
          </a:xfrm>
          <a:prstGeom prst="rect">
            <a:avLst/>
          </a:prstGeom>
          <a:noFill/>
        </p:spPr>
        <p:txBody>
          <a:bodyPr wrap="none" rtlCol="0">
            <a:spAutoFit/>
          </a:bodyPr>
          <a:lstStyle/>
          <a:p>
            <a:r>
              <a:rPr lang="en-US" b="1" dirty="0"/>
              <a:t>Forward Computation</a:t>
            </a:r>
          </a:p>
        </p:txBody>
      </p:sp>
      <p:grpSp>
        <p:nvGrpSpPr>
          <p:cNvPr id="118" name="Group 117">
            <a:extLst>
              <a:ext uri="{FF2B5EF4-FFF2-40B4-BE49-F238E27FC236}">
                <a16:creationId xmlns:a16="http://schemas.microsoft.com/office/drawing/2014/main" id="{D31E9203-53E7-D805-C5B6-E6B5ED0D0E8B}"/>
              </a:ext>
            </a:extLst>
          </p:cNvPr>
          <p:cNvGrpSpPr/>
          <p:nvPr/>
        </p:nvGrpSpPr>
        <p:grpSpPr>
          <a:xfrm>
            <a:off x="1079268" y="4337891"/>
            <a:ext cx="374073" cy="379724"/>
            <a:chOff x="4810991" y="2421082"/>
            <a:chExt cx="374073" cy="379724"/>
          </a:xfrm>
        </p:grpSpPr>
        <p:sp>
          <p:nvSpPr>
            <p:cNvPr id="119" name="Oval 118">
              <a:extLst>
                <a:ext uri="{FF2B5EF4-FFF2-40B4-BE49-F238E27FC236}">
                  <a16:creationId xmlns:a16="http://schemas.microsoft.com/office/drawing/2014/main" id="{5D13DF35-EC5F-9F54-0339-1D9615C6A8D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6112CEC5-8C5F-B862-D07A-A3EF0D6E6B26}"/>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121" name="Group 120">
            <a:extLst>
              <a:ext uri="{FF2B5EF4-FFF2-40B4-BE49-F238E27FC236}">
                <a16:creationId xmlns:a16="http://schemas.microsoft.com/office/drawing/2014/main" id="{E753BD2D-1DED-0E94-E9BB-CADA8F22FFB3}"/>
              </a:ext>
            </a:extLst>
          </p:cNvPr>
          <p:cNvGrpSpPr/>
          <p:nvPr/>
        </p:nvGrpSpPr>
        <p:grpSpPr>
          <a:xfrm>
            <a:off x="1062115" y="5442358"/>
            <a:ext cx="374073" cy="379724"/>
            <a:chOff x="4810991" y="2421082"/>
            <a:chExt cx="374073" cy="379724"/>
          </a:xfrm>
        </p:grpSpPr>
        <p:sp>
          <p:nvSpPr>
            <p:cNvPr id="122" name="Oval 121">
              <a:extLst>
                <a:ext uri="{FF2B5EF4-FFF2-40B4-BE49-F238E27FC236}">
                  <a16:creationId xmlns:a16="http://schemas.microsoft.com/office/drawing/2014/main" id="{A9BE40AC-B0E5-242E-158F-485F95FBFCEE}"/>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C9963011-6D09-8675-FE38-B4B9E134365B}"/>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124" name="Group 123">
            <a:extLst>
              <a:ext uri="{FF2B5EF4-FFF2-40B4-BE49-F238E27FC236}">
                <a16:creationId xmlns:a16="http://schemas.microsoft.com/office/drawing/2014/main" id="{A4E38576-2DFE-21C6-A0DA-F707F8BB742B}"/>
              </a:ext>
            </a:extLst>
          </p:cNvPr>
          <p:cNvGrpSpPr/>
          <p:nvPr/>
        </p:nvGrpSpPr>
        <p:grpSpPr>
          <a:xfrm>
            <a:off x="2364277" y="4332240"/>
            <a:ext cx="374073" cy="379724"/>
            <a:chOff x="4810991" y="2421082"/>
            <a:chExt cx="374073" cy="379724"/>
          </a:xfrm>
        </p:grpSpPr>
        <p:sp>
          <p:nvSpPr>
            <p:cNvPr id="125" name="Oval 124">
              <a:extLst>
                <a:ext uri="{FF2B5EF4-FFF2-40B4-BE49-F238E27FC236}">
                  <a16:creationId xmlns:a16="http://schemas.microsoft.com/office/drawing/2014/main" id="{53E269F6-8E98-5182-853F-F85A147CE3DF}"/>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B14D0396-1E8E-CFDC-B3D2-BAC4221D8406}"/>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127" name="Group 126">
            <a:extLst>
              <a:ext uri="{FF2B5EF4-FFF2-40B4-BE49-F238E27FC236}">
                <a16:creationId xmlns:a16="http://schemas.microsoft.com/office/drawing/2014/main" id="{78C34A95-7C18-5FF5-6F93-4FC625BA5D11}"/>
              </a:ext>
            </a:extLst>
          </p:cNvPr>
          <p:cNvGrpSpPr/>
          <p:nvPr/>
        </p:nvGrpSpPr>
        <p:grpSpPr>
          <a:xfrm>
            <a:off x="2364277" y="5431056"/>
            <a:ext cx="374073" cy="379724"/>
            <a:chOff x="4810991" y="2421082"/>
            <a:chExt cx="374073" cy="379724"/>
          </a:xfrm>
        </p:grpSpPr>
        <p:sp>
          <p:nvSpPr>
            <p:cNvPr id="128" name="Oval 127">
              <a:extLst>
                <a:ext uri="{FF2B5EF4-FFF2-40B4-BE49-F238E27FC236}">
                  <a16:creationId xmlns:a16="http://schemas.microsoft.com/office/drawing/2014/main" id="{3F0EB845-7319-CEC6-DB11-61497CB71467}"/>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DBBE1D35-26A5-E848-460A-FD12ED8D6441}"/>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130" name="Straight Arrow Connector 129">
            <a:extLst>
              <a:ext uri="{FF2B5EF4-FFF2-40B4-BE49-F238E27FC236}">
                <a16:creationId xmlns:a16="http://schemas.microsoft.com/office/drawing/2014/main" id="{E4BBCDB0-59A0-177B-8E02-AEE1FC181BEA}"/>
              </a:ext>
            </a:extLst>
          </p:cNvPr>
          <p:cNvCxnSpPr>
            <a:cxnSpLocks/>
            <a:stCxn id="119" idx="6"/>
            <a:endCxn id="125" idx="2"/>
          </p:cNvCxnSpPr>
          <p:nvPr/>
        </p:nvCxnSpPr>
        <p:spPr>
          <a:xfrm flipV="1">
            <a:off x="1453341" y="4519277"/>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72590416-230B-2970-2D21-FEF9415C59C4}"/>
              </a:ext>
            </a:extLst>
          </p:cNvPr>
          <p:cNvCxnSpPr>
            <a:cxnSpLocks/>
          </p:cNvCxnSpPr>
          <p:nvPr/>
        </p:nvCxnSpPr>
        <p:spPr>
          <a:xfrm flipV="1">
            <a:off x="1436848" y="5626114"/>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E49900F5-A365-72AE-7D62-621BDF883AB9}"/>
              </a:ext>
            </a:extLst>
          </p:cNvPr>
          <p:cNvCxnSpPr>
            <a:cxnSpLocks/>
            <a:endCxn id="126" idx="2"/>
          </p:cNvCxnSpPr>
          <p:nvPr/>
        </p:nvCxnSpPr>
        <p:spPr>
          <a:xfrm flipV="1">
            <a:off x="2551313" y="4711964"/>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2A5672F0-8694-5A54-95F9-A83F6984CFF1}"/>
              </a:ext>
            </a:extLst>
          </p:cNvPr>
          <p:cNvCxnSpPr>
            <a:cxnSpLocks/>
          </p:cNvCxnSpPr>
          <p:nvPr/>
        </p:nvCxnSpPr>
        <p:spPr>
          <a:xfrm flipV="1">
            <a:off x="1249151" y="4717615"/>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AEDDDF69-F3AE-9EB5-6BB2-595460148170}"/>
              </a:ext>
            </a:extLst>
          </p:cNvPr>
          <p:cNvCxnSpPr>
            <a:cxnSpLocks/>
          </p:cNvCxnSpPr>
          <p:nvPr/>
        </p:nvCxnSpPr>
        <p:spPr>
          <a:xfrm flipH="1" flipV="1">
            <a:off x="1401386" y="4660009"/>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35" name="Group 134">
            <a:extLst>
              <a:ext uri="{FF2B5EF4-FFF2-40B4-BE49-F238E27FC236}">
                <a16:creationId xmlns:a16="http://schemas.microsoft.com/office/drawing/2014/main" id="{A14823E4-AC90-190A-2E4D-2D4E639DE968}"/>
              </a:ext>
            </a:extLst>
          </p:cNvPr>
          <p:cNvGrpSpPr/>
          <p:nvPr/>
        </p:nvGrpSpPr>
        <p:grpSpPr>
          <a:xfrm>
            <a:off x="1079268" y="4337891"/>
            <a:ext cx="374073" cy="379724"/>
            <a:chOff x="4810991" y="2421082"/>
            <a:chExt cx="374073" cy="379724"/>
          </a:xfrm>
        </p:grpSpPr>
        <p:sp>
          <p:nvSpPr>
            <p:cNvPr id="136" name="Oval 135">
              <a:extLst>
                <a:ext uri="{FF2B5EF4-FFF2-40B4-BE49-F238E27FC236}">
                  <a16:creationId xmlns:a16="http://schemas.microsoft.com/office/drawing/2014/main" id="{6392A902-5494-5EA7-9B04-635F812BEAC2}"/>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D04C3691-A38C-2F1E-C2E0-011D99D3F041}"/>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138" name="Group 137">
            <a:extLst>
              <a:ext uri="{FF2B5EF4-FFF2-40B4-BE49-F238E27FC236}">
                <a16:creationId xmlns:a16="http://schemas.microsoft.com/office/drawing/2014/main" id="{25D832D6-8F3A-5586-8F39-5575C869003F}"/>
              </a:ext>
            </a:extLst>
          </p:cNvPr>
          <p:cNvGrpSpPr/>
          <p:nvPr/>
        </p:nvGrpSpPr>
        <p:grpSpPr>
          <a:xfrm>
            <a:off x="1122401" y="4384196"/>
            <a:ext cx="1168607" cy="996684"/>
            <a:chOff x="1082224" y="3038887"/>
            <a:chExt cx="1168607" cy="996684"/>
          </a:xfrm>
        </p:grpSpPr>
        <p:cxnSp>
          <p:nvCxnSpPr>
            <p:cNvPr id="139" name="Straight Arrow Connector 138">
              <a:extLst>
                <a:ext uri="{FF2B5EF4-FFF2-40B4-BE49-F238E27FC236}">
                  <a16:creationId xmlns:a16="http://schemas.microsoft.com/office/drawing/2014/main" id="{215CE3BC-855A-D535-665A-42D0FD29519A}"/>
                </a:ext>
              </a:extLst>
            </p:cNvPr>
            <p:cNvCxnSpPr>
              <a:cxnSpLocks/>
            </p:cNvCxnSpPr>
            <p:nvPr/>
          </p:nvCxnSpPr>
          <p:spPr>
            <a:xfrm flipH="1">
              <a:off x="1537442" y="3038887"/>
              <a:ext cx="653089" cy="0"/>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D57CA4FF-2275-1E59-CCDE-816201E865FB}"/>
                </a:ext>
              </a:extLst>
            </p:cNvPr>
            <p:cNvCxnSpPr>
              <a:cxnSpLocks/>
            </p:cNvCxnSpPr>
            <p:nvPr/>
          </p:nvCxnSpPr>
          <p:spPr>
            <a:xfrm flipH="1" flipV="1">
              <a:off x="1654518" y="3387060"/>
              <a:ext cx="596313" cy="492377"/>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A1C418B4-3C13-67E4-0118-EF664CE6B223}"/>
                </a:ext>
              </a:extLst>
            </p:cNvPr>
            <p:cNvCxnSpPr>
              <a:cxnSpLocks/>
            </p:cNvCxnSpPr>
            <p:nvPr/>
          </p:nvCxnSpPr>
          <p:spPr>
            <a:xfrm flipV="1">
              <a:off x="1082224" y="3521406"/>
              <a:ext cx="0" cy="514165"/>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142" name="Oval 141">
            <a:extLst>
              <a:ext uri="{FF2B5EF4-FFF2-40B4-BE49-F238E27FC236}">
                <a16:creationId xmlns:a16="http://schemas.microsoft.com/office/drawing/2014/main" id="{3735517C-B030-C42C-7F8C-6165753D3733}"/>
              </a:ext>
            </a:extLst>
          </p:cNvPr>
          <p:cNvSpPr/>
          <p:nvPr/>
        </p:nvSpPr>
        <p:spPr>
          <a:xfrm>
            <a:off x="2303517" y="4274697"/>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C76A7C9-79A8-A0F4-1793-136A6B4E4F8A}"/>
              </a:ext>
            </a:extLst>
          </p:cNvPr>
          <p:cNvSpPr/>
          <p:nvPr/>
        </p:nvSpPr>
        <p:spPr>
          <a:xfrm>
            <a:off x="2303517" y="5367632"/>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E8B86232-1E90-086B-48BB-6E9005B4814E}"/>
              </a:ext>
            </a:extLst>
          </p:cNvPr>
          <p:cNvSpPr/>
          <p:nvPr/>
        </p:nvSpPr>
        <p:spPr>
          <a:xfrm>
            <a:off x="997667" y="5381585"/>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5B4305EE-7B58-0694-3A0C-DCC535B2A39B}"/>
              </a:ext>
            </a:extLst>
          </p:cNvPr>
          <p:cNvGrpSpPr/>
          <p:nvPr/>
        </p:nvGrpSpPr>
        <p:grpSpPr>
          <a:xfrm>
            <a:off x="4618071" y="4868430"/>
            <a:ext cx="374073" cy="379724"/>
            <a:chOff x="4810991" y="2421082"/>
            <a:chExt cx="374073" cy="379724"/>
          </a:xfrm>
        </p:grpSpPr>
        <p:sp>
          <p:nvSpPr>
            <p:cNvPr id="146" name="Oval 145">
              <a:extLst>
                <a:ext uri="{FF2B5EF4-FFF2-40B4-BE49-F238E27FC236}">
                  <a16:creationId xmlns:a16="http://schemas.microsoft.com/office/drawing/2014/main" id="{0086192B-868D-4774-223D-9C956DF95CF7}"/>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CDABA176-3673-E2F6-15EA-6498D72B4F66}"/>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cxnSp>
        <p:nvCxnSpPr>
          <p:cNvPr id="148" name="Straight Arrow Connector 147">
            <a:extLst>
              <a:ext uri="{FF2B5EF4-FFF2-40B4-BE49-F238E27FC236}">
                <a16:creationId xmlns:a16="http://schemas.microsoft.com/office/drawing/2014/main" id="{1924A3D2-150D-2366-E6A7-5B8BAC3FFA86}"/>
              </a:ext>
            </a:extLst>
          </p:cNvPr>
          <p:cNvCxnSpPr>
            <a:cxnSpLocks/>
            <a:stCxn id="146" idx="6"/>
          </p:cNvCxnSpPr>
          <p:nvPr/>
        </p:nvCxnSpPr>
        <p:spPr>
          <a:xfrm>
            <a:off x="4992144" y="5055467"/>
            <a:ext cx="580847" cy="802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49" name="Rectangle 148">
            <a:extLst>
              <a:ext uri="{FF2B5EF4-FFF2-40B4-BE49-F238E27FC236}">
                <a16:creationId xmlns:a16="http://schemas.microsoft.com/office/drawing/2014/main" id="{14F7DBD5-7CBB-8ED6-1C96-AAEFA2B571FF}"/>
              </a:ext>
            </a:extLst>
          </p:cNvPr>
          <p:cNvSpPr/>
          <p:nvPr/>
        </p:nvSpPr>
        <p:spPr>
          <a:xfrm>
            <a:off x="5574805" y="4868429"/>
            <a:ext cx="600857" cy="37407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0" name="Straight Arrow Connector 149">
            <a:extLst>
              <a:ext uri="{FF2B5EF4-FFF2-40B4-BE49-F238E27FC236}">
                <a16:creationId xmlns:a16="http://schemas.microsoft.com/office/drawing/2014/main" id="{25257ADA-76C5-6713-7291-DEB623BD9A62}"/>
              </a:ext>
            </a:extLst>
          </p:cNvPr>
          <p:cNvCxnSpPr>
            <a:cxnSpLocks/>
          </p:cNvCxnSpPr>
          <p:nvPr/>
        </p:nvCxnSpPr>
        <p:spPr>
          <a:xfrm flipV="1">
            <a:off x="7080537" y="4649929"/>
            <a:ext cx="635436" cy="405536"/>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67AC5D9C-57BC-4DC9-26E0-D0F221E60C5A}"/>
                  </a:ext>
                </a:extLst>
              </p:cNvPr>
              <p:cNvSpPr txBox="1"/>
              <p:nvPr/>
            </p:nvSpPr>
            <p:spPr>
              <a:xfrm>
                <a:off x="7652181" y="4318863"/>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0,2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151" name="TextBox 150">
                <a:extLst>
                  <a:ext uri="{FF2B5EF4-FFF2-40B4-BE49-F238E27FC236}">
                    <a16:creationId xmlns:a16="http://schemas.microsoft.com/office/drawing/2014/main" id="{67AC5D9C-57BC-4DC9-26E0-D0F221E60C5A}"/>
                  </a:ext>
                </a:extLst>
              </p:cNvPr>
              <p:cNvSpPr txBox="1">
                <a:spLocks noRot="1" noChangeAspect="1" noMove="1" noResize="1" noEditPoints="1" noAdjustHandles="1" noChangeArrowheads="1" noChangeShapeType="1" noTextEdit="1"/>
              </p:cNvSpPr>
              <p:nvPr/>
            </p:nvSpPr>
            <p:spPr>
              <a:xfrm>
                <a:off x="7652181" y="4318863"/>
                <a:ext cx="766492" cy="46121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E7AB4BCD-3A44-1780-6230-C5F1C4576CB3}"/>
                  </a:ext>
                </a:extLst>
              </p:cNvPr>
              <p:cNvSpPr txBox="1"/>
              <p:nvPr/>
            </p:nvSpPr>
            <p:spPr>
              <a:xfrm>
                <a:off x="7663198" y="4856473"/>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1,2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152" name="TextBox 151">
                <a:extLst>
                  <a:ext uri="{FF2B5EF4-FFF2-40B4-BE49-F238E27FC236}">
                    <a16:creationId xmlns:a16="http://schemas.microsoft.com/office/drawing/2014/main" id="{E7AB4BCD-3A44-1780-6230-C5F1C4576CB3}"/>
                  </a:ext>
                </a:extLst>
              </p:cNvPr>
              <p:cNvSpPr txBox="1">
                <a:spLocks noRot="1" noChangeAspect="1" noMove="1" noResize="1" noEditPoints="1" noAdjustHandles="1" noChangeArrowheads="1" noChangeShapeType="1" noTextEdit="1"/>
              </p:cNvSpPr>
              <p:nvPr/>
            </p:nvSpPr>
            <p:spPr>
              <a:xfrm>
                <a:off x="7663198" y="4856473"/>
                <a:ext cx="766492" cy="46121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81F4A5D7-D027-4530-4365-4FBEC658B4D8}"/>
                  </a:ext>
                </a:extLst>
              </p:cNvPr>
              <p:cNvSpPr txBox="1"/>
              <p:nvPr/>
            </p:nvSpPr>
            <p:spPr>
              <a:xfrm>
                <a:off x="7715973" y="5372229"/>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3,2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153" name="TextBox 152">
                <a:extLst>
                  <a:ext uri="{FF2B5EF4-FFF2-40B4-BE49-F238E27FC236}">
                    <a16:creationId xmlns:a16="http://schemas.microsoft.com/office/drawing/2014/main" id="{81F4A5D7-D027-4530-4365-4FBEC658B4D8}"/>
                  </a:ext>
                </a:extLst>
              </p:cNvPr>
              <p:cNvSpPr txBox="1">
                <a:spLocks noRot="1" noChangeAspect="1" noMove="1" noResize="1" noEditPoints="1" noAdjustHandles="1" noChangeArrowheads="1" noChangeShapeType="1" noTextEdit="1"/>
              </p:cNvSpPr>
              <p:nvPr/>
            </p:nvSpPr>
            <p:spPr>
              <a:xfrm>
                <a:off x="7715973" y="5372229"/>
                <a:ext cx="766492" cy="461217"/>
              </a:xfrm>
              <a:prstGeom prst="rect">
                <a:avLst/>
              </a:prstGeom>
              <a:blipFill>
                <a:blip r:embed="rId12"/>
                <a:stretch>
                  <a:fillRect/>
                </a:stretch>
              </a:blipFill>
            </p:spPr>
            <p:txBody>
              <a:bodyPr/>
              <a:lstStyle/>
              <a:p>
                <a:r>
                  <a:rPr lang="en-US">
                    <a:noFill/>
                  </a:rPr>
                  <a:t> </a:t>
                </a:r>
              </a:p>
            </p:txBody>
          </p:sp>
        </mc:Fallback>
      </mc:AlternateContent>
      <p:cxnSp>
        <p:nvCxnSpPr>
          <p:cNvPr id="154" name="Straight Arrow Connector 153">
            <a:extLst>
              <a:ext uri="{FF2B5EF4-FFF2-40B4-BE49-F238E27FC236}">
                <a16:creationId xmlns:a16="http://schemas.microsoft.com/office/drawing/2014/main" id="{2F4C44CE-685A-ED45-DAA8-3888D80DC1FD}"/>
              </a:ext>
            </a:extLst>
          </p:cNvPr>
          <p:cNvCxnSpPr>
            <a:cxnSpLocks/>
          </p:cNvCxnSpPr>
          <p:nvPr/>
        </p:nvCxnSpPr>
        <p:spPr>
          <a:xfrm>
            <a:off x="7098733" y="5061549"/>
            <a:ext cx="632347" cy="660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7000835-9B56-5012-F540-5E88950C6751}"/>
              </a:ext>
            </a:extLst>
          </p:cNvPr>
          <p:cNvCxnSpPr>
            <a:cxnSpLocks/>
          </p:cNvCxnSpPr>
          <p:nvPr/>
        </p:nvCxnSpPr>
        <p:spPr>
          <a:xfrm>
            <a:off x="7080537" y="5055466"/>
            <a:ext cx="650543" cy="42430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7DFD8C23-B5BD-77F3-87EA-83269EAAEB69}"/>
              </a:ext>
            </a:extLst>
          </p:cNvPr>
          <p:cNvCxnSpPr>
            <a:cxnSpLocks/>
          </p:cNvCxnSpPr>
          <p:nvPr/>
        </p:nvCxnSpPr>
        <p:spPr>
          <a:xfrm>
            <a:off x="8451918" y="4549472"/>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FF50C490-CAD1-AF94-FC72-B2AF5572C48A}"/>
              </a:ext>
            </a:extLst>
          </p:cNvPr>
          <p:cNvCxnSpPr>
            <a:cxnSpLocks/>
          </p:cNvCxnSpPr>
          <p:nvPr/>
        </p:nvCxnSpPr>
        <p:spPr>
          <a:xfrm>
            <a:off x="8473952" y="5088427"/>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a:extLst>
              <a:ext uri="{FF2B5EF4-FFF2-40B4-BE49-F238E27FC236}">
                <a16:creationId xmlns:a16="http://schemas.microsoft.com/office/drawing/2014/main" id="{75ADE08F-9513-5A87-8972-3127D6EE1F9C}"/>
              </a:ext>
            </a:extLst>
          </p:cNvPr>
          <p:cNvCxnSpPr>
            <a:cxnSpLocks/>
          </p:cNvCxnSpPr>
          <p:nvPr/>
        </p:nvCxnSpPr>
        <p:spPr>
          <a:xfrm>
            <a:off x="8482465" y="5629593"/>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9" name="Rectangle 158">
            <a:extLst>
              <a:ext uri="{FF2B5EF4-FFF2-40B4-BE49-F238E27FC236}">
                <a16:creationId xmlns:a16="http://schemas.microsoft.com/office/drawing/2014/main" id="{88C8EF04-D016-1213-F443-C1D3A44D5907}"/>
              </a:ext>
            </a:extLst>
          </p:cNvPr>
          <p:cNvSpPr/>
          <p:nvPr/>
        </p:nvSpPr>
        <p:spPr>
          <a:xfrm>
            <a:off x="8928597" y="4362434"/>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a16="http://schemas.microsoft.com/office/drawing/2014/main" id="{378F72A7-EE71-EBD9-1E4F-FDFF2981B998}"/>
              </a:ext>
            </a:extLst>
          </p:cNvPr>
          <p:cNvSpPr/>
          <p:nvPr/>
        </p:nvSpPr>
        <p:spPr>
          <a:xfrm>
            <a:off x="8934553" y="5415800"/>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a16="http://schemas.microsoft.com/office/drawing/2014/main" id="{2676BFE1-8CDF-E194-2A09-1BBFA2B7033F}"/>
              </a:ext>
            </a:extLst>
          </p:cNvPr>
          <p:cNvSpPr/>
          <p:nvPr/>
        </p:nvSpPr>
        <p:spPr>
          <a:xfrm>
            <a:off x="8934776" y="4889570"/>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2" name="Straight Arrow Connector 161">
            <a:extLst>
              <a:ext uri="{FF2B5EF4-FFF2-40B4-BE49-F238E27FC236}">
                <a16:creationId xmlns:a16="http://schemas.microsoft.com/office/drawing/2014/main" id="{D8C1C0A5-69D6-F9BF-F080-469265691BBF}"/>
              </a:ext>
            </a:extLst>
          </p:cNvPr>
          <p:cNvCxnSpPr>
            <a:cxnSpLocks/>
          </p:cNvCxnSpPr>
          <p:nvPr/>
        </p:nvCxnSpPr>
        <p:spPr>
          <a:xfrm>
            <a:off x="9546427" y="4550748"/>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BEF76D7C-D2E0-3DA9-D707-9F5A02FEE2F5}"/>
              </a:ext>
            </a:extLst>
          </p:cNvPr>
          <p:cNvCxnSpPr>
            <a:cxnSpLocks/>
          </p:cNvCxnSpPr>
          <p:nvPr/>
        </p:nvCxnSpPr>
        <p:spPr>
          <a:xfrm>
            <a:off x="9556542" y="5088359"/>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AB3E06D5-F5F4-541D-7D8B-7050079A8AF8}"/>
              </a:ext>
            </a:extLst>
          </p:cNvPr>
          <p:cNvCxnSpPr>
            <a:cxnSpLocks/>
          </p:cNvCxnSpPr>
          <p:nvPr/>
        </p:nvCxnSpPr>
        <p:spPr>
          <a:xfrm>
            <a:off x="9553136" y="5602836"/>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165" name="Group 164">
            <a:extLst>
              <a:ext uri="{FF2B5EF4-FFF2-40B4-BE49-F238E27FC236}">
                <a16:creationId xmlns:a16="http://schemas.microsoft.com/office/drawing/2014/main" id="{A3922D61-0071-F123-814D-969B21D32FB4}"/>
              </a:ext>
            </a:extLst>
          </p:cNvPr>
          <p:cNvGrpSpPr/>
          <p:nvPr/>
        </p:nvGrpSpPr>
        <p:grpSpPr>
          <a:xfrm>
            <a:off x="10019710" y="4338672"/>
            <a:ext cx="374073" cy="379724"/>
            <a:chOff x="4810991" y="2421082"/>
            <a:chExt cx="374073" cy="379724"/>
          </a:xfrm>
        </p:grpSpPr>
        <p:sp>
          <p:nvSpPr>
            <p:cNvPr id="166" name="Oval 165">
              <a:extLst>
                <a:ext uri="{FF2B5EF4-FFF2-40B4-BE49-F238E27FC236}">
                  <a16:creationId xmlns:a16="http://schemas.microsoft.com/office/drawing/2014/main" id="{0E79E465-122E-7E6A-A32F-BF719C1EC7B7}"/>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F8C0582A-DD93-7D25-0BB7-9038438D0230}"/>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168" name="Group 167">
            <a:extLst>
              <a:ext uri="{FF2B5EF4-FFF2-40B4-BE49-F238E27FC236}">
                <a16:creationId xmlns:a16="http://schemas.microsoft.com/office/drawing/2014/main" id="{53748092-374C-99E7-9B3C-F3182442DBB2}"/>
              </a:ext>
            </a:extLst>
          </p:cNvPr>
          <p:cNvGrpSpPr/>
          <p:nvPr/>
        </p:nvGrpSpPr>
        <p:grpSpPr>
          <a:xfrm>
            <a:off x="10007505" y="4902110"/>
            <a:ext cx="374073" cy="379724"/>
            <a:chOff x="4810991" y="2421082"/>
            <a:chExt cx="374073" cy="379724"/>
          </a:xfrm>
        </p:grpSpPr>
        <p:sp>
          <p:nvSpPr>
            <p:cNvPr id="169" name="Oval 168">
              <a:extLst>
                <a:ext uri="{FF2B5EF4-FFF2-40B4-BE49-F238E27FC236}">
                  <a16:creationId xmlns:a16="http://schemas.microsoft.com/office/drawing/2014/main" id="{9C6C1FCC-49AD-5369-A5A1-FA38903D11FD}"/>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C128CD88-D8B6-09AE-55E3-5F73142F240D}"/>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grpSp>
        <p:nvGrpSpPr>
          <p:cNvPr id="171" name="Group 170">
            <a:extLst>
              <a:ext uri="{FF2B5EF4-FFF2-40B4-BE49-F238E27FC236}">
                <a16:creationId xmlns:a16="http://schemas.microsoft.com/office/drawing/2014/main" id="{FACED0FA-9FCD-4334-6C4B-F2A8536E84FE}"/>
              </a:ext>
            </a:extLst>
          </p:cNvPr>
          <p:cNvGrpSpPr/>
          <p:nvPr/>
        </p:nvGrpSpPr>
        <p:grpSpPr>
          <a:xfrm>
            <a:off x="10003124" y="5410149"/>
            <a:ext cx="374073" cy="379724"/>
            <a:chOff x="4810991" y="2421082"/>
            <a:chExt cx="374073" cy="379724"/>
          </a:xfrm>
        </p:grpSpPr>
        <p:sp>
          <p:nvSpPr>
            <p:cNvPr id="172" name="Oval 171">
              <a:extLst>
                <a:ext uri="{FF2B5EF4-FFF2-40B4-BE49-F238E27FC236}">
                  <a16:creationId xmlns:a16="http://schemas.microsoft.com/office/drawing/2014/main" id="{EDD3344F-3479-5B34-60B4-98DA99D9897D}"/>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F233E147-469E-4469-2D7A-AE912CEB954D}"/>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5E3011F6-AA76-BB28-9914-CA5D166827C9}"/>
                  </a:ext>
                </a:extLst>
              </p:cNvPr>
              <p:cNvSpPr txBox="1"/>
              <p:nvPr/>
            </p:nvSpPr>
            <p:spPr>
              <a:xfrm>
                <a:off x="10443635" y="4845997"/>
                <a:ext cx="95340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174" name="TextBox 173">
                <a:extLst>
                  <a:ext uri="{FF2B5EF4-FFF2-40B4-BE49-F238E27FC236}">
                    <a16:creationId xmlns:a16="http://schemas.microsoft.com/office/drawing/2014/main" id="{5E3011F6-AA76-BB28-9914-CA5D166827C9}"/>
                  </a:ext>
                </a:extLst>
              </p:cNvPr>
              <p:cNvSpPr txBox="1">
                <a:spLocks noRot="1" noChangeAspect="1" noMove="1" noResize="1" noEditPoints="1" noAdjustHandles="1" noChangeArrowheads="1" noChangeShapeType="1" noTextEdit="1"/>
              </p:cNvSpPr>
              <p:nvPr/>
            </p:nvSpPr>
            <p:spPr>
              <a:xfrm>
                <a:off x="10443635" y="4845997"/>
                <a:ext cx="953403" cy="438262"/>
              </a:xfrm>
              <a:prstGeom prst="rect">
                <a:avLst/>
              </a:prstGeom>
              <a:blipFill>
                <a:blip r:embed="rId13"/>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E605C7F2-E0EE-E02E-1084-D9B21EE50058}"/>
                  </a:ext>
                </a:extLst>
              </p:cNvPr>
              <p:cNvSpPr txBox="1"/>
              <p:nvPr/>
            </p:nvSpPr>
            <p:spPr>
              <a:xfrm>
                <a:off x="10457483" y="5372229"/>
                <a:ext cx="953403"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3</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175" name="TextBox 174">
                <a:extLst>
                  <a:ext uri="{FF2B5EF4-FFF2-40B4-BE49-F238E27FC236}">
                    <a16:creationId xmlns:a16="http://schemas.microsoft.com/office/drawing/2014/main" id="{E605C7F2-E0EE-E02E-1084-D9B21EE50058}"/>
                  </a:ext>
                </a:extLst>
              </p:cNvPr>
              <p:cNvSpPr txBox="1">
                <a:spLocks noRot="1" noChangeAspect="1" noMove="1" noResize="1" noEditPoints="1" noAdjustHandles="1" noChangeArrowheads="1" noChangeShapeType="1" noTextEdit="1"/>
              </p:cNvSpPr>
              <p:nvPr/>
            </p:nvSpPr>
            <p:spPr>
              <a:xfrm>
                <a:off x="10457483" y="5372229"/>
                <a:ext cx="953403" cy="45076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E101D5AB-21E4-8378-011A-4651F7BA03FD}"/>
                  </a:ext>
                </a:extLst>
              </p:cNvPr>
              <p:cNvSpPr txBox="1"/>
              <p:nvPr/>
            </p:nvSpPr>
            <p:spPr>
              <a:xfrm>
                <a:off x="10440324" y="4256347"/>
                <a:ext cx="953403"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0</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176" name="TextBox 175">
                <a:extLst>
                  <a:ext uri="{FF2B5EF4-FFF2-40B4-BE49-F238E27FC236}">
                    <a16:creationId xmlns:a16="http://schemas.microsoft.com/office/drawing/2014/main" id="{E101D5AB-21E4-8378-011A-4651F7BA03FD}"/>
                  </a:ext>
                </a:extLst>
              </p:cNvPr>
              <p:cNvSpPr txBox="1">
                <a:spLocks noRot="1" noChangeAspect="1" noMove="1" noResize="1" noEditPoints="1" noAdjustHandles="1" noChangeArrowheads="1" noChangeShapeType="1" noTextEdit="1"/>
              </p:cNvSpPr>
              <p:nvPr/>
            </p:nvSpPr>
            <p:spPr>
              <a:xfrm>
                <a:off x="10440324" y="4256347"/>
                <a:ext cx="953403" cy="450764"/>
              </a:xfrm>
              <a:prstGeom prst="rect">
                <a:avLst/>
              </a:prstGeom>
              <a:blipFill>
                <a:blip r:embed="rId15"/>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5FEA83BA-2BE1-3416-7F5C-ABB69146B693}"/>
                  </a:ext>
                </a:extLst>
              </p:cNvPr>
              <p:cNvSpPr txBox="1"/>
              <p:nvPr/>
            </p:nvSpPr>
            <p:spPr>
              <a:xfrm>
                <a:off x="3882547" y="4836206"/>
                <a:ext cx="733791"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177" name="TextBox 176">
                <a:extLst>
                  <a:ext uri="{FF2B5EF4-FFF2-40B4-BE49-F238E27FC236}">
                    <a16:creationId xmlns:a16="http://schemas.microsoft.com/office/drawing/2014/main" id="{5FEA83BA-2BE1-3416-7F5C-ABB69146B693}"/>
                  </a:ext>
                </a:extLst>
              </p:cNvPr>
              <p:cNvSpPr txBox="1">
                <a:spLocks noRot="1" noChangeAspect="1" noMove="1" noResize="1" noEditPoints="1" noAdjustHandles="1" noChangeArrowheads="1" noChangeShapeType="1" noTextEdit="1"/>
              </p:cNvSpPr>
              <p:nvPr/>
            </p:nvSpPr>
            <p:spPr>
              <a:xfrm>
                <a:off x="3882547" y="4836206"/>
                <a:ext cx="733791" cy="438518"/>
              </a:xfrm>
              <a:prstGeom prst="rect">
                <a:avLst/>
              </a:prstGeom>
              <a:blipFill>
                <a:blip r:embed="rId16"/>
                <a:stretch>
                  <a:fillRect b="-2778"/>
                </a:stretch>
              </a:blipFill>
            </p:spPr>
            <p:txBody>
              <a:bodyPr/>
              <a:lstStyle/>
              <a:p>
                <a:r>
                  <a:rPr lang="en-US">
                    <a:noFill/>
                  </a:rPr>
                  <a:t> </a:t>
                </a:r>
              </a:p>
            </p:txBody>
          </p:sp>
        </mc:Fallback>
      </mc:AlternateContent>
      <p:sp>
        <p:nvSpPr>
          <p:cNvPr id="178" name="TextBox 177">
            <a:extLst>
              <a:ext uri="{FF2B5EF4-FFF2-40B4-BE49-F238E27FC236}">
                <a16:creationId xmlns:a16="http://schemas.microsoft.com/office/drawing/2014/main" id="{12AA0B84-038C-AAEC-D711-26F3802C39E6}"/>
              </a:ext>
            </a:extLst>
          </p:cNvPr>
          <p:cNvSpPr txBox="1"/>
          <p:nvPr/>
        </p:nvSpPr>
        <p:spPr>
          <a:xfrm>
            <a:off x="6284346" y="4511761"/>
            <a:ext cx="947953" cy="369332"/>
          </a:xfrm>
          <a:prstGeom prst="rect">
            <a:avLst/>
          </a:prstGeom>
          <a:noFill/>
        </p:spPr>
        <p:txBody>
          <a:bodyPr wrap="none" rtlCol="0">
            <a:spAutoFit/>
          </a:bodyPr>
          <a:lstStyle/>
          <a:p>
            <a:pPr algn="ctr"/>
            <a:r>
              <a:rPr lang="en-US" b="1" dirty="0">
                <a:solidFill>
                  <a:srgbClr val="0070C0"/>
                </a:solidFill>
              </a:rPr>
              <a:t>Scatter</a:t>
            </a:r>
          </a:p>
        </p:txBody>
      </p:sp>
      <p:grpSp>
        <p:nvGrpSpPr>
          <p:cNvPr id="179" name="Group 178">
            <a:extLst>
              <a:ext uri="{FF2B5EF4-FFF2-40B4-BE49-F238E27FC236}">
                <a16:creationId xmlns:a16="http://schemas.microsoft.com/office/drawing/2014/main" id="{129BD5E6-E796-6E5A-8442-259FC8F63DFD}"/>
              </a:ext>
            </a:extLst>
          </p:cNvPr>
          <p:cNvGrpSpPr/>
          <p:nvPr/>
        </p:nvGrpSpPr>
        <p:grpSpPr>
          <a:xfrm>
            <a:off x="6675435" y="4878822"/>
            <a:ext cx="374073" cy="379724"/>
            <a:chOff x="4810991" y="2421082"/>
            <a:chExt cx="374073" cy="379724"/>
          </a:xfrm>
        </p:grpSpPr>
        <p:sp>
          <p:nvSpPr>
            <p:cNvPr id="180" name="Oval 179">
              <a:extLst>
                <a:ext uri="{FF2B5EF4-FFF2-40B4-BE49-F238E27FC236}">
                  <a16:creationId xmlns:a16="http://schemas.microsoft.com/office/drawing/2014/main" id="{D1B5007D-95DD-BBEC-DCF3-6AC3A6B8D2D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87FD442D-9E1A-1C52-C594-0E4FCBC37B00}"/>
                </a:ext>
              </a:extLst>
            </p:cNvPr>
            <p:cNvSpPr txBox="1"/>
            <p:nvPr/>
          </p:nvSpPr>
          <p:spPr>
            <a:xfrm>
              <a:off x="4843978" y="2431474"/>
              <a:ext cx="314510" cy="369332"/>
            </a:xfrm>
            <a:prstGeom prst="rect">
              <a:avLst/>
            </a:prstGeom>
            <a:noFill/>
          </p:spPr>
          <p:txBody>
            <a:bodyPr wrap="none" rtlCol="0">
              <a:spAutoFit/>
            </a:bodyPr>
            <a:lstStyle/>
            <a:p>
              <a:r>
                <a:rPr lang="en-US" dirty="0"/>
                <a:t>S</a:t>
              </a:r>
            </a:p>
          </p:txBody>
        </p:sp>
      </p:grpSp>
      <p:cxnSp>
        <p:nvCxnSpPr>
          <p:cNvPr id="182" name="Straight Arrow Connector 181">
            <a:extLst>
              <a:ext uri="{FF2B5EF4-FFF2-40B4-BE49-F238E27FC236}">
                <a16:creationId xmlns:a16="http://schemas.microsoft.com/office/drawing/2014/main" id="{1E7E1917-4A29-AC41-C218-D1544D44A664}"/>
              </a:ext>
            </a:extLst>
          </p:cNvPr>
          <p:cNvCxnSpPr>
            <a:cxnSpLocks/>
          </p:cNvCxnSpPr>
          <p:nvPr/>
        </p:nvCxnSpPr>
        <p:spPr>
          <a:xfrm>
            <a:off x="6191850" y="5055467"/>
            <a:ext cx="457706" cy="429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88" name="TextBox 187">
            <a:extLst>
              <a:ext uri="{FF2B5EF4-FFF2-40B4-BE49-F238E27FC236}">
                <a16:creationId xmlns:a16="http://schemas.microsoft.com/office/drawing/2014/main" id="{3F562582-EA83-93F6-9621-8105BE06C8CB}"/>
              </a:ext>
            </a:extLst>
          </p:cNvPr>
          <p:cNvSpPr txBox="1"/>
          <p:nvPr/>
        </p:nvSpPr>
        <p:spPr>
          <a:xfrm>
            <a:off x="8987719" y="4368873"/>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89" name="TextBox 188">
            <a:extLst>
              <a:ext uri="{FF2B5EF4-FFF2-40B4-BE49-F238E27FC236}">
                <a16:creationId xmlns:a16="http://schemas.microsoft.com/office/drawing/2014/main" id="{0059D91A-C50E-1C05-853B-036F0AA6008A}"/>
              </a:ext>
            </a:extLst>
          </p:cNvPr>
          <p:cNvSpPr txBox="1"/>
          <p:nvPr/>
        </p:nvSpPr>
        <p:spPr>
          <a:xfrm>
            <a:off x="8996776" y="4899686"/>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90" name="TextBox 189">
            <a:extLst>
              <a:ext uri="{FF2B5EF4-FFF2-40B4-BE49-F238E27FC236}">
                <a16:creationId xmlns:a16="http://schemas.microsoft.com/office/drawing/2014/main" id="{11C438A5-FE88-27BE-BFF1-9DF4D384B456}"/>
              </a:ext>
            </a:extLst>
          </p:cNvPr>
          <p:cNvSpPr txBox="1"/>
          <p:nvPr/>
        </p:nvSpPr>
        <p:spPr>
          <a:xfrm>
            <a:off x="9003091" y="5422519"/>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91" name="TextBox 190">
            <a:extLst>
              <a:ext uri="{FF2B5EF4-FFF2-40B4-BE49-F238E27FC236}">
                <a16:creationId xmlns:a16="http://schemas.microsoft.com/office/drawing/2014/main" id="{87AEF0A0-C8CF-1934-EAC0-3FF1C2439874}"/>
              </a:ext>
            </a:extLst>
          </p:cNvPr>
          <p:cNvSpPr txBox="1"/>
          <p:nvPr/>
        </p:nvSpPr>
        <p:spPr>
          <a:xfrm>
            <a:off x="5641319" y="4873170"/>
            <a:ext cx="482824" cy="369332"/>
          </a:xfrm>
          <a:prstGeom prst="rect">
            <a:avLst/>
          </a:prstGeom>
          <a:noFill/>
        </p:spPr>
        <p:txBody>
          <a:bodyPr wrap="none" rtlCol="0">
            <a:spAutoFit/>
          </a:bodyPr>
          <a:lstStyle/>
          <a:p>
            <a:pPr algn="ctr"/>
            <a:r>
              <a:rPr lang="en-US" b="1" dirty="0">
                <a:solidFill>
                  <a:srgbClr val="0070C0"/>
                </a:solidFill>
              </a:rPr>
              <a:t>W</a:t>
            </a:r>
            <a:r>
              <a:rPr lang="en-US" b="1" baseline="-25000" dirty="0">
                <a:solidFill>
                  <a:srgbClr val="0070C0"/>
                </a:solidFill>
              </a:rPr>
              <a:t>2</a:t>
            </a:r>
          </a:p>
        </p:txBody>
      </p:sp>
      <p:sp>
        <p:nvSpPr>
          <p:cNvPr id="192" name="TextBox 191">
            <a:extLst>
              <a:ext uri="{FF2B5EF4-FFF2-40B4-BE49-F238E27FC236}">
                <a16:creationId xmlns:a16="http://schemas.microsoft.com/office/drawing/2014/main" id="{BC40F07B-4403-CEBE-5AFB-4E0CAD33F004}"/>
              </a:ext>
            </a:extLst>
          </p:cNvPr>
          <p:cNvSpPr txBox="1"/>
          <p:nvPr/>
        </p:nvSpPr>
        <p:spPr>
          <a:xfrm>
            <a:off x="9205894" y="4403979"/>
            <a:ext cx="263214" cy="276999"/>
          </a:xfrm>
          <a:prstGeom prst="rect">
            <a:avLst/>
          </a:prstGeom>
          <a:noFill/>
        </p:spPr>
        <p:txBody>
          <a:bodyPr wrap="none" rtlCol="0">
            <a:spAutoFit/>
          </a:bodyPr>
          <a:lstStyle/>
          <a:p>
            <a:pPr algn="ctr"/>
            <a:r>
              <a:rPr lang="en-US" b="1" baseline="30000" dirty="0">
                <a:solidFill>
                  <a:srgbClr val="C00000"/>
                </a:solidFill>
              </a:rPr>
              <a:t>T</a:t>
            </a:r>
          </a:p>
        </p:txBody>
      </p:sp>
      <p:sp>
        <p:nvSpPr>
          <p:cNvPr id="193" name="TextBox 192">
            <a:extLst>
              <a:ext uri="{FF2B5EF4-FFF2-40B4-BE49-F238E27FC236}">
                <a16:creationId xmlns:a16="http://schemas.microsoft.com/office/drawing/2014/main" id="{0844D131-8913-2B81-8E3E-8A024C47D6AE}"/>
              </a:ext>
            </a:extLst>
          </p:cNvPr>
          <p:cNvSpPr txBox="1"/>
          <p:nvPr/>
        </p:nvSpPr>
        <p:spPr>
          <a:xfrm>
            <a:off x="9217102" y="4931764"/>
            <a:ext cx="263214" cy="276999"/>
          </a:xfrm>
          <a:prstGeom prst="rect">
            <a:avLst/>
          </a:prstGeom>
          <a:noFill/>
        </p:spPr>
        <p:txBody>
          <a:bodyPr wrap="none" rtlCol="0">
            <a:spAutoFit/>
          </a:bodyPr>
          <a:lstStyle/>
          <a:p>
            <a:pPr algn="ctr"/>
            <a:r>
              <a:rPr lang="en-US" b="1" baseline="30000" dirty="0">
                <a:solidFill>
                  <a:srgbClr val="C00000"/>
                </a:solidFill>
              </a:rPr>
              <a:t>T</a:t>
            </a:r>
          </a:p>
        </p:txBody>
      </p:sp>
      <p:sp>
        <p:nvSpPr>
          <p:cNvPr id="194" name="TextBox 193">
            <a:extLst>
              <a:ext uri="{FF2B5EF4-FFF2-40B4-BE49-F238E27FC236}">
                <a16:creationId xmlns:a16="http://schemas.microsoft.com/office/drawing/2014/main" id="{2A9810CE-ABFE-0313-1CCB-5BE1261A2369}"/>
              </a:ext>
            </a:extLst>
          </p:cNvPr>
          <p:cNvSpPr txBox="1"/>
          <p:nvPr/>
        </p:nvSpPr>
        <p:spPr>
          <a:xfrm>
            <a:off x="9225189" y="5462733"/>
            <a:ext cx="263214" cy="276999"/>
          </a:xfrm>
          <a:prstGeom prst="rect">
            <a:avLst/>
          </a:prstGeom>
          <a:noFill/>
        </p:spPr>
        <p:txBody>
          <a:bodyPr wrap="none" rtlCol="0">
            <a:spAutoFit/>
          </a:bodyPr>
          <a:lstStyle/>
          <a:p>
            <a:pPr algn="ctr"/>
            <a:r>
              <a:rPr lang="en-US" b="1" baseline="30000" dirty="0">
                <a:solidFill>
                  <a:srgbClr val="C00000"/>
                </a:solidFill>
              </a:rPr>
              <a:t>T</a:t>
            </a:r>
          </a:p>
        </p:txBody>
      </p:sp>
      <p:sp>
        <p:nvSpPr>
          <p:cNvPr id="195" name="TextBox 194">
            <a:extLst>
              <a:ext uri="{FF2B5EF4-FFF2-40B4-BE49-F238E27FC236}">
                <a16:creationId xmlns:a16="http://schemas.microsoft.com/office/drawing/2014/main" id="{89F4764F-1769-BA8F-49F8-C6DCBF31F8C0}"/>
              </a:ext>
            </a:extLst>
          </p:cNvPr>
          <p:cNvSpPr txBox="1"/>
          <p:nvPr/>
        </p:nvSpPr>
        <p:spPr>
          <a:xfrm>
            <a:off x="5861287" y="4914608"/>
            <a:ext cx="263214" cy="276999"/>
          </a:xfrm>
          <a:prstGeom prst="rect">
            <a:avLst/>
          </a:prstGeom>
          <a:noFill/>
        </p:spPr>
        <p:txBody>
          <a:bodyPr wrap="none" rtlCol="0">
            <a:spAutoFit/>
          </a:bodyPr>
          <a:lstStyle/>
          <a:p>
            <a:pPr algn="ctr"/>
            <a:r>
              <a:rPr lang="en-US" b="1" baseline="30000" dirty="0">
                <a:solidFill>
                  <a:srgbClr val="0070C0"/>
                </a:solidFill>
              </a:rPr>
              <a:t>T</a:t>
            </a:r>
          </a:p>
        </p:txBody>
      </p:sp>
      <p:sp>
        <p:nvSpPr>
          <p:cNvPr id="196" name="TextBox 195">
            <a:extLst>
              <a:ext uri="{FF2B5EF4-FFF2-40B4-BE49-F238E27FC236}">
                <a16:creationId xmlns:a16="http://schemas.microsoft.com/office/drawing/2014/main" id="{AA77436F-6C07-BDAD-26B7-859E4EA139D6}"/>
              </a:ext>
            </a:extLst>
          </p:cNvPr>
          <p:cNvSpPr txBox="1"/>
          <p:nvPr/>
        </p:nvSpPr>
        <p:spPr>
          <a:xfrm>
            <a:off x="4576952" y="5475764"/>
            <a:ext cx="2657394" cy="369332"/>
          </a:xfrm>
          <a:prstGeom prst="rect">
            <a:avLst/>
          </a:prstGeom>
          <a:noFill/>
        </p:spPr>
        <p:txBody>
          <a:bodyPr wrap="none" rtlCol="0">
            <a:spAutoFit/>
          </a:bodyPr>
          <a:lstStyle/>
          <a:p>
            <a:r>
              <a:rPr lang="en-US" b="1" dirty="0"/>
              <a:t>Backward Computation</a:t>
            </a:r>
          </a:p>
        </p:txBody>
      </p:sp>
      <p:pic>
        <p:nvPicPr>
          <p:cNvPr id="5" name="Picture 4">
            <a:extLst>
              <a:ext uri="{FF2B5EF4-FFF2-40B4-BE49-F238E27FC236}">
                <a16:creationId xmlns:a16="http://schemas.microsoft.com/office/drawing/2014/main" id="{210A31F0-AD45-267E-3058-9EC231144711}"/>
              </a:ext>
            </a:extLst>
          </p:cNvPr>
          <p:cNvPicPr>
            <a:picLocks noChangeAspect="1"/>
          </p:cNvPicPr>
          <p:nvPr/>
        </p:nvPicPr>
        <p:blipFill>
          <a:blip r:embed="rId17"/>
          <a:stretch>
            <a:fillRect/>
          </a:stretch>
        </p:blipFill>
        <p:spPr>
          <a:xfrm>
            <a:off x="968344" y="6049665"/>
            <a:ext cx="7772400" cy="699286"/>
          </a:xfrm>
          <a:prstGeom prst="rect">
            <a:avLst/>
          </a:prstGeom>
        </p:spPr>
      </p:pic>
    </p:spTree>
    <p:extLst>
      <p:ext uri="{BB962C8B-B14F-4D97-AF65-F5344CB8AC3E}">
        <p14:creationId xmlns:p14="http://schemas.microsoft.com/office/powerpoint/2010/main" val="2949841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8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9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9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9" grpId="0" animBg="1"/>
      <p:bldP spid="151" grpId="0"/>
      <p:bldP spid="152" grpId="0"/>
      <p:bldP spid="153" grpId="0"/>
      <p:bldP spid="159" grpId="0" animBg="1"/>
      <p:bldP spid="160" grpId="0" animBg="1"/>
      <p:bldP spid="161" grpId="0" animBg="1"/>
      <p:bldP spid="174" grpId="0"/>
      <p:bldP spid="175" grpId="0"/>
      <p:bldP spid="176" grpId="0"/>
      <p:bldP spid="177" grpId="0"/>
      <p:bldP spid="178" grpId="0"/>
      <p:bldP spid="188" grpId="0"/>
      <p:bldP spid="189" grpId="0"/>
      <p:bldP spid="190" grpId="0"/>
      <p:bldP spid="191" grpId="0"/>
      <p:bldP spid="192" grpId="0"/>
      <p:bldP spid="193" grpId="0"/>
      <p:bldP spid="194" grpId="0"/>
      <p:bldP spid="195" grpId="0"/>
      <p:bldP spid="19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F6D3C-5653-4E64-7185-CB3D70710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E18E0-F396-A630-558E-28EA215CA1DA}"/>
              </a:ext>
            </a:extLst>
          </p:cNvPr>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G-</a:t>
            </a:r>
            <a:r>
              <a:rPr lang="en-US" altLang="zh-CN" sz="6600" b="1" dirty="0" err="1">
                <a:solidFill>
                  <a:srgbClr val="C00000"/>
                </a:solidFill>
                <a:latin typeface="Times New Roman" panose="02020603050405020304" pitchFamily="18" charset="0"/>
                <a:cs typeface="Times New Roman" panose="02020603050405020304" pitchFamily="18" charset="0"/>
              </a:rPr>
              <a:t>thinkerQ</a:t>
            </a:r>
            <a:r>
              <a:rPr lang="en-US" altLang="zh-CN" sz="6600" b="1" dirty="0">
                <a:solidFill>
                  <a:srgbClr val="C00000"/>
                </a:solidFill>
                <a:latin typeface="Times New Roman" panose="02020603050405020304" pitchFamily="18" charset="0"/>
                <a:cs typeface="Times New Roman" panose="02020603050405020304" pitchFamily="18" charset="0"/>
              </a:rPr>
              <a:t>: Online Querying</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A8F97B93-5245-7767-88DA-337CE82E3CD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60</a:t>
            </a:fld>
            <a:endParaRPr lang="en-US" sz="2000" dirty="0">
              <a:solidFill>
                <a:schemeClr val="tx1"/>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669848-52F7-FA45-802B-3901FBE4587F}"/>
              </a:ext>
            </a:extLst>
          </p:cNvPr>
          <p:cNvSpPr txBox="1"/>
          <p:nvPr/>
        </p:nvSpPr>
        <p:spPr>
          <a:xfrm>
            <a:off x="269321" y="6153386"/>
            <a:ext cx="11383801" cy="584775"/>
          </a:xfrm>
          <a:prstGeom prst="rect">
            <a:avLst/>
          </a:prstGeom>
          <a:noFill/>
        </p:spPr>
        <p:txBody>
          <a:bodyPr wrap="square">
            <a:spAutoFit/>
          </a:bodyPr>
          <a:lstStyle/>
          <a:p>
            <a:r>
              <a:rPr lang="en-US" sz="1600" dirty="0" err="1">
                <a:solidFill>
                  <a:schemeClr val="bg1">
                    <a:lumMod val="50000"/>
                  </a:schemeClr>
                </a:solidFill>
              </a:rPr>
              <a:t>Lyuheng</a:t>
            </a:r>
            <a:r>
              <a:rPr lang="en-US" sz="1600" dirty="0">
                <a:solidFill>
                  <a:schemeClr val="bg1">
                    <a:lumMod val="50000"/>
                  </a:schemeClr>
                </a:solidFill>
              </a:rPr>
              <a:t> Yuan, </a:t>
            </a:r>
            <a:r>
              <a:rPr lang="en-US" sz="1600" dirty="0" err="1">
                <a:solidFill>
                  <a:schemeClr val="bg1">
                    <a:lumMod val="50000"/>
                  </a:schemeClr>
                </a:solidFill>
              </a:rPr>
              <a:t>Guimu</a:t>
            </a:r>
            <a:r>
              <a:rPr lang="en-US" sz="1600" dirty="0">
                <a:solidFill>
                  <a:schemeClr val="bg1">
                    <a:lumMod val="50000"/>
                  </a:schemeClr>
                </a:solidFill>
              </a:rPr>
              <a:t> Guo, Da Yan, Saugat Adhikari, Jalal Khalil, Cheng Long, and Lei Zou:</a:t>
            </a:r>
          </a:p>
          <a:p>
            <a:r>
              <a:rPr lang="en-US" sz="1600" b="1" dirty="0">
                <a:solidFill>
                  <a:schemeClr val="bg1">
                    <a:lumMod val="50000"/>
                  </a:schemeClr>
                </a:solidFill>
              </a:rPr>
              <a:t>G-</a:t>
            </a:r>
            <a:r>
              <a:rPr lang="en-US" sz="1600" b="1" dirty="0" err="1">
                <a:solidFill>
                  <a:schemeClr val="bg1">
                    <a:lumMod val="50000"/>
                  </a:schemeClr>
                </a:solidFill>
              </a:rPr>
              <a:t>thinkerQ</a:t>
            </a:r>
            <a:r>
              <a:rPr lang="en-US" sz="1600" b="1" dirty="0">
                <a:solidFill>
                  <a:schemeClr val="bg1">
                    <a:lumMod val="50000"/>
                  </a:schemeClr>
                </a:solidFill>
              </a:rPr>
              <a:t>: A General Subgraph Querying System with a Unified Task-Based Programming Model. </a:t>
            </a:r>
            <a:r>
              <a:rPr lang="en-US" sz="1600" dirty="0">
                <a:solidFill>
                  <a:schemeClr val="bg1">
                    <a:lumMod val="50000"/>
                  </a:schemeClr>
                </a:solidFill>
              </a:rPr>
              <a:t>TKDE 2025 (accepted).</a:t>
            </a:r>
          </a:p>
        </p:txBody>
      </p:sp>
      <p:sp>
        <p:nvSpPr>
          <p:cNvPr id="7" name="Rectangle 6">
            <a:extLst>
              <a:ext uri="{FF2B5EF4-FFF2-40B4-BE49-F238E27FC236}">
                <a16:creationId xmlns:a16="http://schemas.microsoft.com/office/drawing/2014/main" id="{DE5C7EE6-3BD9-44E3-99D1-91471FB00121}"/>
              </a:ext>
            </a:extLst>
          </p:cNvPr>
          <p:cNvSpPr/>
          <p:nvPr/>
        </p:nvSpPr>
        <p:spPr>
          <a:xfrm>
            <a:off x="7479761" y="1491046"/>
            <a:ext cx="4541010"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Comper</a:t>
            </a:r>
            <a:r>
              <a:rPr lang="en-US" altLang="zh-CN" b="1" dirty="0">
                <a:solidFill>
                  <a:schemeClr val="tx1"/>
                </a:solidFill>
              </a:rPr>
              <a:t>&lt;</a:t>
            </a:r>
            <a:r>
              <a:rPr lang="en-US" altLang="zh-CN" b="1" dirty="0" err="1">
                <a:solidFill>
                  <a:srgbClr val="0432FF"/>
                </a:solidFill>
              </a:rPr>
              <a:t>TaskT</a:t>
            </a:r>
            <a:r>
              <a:rPr lang="en-US" altLang="zh-CN" b="1" dirty="0">
                <a:solidFill>
                  <a:schemeClr val="tx1"/>
                </a:solidFill>
              </a:rPr>
              <a:t>, </a:t>
            </a:r>
            <a:r>
              <a:rPr lang="en-US" altLang="zh-CN" b="1" dirty="0" err="1">
                <a:solidFill>
                  <a:srgbClr val="0432FF"/>
                </a:solidFill>
              </a:rPr>
              <a:t>QueryT</a:t>
            </a:r>
            <a:r>
              <a:rPr lang="en-US" altLang="zh-CN" b="1" dirty="0">
                <a:solidFill>
                  <a:schemeClr val="tx1"/>
                </a:solidFill>
              </a:rPr>
              <a:t>&gt;</a:t>
            </a:r>
            <a:endParaRPr lang="en-US" b="1" dirty="0">
              <a:solidFill>
                <a:schemeClr val="tx1"/>
              </a:solidFill>
            </a:endParaRPr>
          </a:p>
        </p:txBody>
      </p:sp>
      <p:sp>
        <p:nvSpPr>
          <p:cNvPr id="9" name="Rectangle 8">
            <a:extLst>
              <a:ext uri="{FF2B5EF4-FFF2-40B4-BE49-F238E27FC236}">
                <a16:creationId xmlns:a16="http://schemas.microsoft.com/office/drawing/2014/main" id="{5E0D8401-41E2-90D1-5175-5E49A078B8DE}"/>
              </a:ext>
            </a:extLst>
          </p:cNvPr>
          <p:cNvSpPr/>
          <p:nvPr/>
        </p:nvSpPr>
        <p:spPr>
          <a:xfrm>
            <a:off x="7479761" y="1773994"/>
            <a:ext cx="4541016" cy="4236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output_file_stream</a:t>
            </a:r>
            <a:r>
              <a:rPr lang="zh-CN" altLang="en-US" i="1" dirty="0">
                <a:solidFill>
                  <a:schemeClr val="tx1"/>
                </a:solidFill>
              </a:rPr>
              <a:t> </a:t>
            </a:r>
            <a:r>
              <a:rPr lang="en-US" altLang="zh-CN" i="1" dirty="0" err="1">
                <a:solidFill>
                  <a:schemeClr val="tx1"/>
                </a:solidFill>
              </a:rPr>
              <a:t>fout</a:t>
            </a:r>
            <a:r>
              <a:rPr lang="en-US" altLang="zh-CN" dirty="0">
                <a:solidFill>
                  <a:schemeClr val="tx1"/>
                </a:solidFill>
              </a:rPr>
              <a:t>;</a:t>
            </a:r>
            <a:r>
              <a:rPr lang="en-US" altLang="zh-CN" i="1" dirty="0">
                <a:solidFill>
                  <a:schemeClr val="tx1"/>
                </a:solidFill>
              </a:rPr>
              <a:t> </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b="1" dirty="0">
                <a:solidFill>
                  <a:schemeClr val="tx1"/>
                </a:solidFill>
              </a:rPr>
              <a:t>  </a:t>
            </a:r>
            <a:r>
              <a:rPr lang="en-US" altLang="zh-CN" i="1" dirty="0" err="1">
                <a:solidFill>
                  <a:schemeClr val="tx1"/>
                </a:solidFill>
              </a:rPr>
              <a:t>comper_id</a:t>
            </a:r>
            <a:r>
              <a:rPr lang="en-US" altLang="zh-CN" i="1"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query_id</a:t>
            </a:r>
            <a:r>
              <a:rPr lang="en-US" altLang="zh-CN" dirty="0">
                <a:solidFill>
                  <a:schemeClr val="tx1"/>
                </a:solidFill>
              </a:rPr>
              <a:t>;</a:t>
            </a:r>
            <a:endParaRPr lang="en-US" altLang="zh-CN" b="1" dirty="0">
              <a:solidFill>
                <a:schemeClr val="tx1"/>
              </a:solidFill>
            </a:endParaRPr>
          </a:p>
          <a:p>
            <a:r>
              <a:rPr lang="en-US" altLang="zh-CN" b="1" dirty="0">
                <a:solidFill>
                  <a:schemeClr val="tx1"/>
                </a:solidFill>
              </a:rPr>
              <a:t>UDFs:</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to_query</a:t>
            </a:r>
            <a:r>
              <a:rPr lang="en-US" altLang="zh-CN" dirty="0">
                <a:solidFill>
                  <a:schemeClr val="tx1"/>
                </a:solidFill>
              </a:rPr>
              <a:t>(</a:t>
            </a:r>
            <a:r>
              <a:rPr lang="en-US" altLang="zh-CN" dirty="0">
                <a:solidFill>
                  <a:srgbClr val="0432FF"/>
                </a:solidFill>
              </a:rPr>
              <a:t>const</a:t>
            </a:r>
            <a:r>
              <a:rPr lang="zh-CN" altLang="en-US" dirty="0">
                <a:solidFill>
                  <a:srgbClr val="0432FF"/>
                </a:solidFill>
              </a:rPr>
              <a:t> </a:t>
            </a:r>
            <a:r>
              <a:rPr lang="en-US" altLang="zh-CN" dirty="0">
                <a:solidFill>
                  <a:srgbClr val="0432FF"/>
                </a:solidFill>
              </a:rPr>
              <a:t>string</a:t>
            </a:r>
            <a:r>
              <a:rPr lang="en-US" altLang="zh-CN" dirty="0">
                <a:solidFill>
                  <a:schemeClr val="tx1"/>
                </a:solidFill>
              </a:rPr>
              <a:t>&amp;</a:t>
            </a:r>
            <a:r>
              <a:rPr lang="zh-CN" altLang="en-US" dirty="0">
                <a:solidFill>
                  <a:schemeClr val="tx1"/>
                </a:solidFill>
              </a:rPr>
              <a:t> </a:t>
            </a:r>
            <a:r>
              <a:rPr lang="en-US" altLang="zh-CN" i="1" dirty="0">
                <a:solidFill>
                  <a:schemeClr val="tx1"/>
                </a:solidFill>
              </a:rPr>
              <a:t>line</a:t>
            </a:r>
            <a:r>
              <a:rPr lang="en-US" altLang="zh-CN" dirty="0">
                <a:solidFill>
                  <a:schemeClr val="tx1"/>
                </a:solidFill>
              </a:rPr>
              <a:t>,</a:t>
            </a:r>
            <a:r>
              <a:rPr lang="zh-CN" altLang="en-US" dirty="0">
                <a:solidFill>
                  <a:schemeClr val="tx1"/>
                </a:solidFill>
              </a:rPr>
              <a:t> </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task_spawn</a:t>
            </a:r>
            <a:r>
              <a:rPr lang="en-US" altLang="zh-CN" dirty="0">
                <a:solidFill>
                  <a:schemeClr val="tx1"/>
                </a:solidFill>
              </a:rPr>
              <a:t>(</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 </a:t>
            </a:r>
            <a:r>
              <a:rPr lang="en-US" altLang="zh-CN" i="1" dirty="0">
                <a:solidFill>
                  <a:schemeClr val="tx1"/>
                </a:solidFill>
              </a:rPr>
              <a:t>compute</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r>
              <a:rPr lang="zh-CN" altLang="en-US" dirty="0">
                <a:solidFill>
                  <a:schemeClr val="tx1"/>
                </a:solidFill>
              </a:rPr>
              <a:t> </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is_bigTask</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a:solidFill>
                  <a:schemeClr val="tx1"/>
                </a:solidFill>
              </a:rPr>
              <a:t>context</a:t>
            </a:r>
            <a:r>
              <a:rPr lang="en-US" altLang="zh-CN">
                <a:solidFill>
                  <a:schemeClr val="tx1"/>
                </a:solidFill>
              </a:rPr>
              <a:t>)</a:t>
            </a:r>
            <a:endParaRPr lang="en-US" altLang="zh-CN" dirty="0">
              <a:solidFill>
                <a:schemeClr val="tx1"/>
              </a:solidFill>
            </a:endParaRPr>
          </a:p>
          <a:p>
            <a:r>
              <a:rPr lang="zh-CN" altLang="en-US" dirty="0">
                <a:solidFill>
                  <a:schemeClr val="tx1"/>
                </a:solidFill>
              </a:rPr>
              <a:t>  </a:t>
            </a:r>
            <a:r>
              <a:rPr lang="en-US" altLang="zh-CN" dirty="0">
                <a:solidFill>
                  <a:srgbClr val="0432FF"/>
                </a:solidFill>
              </a:rPr>
              <a:t>bool </a:t>
            </a:r>
            <a:r>
              <a:rPr lang="en-US" altLang="zh-CN" i="1" dirty="0">
                <a:solidFill>
                  <a:schemeClr val="tx1"/>
                </a:solidFill>
              </a:rPr>
              <a:t>postprocess</a:t>
            </a:r>
            <a:r>
              <a:rPr lang="en-US" altLang="zh-CN" dirty="0">
                <a:solidFill>
                  <a:schemeClr val="tx1"/>
                </a:solidFill>
              </a:rPr>
              <a:t>(</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p>
          <a:p>
            <a:r>
              <a:rPr lang="zh-CN" altLang="en-US" i="1" dirty="0">
                <a:solidFill>
                  <a:schemeClr val="tx1"/>
                </a:solidFill>
              </a:rPr>
              <a:t>  </a:t>
            </a:r>
            <a:r>
              <a:rPr lang="en-US" altLang="zh-CN" i="1" dirty="0" err="1">
                <a:solidFill>
                  <a:schemeClr val="tx1"/>
                </a:solidFill>
              </a:rPr>
              <a:t>add_task</a:t>
            </a:r>
            <a:r>
              <a:rPr lang="en-US" altLang="zh-CN" dirty="0">
                <a:solidFill>
                  <a:schemeClr val="tx1"/>
                </a:solidFill>
              </a:rPr>
              <a:t>(</a:t>
            </a:r>
            <a:r>
              <a:rPr lang="en-US" altLang="zh-CN" dirty="0" err="1">
                <a:solidFill>
                  <a:srgbClr val="0432FF"/>
                </a:solidFill>
              </a:rPr>
              <a:t>TaskT</a:t>
            </a:r>
            <a:r>
              <a:rPr lang="zh-CN" altLang="en-US" dirty="0">
                <a:solidFill>
                  <a:schemeClr val="tx1"/>
                </a:solidFill>
              </a:rPr>
              <a:t>* </a:t>
            </a:r>
            <a:r>
              <a:rPr lang="en-US" altLang="zh-CN" i="1" dirty="0">
                <a:solidFill>
                  <a:schemeClr val="tx1"/>
                </a:solidFill>
              </a:rPr>
              <a:t>t</a:t>
            </a:r>
            <a:r>
              <a:rPr lang="en-US" altLang="zh-CN" dirty="0">
                <a:solidFill>
                  <a:schemeClr val="tx1"/>
                </a:solidFill>
              </a:rPr>
              <a:t>)</a:t>
            </a:r>
            <a:endParaRPr lang="en-US" dirty="0">
              <a:solidFill>
                <a:schemeClr val="tx1"/>
              </a:solidFill>
            </a:endParaRPr>
          </a:p>
        </p:txBody>
      </p:sp>
      <p:sp>
        <p:nvSpPr>
          <p:cNvPr id="10" name="Rectangle 9">
            <a:extLst>
              <a:ext uri="{FF2B5EF4-FFF2-40B4-BE49-F238E27FC236}">
                <a16:creationId xmlns:a16="http://schemas.microsoft.com/office/drawing/2014/main" id="{B73FE81A-8461-4254-631E-0ED21440BB36}"/>
              </a:ext>
            </a:extLst>
          </p:cNvPr>
          <p:cNvSpPr/>
          <p:nvPr/>
        </p:nvSpPr>
        <p:spPr>
          <a:xfrm>
            <a:off x="4886623" y="3589144"/>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Task&lt;</a:t>
            </a:r>
            <a:r>
              <a:rPr lang="en-US" altLang="zh-CN" b="1" dirty="0" err="1">
                <a:solidFill>
                  <a:srgbClr val="0432FF"/>
                </a:solidFill>
              </a:rPr>
              <a:t>ContextT</a:t>
            </a:r>
            <a:r>
              <a:rPr lang="en-US" altLang="zh-CN" b="1" dirty="0">
                <a:solidFill>
                  <a:schemeClr val="tx1"/>
                </a:solidFill>
              </a:rPr>
              <a:t>&gt;</a:t>
            </a:r>
            <a:endParaRPr lang="en-US" b="1" dirty="0">
              <a:solidFill>
                <a:schemeClr val="tx1"/>
              </a:solidFill>
            </a:endParaRPr>
          </a:p>
        </p:txBody>
      </p:sp>
      <p:sp>
        <p:nvSpPr>
          <p:cNvPr id="11" name="Rectangle 10">
            <a:extLst>
              <a:ext uri="{FF2B5EF4-FFF2-40B4-BE49-F238E27FC236}">
                <a16:creationId xmlns:a16="http://schemas.microsoft.com/office/drawing/2014/main" id="{09FAC592-578F-0F6D-66BD-CBEC6EACDDB8}"/>
              </a:ext>
            </a:extLst>
          </p:cNvPr>
          <p:cNvSpPr/>
          <p:nvPr/>
        </p:nvSpPr>
        <p:spPr>
          <a:xfrm>
            <a:off x="4886623" y="3872092"/>
            <a:ext cx="2365308" cy="1232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ContextT</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chemeClr val="tx1"/>
                </a:solidFill>
              </a:rPr>
              <a:t>  </a:t>
            </a:r>
            <a:r>
              <a:rPr lang="en-US" altLang="zh-CN" dirty="0" err="1">
                <a:solidFill>
                  <a:srgbClr val="0432FF"/>
                </a:solidFill>
              </a:rPr>
              <a:t>task_prog</a:t>
            </a:r>
            <a:r>
              <a:rPr lang="zh-CN" altLang="en-US" dirty="0">
                <a:solidFill>
                  <a:schemeClr val="tx1"/>
                </a:solidFill>
              </a:rPr>
              <a:t>* </a:t>
            </a:r>
            <a:r>
              <a:rPr lang="en-US" altLang="zh-CN" i="1" dirty="0">
                <a:solidFill>
                  <a:schemeClr val="tx1"/>
                </a:solidFill>
              </a:rPr>
              <a:t>prog</a:t>
            </a:r>
            <a:r>
              <a:rPr lang="en-US" altLang="zh-CN" dirty="0">
                <a:solidFill>
                  <a:schemeClr val="tx1"/>
                </a:solidFill>
              </a:rPr>
              <a:t>;</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44AF4C7B-227F-5E32-8149-D10033045324}"/>
              </a:ext>
            </a:extLst>
          </p:cNvPr>
          <p:cNvCxnSpPr>
            <a:cxnSpLocks/>
          </p:cNvCxnSpPr>
          <p:nvPr/>
        </p:nvCxnSpPr>
        <p:spPr>
          <a:xfrm>
            <a:off x="4821491" y="1641360"/>
            <a:ext cx="697919" cy="0"/>
          </a:xfrm>
          <a:prstGeom prst="straightConnector1">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1DEB02D-3F1E-2C3F-8EC9-BCA4713AB3B4}"/>
              </a:ext>
            </a:extLst>
          </p:cNvPr>
          <p:cNvGrpSpPr/>
          <p:nvPr/>
        </p:nvGrpSpPr>
        <p:grpSpPr>
          <a:xfrm>
            <a:off x="4886623" y="1489465"/>
            <a:ext cx="2365317" cy="2006408"/>
            <a:chOff x="671797" y="1509675"/>
            <a:chExt cx="2365317" cy="2006408"/>
          </a:xfrm>
        </p:grpSpPr>
        <p:sp>
          <p:nvSpPr>
            <p:cNvPr id="14" name="Rectangle 13">
              <a:extLst>
                <a:ext uri="{FF2B5EF4-FFF2-40B4-BE49-F238E27FC236}">
                  <a16:creationId xmlns:a16="http://schemas.microsoft.com/office/drawing/2014/main" id="{0DA6125F-C156-6D7D-B67B-EE4839F039A5}"/>
                </a:ext>
              </a:extLst>
            </p:cNvPr>
            <p:cNvSpPr/>
            <p:nvPr/>
          </p:nvSpPr>
          <p:spPr>
            <a:xfrm>
              <a:off x="671797" y="1509675"/>
              <a:ext cx="2365313" cy="2894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task_prog</a:t>
              </a:r>
              <a:endParaRPr lang="en-US" b="1" dirty="0">
                <a:solidFill>
                  <a:schemeClr val="tx1"/>
                </a:solidFill>
              </a:endParaRPr>
            </a:p>
          </p:txBody>
        </p:sp>
        <p:sp>
          <p:nvSpPr>
            <p:cNvPr id="15" name="Rectangle 14">
              <a:extLst>
                <a:ext uri="{FF2B5EF4-FFF2-40B4-BE49-F238E27FC236}">
                  <a16:creationId xmlns:a16="http://schemas.microsoft.com/office/drawing/2014/main" id="{003E1242-93B5-0264-44BB-5066B8FD65CF}"/>
                </a:ext>
              </a:extLst>
            </p:cNvPr>
            <p:cNvSpPr/>
            <p:nvPr/>
          </p:nvSpPr>
          <p:spPr>
            <a:xfrm>
              <a:off x="671797" y="1794205"/>
              <a:ext cx="2365317" cy="17218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i="1" dirty="0">
                  <a:solidFill>
                    <a:schemeClr val="tx1"/>
                  </a:solidFill>
                </a:rPr>
                <a:t>  </a:t>
              </a:r>
              <a:r>
                <a:rPr lang="en-US" altLang="zh-CN" i="1" dirty="0" err="1">
                  <a:solidFill>
                    <a:schemeClr val="tx1"/>
                  </a:solidFill>
                </a:rPr>
                <a:t>children_counter</a:t>
              </a:r>
              <a:r>
                <a:rPr lang="en-US" altLang="zh-CN" dirty="0">
                  <a:solidFill>
                    <a:schemeClr val="tx1"/>
                  </a:solidFill>
                </a:rPr>
                <a:t>;</a:t>
              </a:r>
              <a:endParaRPr lang="en-US" altLang="zh-CN" i="1" dirty="0">
                <a:solidFill>
                  <a:schemeClr val="tx1"/>
                </a:solidFill>
              </a:endParaRPr>
            </a:p>
            <a:p>
              <a:r>
                <a:rPr lang="zh-CN" altLang="en-US" dirty="0">
                  <a:solidFill>
                    <a:schemeClr val="tx1"/>
                  </a:solidFill>
                </a:rPr>
                <a:t>  </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parent_task_id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query_id</a:t>
              </a:r>
              <a:r>
                <a:rPr lang="en-US" altLang="zh-CN" dirty="0">
                  <a:solidFill>
                    <a:schemeClr val="tx1"/>
                  </a:solidFill>
                </a:rPr>
                <a:t>;</a:t>
              </a:r>
            </a:p>
            <a:p>
              <a:r>
                <a:rPr lang="zh-CN" altLang="en-US" dirty="0">
                  <a:solidFill>
                    <a:schemeClr val="tx1"/>
                  </a:solidFill>
                </a:rPr>
                <a:t>  </a:t>
              </a:r>
              <a:r>
                <a:rPr lang="en-US" altLang="zh-CN" dirty="0">
                  <a:solidFill>
                    <a:srgbClr val="0432FF"/>
                  </a:solidFill>
                </a:rPr>
                <a:t>bool</a:t>
              </a:r>
              <a:r>
                <a:rPr lang="zh-CN" altLang="en-US" dirty="0">
                  <a:solidFill>
                    <a:schemeClr val="tx1"/>
                  </a:solidFill>
                </a:rPr>
                <a:t> </a:t>
              </a:r>
              <a:r>
                <a:rPr lang="en-US" altLang="zh-CN" i="1" dirty="0">
                  <a:solidFill>
                    <a:schemeClr val="tx1"/>
                  </a:solidFill>
                </a:rPr>
                <a:t>completed</a:t>
              </a:r>
              <a:r>
                <a:rPr lang="en-US" altLang="zh-CN" dirty="0">
                  <a:solidFill>
                    <a:schemeClr val="tx1"/>
                  </a:solidFill>
                </a:rPr>
                <a:t>;</a:t>
              </a:r>
              <a:endParaRPr lang="en-US" dirty="0">
                <a:solidFill>
                  <a:schemeClr val="tx1"/>
                </a:solidFill>
              </a:endParaRPr>
            </a:p>
          </p:txBody>
        </p:sp>
        <p:pic>
          <p:nvPicPr>
            <p:cNvPr id="16" name="Picture 2" descr="Indyme, LLC lock-icon &amp;gt;">
              <a:extLst>
                <a:ext uri="{FF2B5EF4-FFF2-40B4-BE49-F238E27FC236}">
                  <a16:creationId xmlns:a16="http://schemas.microsoft.com/office/drawing/2014/main" id="{8467DA74-74A2-C50B-E4FD-D5E293ACE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382" y="1899775"/>
              <a:ext cx="258758" cy="25875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5B1F1206-5F37-69BE-7EC5-2841300D90F3}"/>
              </a:ext>
            </a:extLst>
          </p:cNvPr>
          <p:cNvCxnSpPr>
            <a:cxnSpLocks/>
          </p:cNvCxnSpPr>
          <p:nvPr/>
        </p:nvCxnSpPr>
        <p:spPr>
          <a:xfrm flipH="1">
            <a:off x="4801415" y="5067284"/>
            <a:ext cx="256144" cy="0"/>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4DE6BF-EF20-5E8C-9B74-BF7521A1D679}"/>
              </a:ext>
            </a:extLst>
          </p:cNvPr>
          <p:cNvCxnSpPr>
            <a:cxnSpLocks/>
          </p:cNvCxnSpPr>
          <p:nvPr/>
        </p:nvCxnSpPr>
        <p:spPr>
          <a:xfrm flipV="1">
            <a:off x="4822511" y="1641360"/>
            <a:ext cx="0" cy="3425924"/>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C9ECE9E-0A5B-7F51-05F9-C4E8F7AEE94E}"/>
              </a:ext>
            </a:extLst>
          </p:cNvPr>
          <p:cNvSpPr/>
          <p:nvPr/>
        </p:nvSpPr>
        <p:spPr>
          <a:xfrm>
            <a:off x="4886623" y="5193973"/>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Worker&lt;</a:t>
            </a:r>
            <a:r>
              <a:rPr lang="en-US" altLang="zh-CN" b="1" dirty="0" err="1">
                <a:solidFill>
                  <a:srgbClr val="0432FF"/>
                </a:solidFill>
              </a:rPr>
              <a:t>ComperT</a:t>
            </a:r>
            <a:r>
              <a:rPr lang="en-US" altLang="zh-CN" b="1" dirty="0">
                <a:solidFill>
                  <a:schemeClr val="tx1"/>
                </a:solidFill>
              </a:rPr>
              <a:t>&gt;</a:t>
            </a:r>
            <a:endParaRPr lang="en-US" b="1" dirty="0">
              <a:solidFill>
                <a:schemeClr val="tx1"/>
              </a:solidFill>
            </a:endParaRPr>
          </a:p>
        </p:txBody>
      </p:sp>
      <p:sp>
        <p:nvSpPr>
          <p:cNvPr id="24" name="Rectangle 23">
            <a:extLst>
              <a:ext uri="{FF2B5EF4-FFF2-40B4-BE49-F238E27FC236}">
                <a16:creationId xmlns:a16="http://schemas.microsoft.com/office/drawing/2014/main" id="{5ECECC9C-37F4-49E9-02EE-BF6E2ED28991}"/>
              </a:ext>
            </a:extLst>
          </p:cNvPr>
          <p:cNvSpPr/>
          <p:nvPr/>
        </p:nvSpPr>
        <p:spPr>
          <a:xfrm>
            <a:off x="4886623" y="5476922"/>
            <a:ext cx="2365308" cy="5335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endParaRPr lang="en-US" altLang="zh-CN" dirty="0">
              <a:solidFill>
                <a:schemeClr val="tx1"/>
              </a:solidFill>
            </a:endParaRPr>
          </a:p>
          <a:p>
            <a:r>
              <a:rPr lang="zh-CN" altLang="en-US" dirty="0">
                <a:solidFill>
                  <a:srgbClr val="0432FF"/>
                </a:solidFill>
              </a:rPr>
              <a:t>  </a:t>
            </a:r>
            <a:r>
              <a:rPr lang="en-US" altLang="zh-CN" i="1" dirty="0">
                <a:solidFill>
                  <a:schemeClr val="tx1"/>
                </a:solidFill>
              </a:rPr>
              <a:t>run</a:t>
            </a:r>
            <a:r>
              <a:rPr lang="en-US" altLang="zh-CN" dirty="0">
                <a:solidFill>
                  <a:schemeClr val="tx1"/>
                </a:solidFill>
              </a:rPr>
              <a:t>()</a:t>
            </a:r>
            <a:endParaRPr lang="en-US" dirty="0">
              <a:solidFill>
                <a:schemeClr val="tx1"/>
              </a:solidFill>
            </a:endParaRPr>
          </a:p>
        </p:txBody>
      </p:sp>
      <p:cxnSp>
        <p:nvCxnSpPr>
          <p:cNvPr id="25" name="Straight Arrow Connector 24">
            <a:extLst>
              <a:ext uri="{FF2B5EF4-FFF2-40B4-BE49-F238E27FC236}">
                <a16:creationId xmlns:a16="http://schemas.microsoft.com/office/drawing/2014/main" id="{285D85D4-CECD-ABCC-23F0-96528DB71D68}"/>
              </a:ext>
            </a:extLst>
          </p:cNvPr>
          <p:cNvCxnSpPr>
            <a:cxnSpLocks/>
          </p:cNvCxnSpPr>
          <p:nvPr/>
        </p:nvCxnSpPr>
        <p:spPr>
          <a:xfrm flipH="1">
            <a:off x="10931311" y="1641360"/>
            <a:ext cx="992275"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13E19AB-E3A5-C43C-7E9C-BE2F463F8095}"/>
              </a:ext>
            </a:extLst>
          </p:cNvPr>
          <p:cNvCxnSpPr>
            <a:cxnSpLocks/>
          </p:cNvCxnSpPr>
          <p:nvPr/>
        </p:nvCxnSpPr>
        <p:spPr>
          <a:xfrm flipH="1">
            <a:off x="6494970" y="5572556"/>
            <a:ext cx="899790"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C483B1F-D4B8-FCBD-35C1-733AC0C3485B}"/>
              </a:ext>
            </a:extLst>
          </p:cNvPr>
          <p:cNvCxnSpPr>
            <a:cxnSpLocks/>
          </p:cNvCxnSpPr>
          <p:nvPr/>
        </p:nvCxnSpPr>
        <p:spPr>
          <a:xfrm flipV="1">
            <a:off x="6502590" y="5376263"/>
            <a:ext cx="0" cy="201317"/>
          </a:xfrm>
          <a:prstGeom prst="straightConnector1">
            <a:avLst/>
          </a:prstGeom>
          <a:ln w="254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89AA82-0584-24F7-803C-C9B353161012}"/>
              </a:ext>
            </a:extLst>
          </p:cNvPr>
          <p:cNvCxnSpPr>
            <a:cxnSpLocks/>
          </p:cNvCxnSpPr>
          <p:nvPr/>
        </p:nvCxnSpPr>
        <p:spPr>
          <a:xfrm flipV="1">
            <a:off x="9700435" y="1681751"/>
            <a:ext cx="0" cy="201317"/>
          </a:xfrm>
          <a:prstGeom prst="straightConnector1">
            <a:avLst/>
          </a:prstGeom>
          <a:ln w="254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A86549D-CE55-65C4-6F44-C6288012D697}"/>
              </a:ext>
            </a:extLst>
          </p:cNvPr>
          <p:cNvCxnSpPr>
            <a:cxnSpLocks/>
          </p:cNvCxnSpPr>
          <p:nvPr/>
        </p:nvCxnSpPr>
        <p:spPr>
          <a:xfrm flipH="1">
            <a:off x="7370891" y="1879565"/>
            <a:ext cx="232954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D7ED7C-1C2C-2814-B186-E0562EB970A2}"/>
              </a:ext>
            </a:extLst>
          </p:cNvPr>
          <p:cNvCxnSpPr>
            <a:cxnSpLocks/>
          </p:cNvCxnSpPr>
          <p:nvPr/>
        </p:nvCxnSpPr>
        <p:spPr>
          <a:xfrm flipV="1">
            <a:off x="7376654" y="1879565"/>
            <a:ext cx="0" cy="1861978"/>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6E0A09-1F73-4D5D-254E-FFB435497048}"/>
              </a:ext>
            </a:extLst>
          </p:cNvPr>
          <p:cNvCxnSpPr>
            <a:cxnSpLocks/>
          </p:cNvCxnSpPr>
          <p:nvPr/>
        </p:nvCxnSpPr>
        <p:spPr>
          <a:xfrm flipH="1">
            <a:off x="6869543" y="3743151"/>
            <a:ext cx="51616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164DBE5-6BC6-124E-8498-69F334254BFF}"/>
              </a:ext>
            </a:extLst>
          </p:cNvPr>
          <p:cNvCxnSpPr>
            <a:cxnSpLocks/>
          </p:cNvCxnSpPr>
          <p:nvPr/>
        </p:nvCxnSpPr>
        <p:spPr>
          <a:xfrm flipV="1">
            <a:off x="11923586" y="1641362"/>
            <a:ext cx="0" cy="428907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C1D5D18-5816-0A8F-F266-8A4ECA7D178C}"/>
              </a:ext>
            </a:extLst>
          </p:cNvPr>
          <p:cNvCxnSpPr>
            <a:cxnSpLocks/>
          </p:cNvCxnSpPr>
          <p:nvPr/>
        </p:nvCxnSpPr>
        <p:spPr>
          <a:xfrm flipH="1">
            <a:off x="7382568" y="5930432"/>
            <a:ext cx="4541018"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344982E-77E6-6EA3-C9F7-FFE802E772EE}"/>
              </a:ext>
            </a:extLst>
          </p:cNvPr>
          <p:cNvCxnSpPr>
            <a:cxnSpLocks/>
          </p:cNvCxnSpPr>
          <p:nvPr/>
        </p:nvCxnSpPr>
        <p:spPr>
          <a:xfrm flipV="1">
            <a:off x="7382568" y="5570022"/>
            <a:ext cx="0" cy="36041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7098D8B-0022-53EF-6B34-03F747C48C11}"/>
              </a:ext>
            </a:extLst>
          </p:cNvPr>
          <p:cNvSpPr/>
          <p:nvPr/>
        </p:nvSpPr>
        <p:spPr>
          <a:xfrm>
            <a:off x="2078691" y="3400805"/>
            <a:ext cx="2493270" cy="899708"/>
          </a:xfrm>
          <a:prstGeom prst="roundRect">
            <a:avLst>
              <a:gd name="adj" fmla="val 13064"/>
            </a:avLst>
          </a:prstGeom>
          <a:solidFill>
            <a:srgbClr val="FBE6D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TextBox 83">
            <a:extLst>
              <a:ext uri="{FF2B5EF4-FFF2-40B4-BE49-F238E27FC236}">
                <a16:creationId xmlns:a16="http://schemas.microsoft.com/office/drawing/2014/main" id="{7A0BB2F5-AAA5-F65F-C8D4-147C6C68B451}"/>
              </a:ext>
            </a:extLst>
          </p:cNvPr>
          <p:cNvSpPr txBox="1"/>
          <p:nvPr/>
        </p:nvSpPr>
        <p:spPr>
          <a:xfrm>
            <a:off x="2763592" y="2429829"/>
            <a:ext cx="644771" cy="297569"/>
          </a:xfrm>
          <a:prstGeom prst="rect">
            <a:avLst/>
          </a:prstGeom>
          <a:noFill/>
        </p:spPr>
        <p:txBody>
          <a:bodyPr wrap="square" rtlCol="0">
            <a:spAutoFit/>
          </a:bodyPr>
          <a:lstStyle/>
          <a:p>
            <a:pPr algn="ctr"/>
            <a:r>
              <a:rPr lang="en-US" sz="1600" b="1" i="1" dirty="0" err="1">
                <a:latin typeface="Times New Roman" charset="0"/>
                <a:ea typeface="Times New Roman" charset="0"/>
                <a:cs typeface="Times New Roman" charset="0"/>
              </a:rPr>
              <a:t>Q</a:t>
            </a:r>
            <a:r>
              <a:rPr lang="en-US" altLang="zh-CN" sz="1600" b="1" i="1" baseline="-25000" dirty="0" err="1">
                <a:latin typeface="Times New Roman" charset="0"/>
                <a:ea typeface="Times New Roman" charset="0"/>
                <a:cs typeface="Times New Roman" charset="0"/>
              </a:rPr>
              <a:t>wait</a:t>
            </a:r>
            <a:endParaRPr lang="en-US" sz="1600" b="1" i="1" baseline="-25000" dirty="0">
              <a:latin typeface="Times New Roman" charset="0"/>
              <a:ea typeface="Times New Roman" charset="0"/>
              <a:cs typeface="Times New Roman" charset="0"/>
            </a:endParaRPr>
          </a:p>
        </p:txBody>
      </p:sp>
      <p:pic>
        <p:nvPicPr>
          <p:cNvPr id="56" name="Picture 6" descr="Clients icon PNG, ICO or ICNS | Free vector icons">
            <a:extLst>
              <a:ext uri="{FF2B5EF4-FFF2-40B4-BE49-F238E27FC236}">
                <a16:creationId xmlns:a16="http://schemas.microsoft.com/office/drawing/2014/main" id="{C3DC0031-9D95-17AB-2767-975899D8C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781" y="1727052"/>
            <a:ext cx="824621" cy="87817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83">
            <a:extLst>
              <a:ext uri="{FF2B5EF4-FFF2-40B4-BE49-F238E27FC236}">
                <a16:creationId xmlns:a16="http://schemas.microsoft.com/office/drawing/2014/main" id="{9C0AA5AF-A2EF-F98A-A3AE-97276494B525}"/>
              </a:ext>
            </a:extLst>
          </p:cNvPr>
          <p:cNvSpPr txBox="1"/>
          <p:nvPr/>
        </p:nvSpPr>
        <p:spPr>
          <a:xfrm>
            <a:off x="1723851" y="1672898"/>
            <a:ext cx="1412073"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queries</a:t>
            </a:r>
            <a:endParaRPr lang="en-US" sz="1600" b="1" baseline="-25000" dirty="0">
              <a:latin typeface="Times New Roman" charset="0"/>
              <a:ea typeface="Times New Roman" charset="0"/>
              <a:cs typeface="Times New Roman" charset="0"/>
            </a:endParaRPr>
          </a:p>
        </p:txBody>
      </p:sp>
      <p:sp>
        <p:nvSpPr>
          <p:cNvPr id="59" name="TextBox 83">
            <a:extLst>
              <a:ext uri="{FF2B5EF4-FFF2-40B4-BE49-F238E27FC236}">
                <a16:creationId xmlns:a16="http://schemas.microsoft.com/office/drawing/2014/main" id="{E0EC1F72-CAC7-9F41-B076-2BA2D00F9E34}"/>
              </a:ext>
            </a:extLst>
          </p:cNvPr>
          <p:cNvSpPr txBox="1"/>
          <p:nvPr/>
        </p:nvSpPr>
        <p:spPr>
          <a:xfrm>
            <a:off x="3151157" y="3849882"/>
            <a:ext cx="1152143" cy="351674"/>
          </a:xfrm>
          <a:prstGeom prst="rect">
            <a:avLst/>
          </a:prstGeom>
          <a:noFill/>
        </p:spPr>
        <p:txBody>
          <a:bodyPr wrap="square" rtlCol="0">
            <a:spAutoFit/>
          </a:bodyPr>
          <a:lstStyle/>
          <a:p>
            <a:pPr algn="ctr"/>
            <a:r>
              <a:rPr lang="en-US" altLang="zh-CN" sz="2000" b="1" i="1" dirty="0" err="1">
                <a:solidFill>
                  <a:schemeClr val="accent2"/>
                </a:solidFill>
                <a:latin typeface="Times New Roman" charset="0"/>
                <a:ea typeface="Times New Roman" charset="0"/>
                <a:cs typeface="Times New Roman" charset="0"/>
              </a:rPr>
              <a:t>Q</a:t>
            </a:r>
            <a:r>
              <a:rPr lang="en-US" altLang="zh-CN" sz="2000" b="1" i="1" baseline="-25000" dirty="0" err="1">
                <a:solidFill>
                  <a:schemeClr val="accent2"/>
                </a:solidFill>
                <a:latin typeface="Times New Roman" charset="0"/>
                <a:ea typeface="Times New Roman" charset="0"/>
                <a:cs typeface="Times New Roman" charset="0"/>
              </a:rPr>
              <a:t>active</a:t>
            </a:r>
            <a:endParaRPr lang="en-US" b="1" i="1" baseline="-25000" dirty="0">
              <a:solidFill>
                <a:schemeClr val="accent2"/>
              </a:solidFill>
              <a:latin typeface="Times New Roman" charset="0"/>
              <a:ea typeface="Times New Roman" charset="0"/>
              <a:cs typeface="Times New Roman" charset="0"/>
            </a:endParaRPr>
          </a:p>
        </p:txBody>
      </p:sp>
      <p:sp>
        <p:nvSpPr>
          <p:cNvPr id="60" name="Freeform 59">
            <a:extLst>
              <a:ext uri="{FF2B5EF4-FFF2-40B4-BE49-F238E27FC236}">
                <a16:creationId xmlns:a16="http://schemas.microsoft.com/office/drawing/2014/main" id="{0436308C-5772-32F2-0EC6-B64F688776C2}"/>
              </a:ext>
            </a:extLst>
          </p:cNvPr>
          <p:cNvSpPr/>
          <p:nvPr/>
        </p:nvSpPr>
        <p:spPr>
          <a:xfrm>
            <a:off x="1189850" y="3475624"/>
            <a:ext cx="629272" cy="93987"/>
          </a:xfrm>
          <a:custGeom>
            <a:avLst/>
            <a:gdLst>
              <a:gd name="connsiteX0" fmla="*/ 0 w 2650210"/>
              <a:gd name="connsiteY0" fmla="*/ 234217 h 608119"/>
              <a:gd name="connsiteX1" fmla="*/ 216977 w 2650210"/>
              <a:gd name="connsiteY1" fmla="*/ 606176 h 608119"/>
              <a:gd name="connsiteX2" fmla="*/ 495946 w 2650210"/>
              <a:gd name="connsiteY2" fmla="*/ 249715 h 608119"/>
              <a:gd name="connsiteX3" fmla="*/ 712922 w 2650210"/>
              <a:gd name="connsiteY3" fmla="*/ 1742 h 608119"/>
              <a:gd name="connsiteX4" fmla="*/ 945397 w 2650210"/>
              <a:gd name="connsiteY4" fmla="*/ 373701 h 608119"/>
              <a:gd name="connsiteX5" fmla="*/ 1115878 w 2650210"/>
              <a:gd name="connsiteY5" fmla="*/ 590678 h 608119"/>
              <a:gd name="connsiteX6" fmla="*/ 1363851 w 2650210"/>
              <a:gd name="connsiteY6" fmla="*/ 249715 h 608119"/>
              <a:gd name="connsiteX7" fmla="*/ 1549831 w 2650210"/>
              <a:gd name="connsiteY7" fmla="*/ 32739 h 608119"/>
              <a:gd name="connsiteX8" fmla="*/ 1797804 w 2650210"/>
              <a:gd name="connsiteY8" fmla="*/ 342705 h 608119"/>
              <a:gd name="connsiteX9" fmla="*/ 1968285 w 2650210"/>
              <a:gd name="connsiteY9" fmla="*/ 606176 h 608119"/>
              <a:gd name="connsiteX10" fmla="*/ 2262753 w 2650210"/>
              <a:gd name="connsiteY10" fmla="*/ 203220 h 608119"/>
              <a:gd name="connsiteX11" fmla="*/ 2650210 w 2650210"/>
              <a:gd name="connsiteY11" fmla="*/ 203220 h 6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210" h="608119">
                <a:moveTo>
                  <a:pt x="0" y="234217"/>
                </a:moveTo>
                <a:cubicBezTo>
                  <a:pt x="67159" y="418905"/>
                  <a:pt x="134319" y="603593"/>
                  <a:pt x="216977" y="606176"/>
                </a:cubicBezTo>
                <a:cubicBezTo>
                  <a:pt x="299635" y="608759"/>
                  <a:pt x="413289" y="350454"/>
                  <a:pt x="495946" y="249715"/>
                </a:cubicBezTo>
                <a:cubicBezTo>
                  <a:pt x="578603" y="148976"/>
                  <a:pt x="638014" y="-18922"/>
                  <a:pt x="712922" y="1742"/>
                </a:cubicBezTo>
                <a:cubicBezTo>
                  <a:pt x="787830" y="22406"/>
                  <a:pt x="878238" y="275545"/>
                  <a:pt x="945397" y="373701"/>
                </a:cubicBezTo>
                <a:cubicBezTo>
                  <a:pt x="1012556" y="471857"/>
                  <a:pt x="1046136" y="611342"/>
                  <a:pt x="1115878" y="590678"/>
                </a:cubicBezTo>
                <a:cubicBezTo>
                  <a:pt x="1185620" y="570014"/>
                  <a:pt x="1291526" y="342705"/>
                  <a:pt x="1363851" y="249715"/>
                </a:cubicBezTo>
                <a:cubicBezTo>
                  <a:pt x="1436176" y="156725"/>
                  <a:pt x="1477506" y="17241"/>
                  <a:pt x="1549831" y="32739"/>
                </a:cubicBezTo>
                <a:cubicBezTo>
                  <a:pt x="1622156" y="48237"/>
                  <a:pt x="1728062" y="247132"/>
                  <a:pt x="1797804" y="342705"/>
                </a:cubicBezTo>
                <a:cubicBezTo>
                  <a:pt x="1867546" y="438278"/>
                  <a:pt x="1890793" y="629424"/>
                  <a:pt x="1968285" y="606176"/>
                </a:cubicBezTo>
                <a:cubicBezTo>
                  <a:pt x="2045777" y="582928"/>
                  <a:pt x="2149099" y="270379"/>
                  <a:pt x="2262753" y="203220"/>
                </a:cubicBezTo>
                <a:cubicBezTo>
                  <a:pt x="2376407" y="136061"/>
                  <a:pt x="2549471" y="195471"/>
                  <a:pt x="2650210" y="20322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1" name="Freeform 60">
            <a:extLst>
              <a:ext uri="{FF2B5EF4-FFF2-40B4-BE49-F238E27FC236}">
                <a16:creationId xmlns:a16="http://schemas.microsoft.com/office/drawing/2014/main" id="{33822868-0541-F51E-10BE-A0CBCDB4440E}"/>
              </a:ext>
            </a:extLst>
          </p:cNvPr>
          <p:cNvSpPr/>
          <p:nvPr/>
        </p:nvSpPr>
        <p:spPr>
          <a:xfrm>
            <a:off x="1192585" y="3675060"/>
            <a:ext cx="629272" cy="93987"/>
          </a:xfrm>
          <a:custGeom>
            <a:avLst/>
            <a:gdLst>
              <a:gd name="connsiteX0" fmla="*/ 0 w 2650210"/>
              <a:gd name="connsiteY0" fmla="*/ 234217 h 608119"/>
              <a:gd name="connsiteX1" fmla="*/ 216977 w 2650210"/>
              <a:gd name="connsiteY1" fmla="*/ 606176 h 608119"/>
              <a:gd name="connsiteX2" fmla="*/ 495946 w 2650210"/>
              <a:gd name="connsiteY2" fmla="*/ 249715 h 608119"/>
              <a:gd name="connsiteX3" fmla="*/ 712922 w 2650210"/>
              <a:gd name="connsiteY3" fmla="*/ 1742 h 608119"/>
              <a:gd name="connsiteX4" fmla="*/ 945397 w 2650210"/>
              <a:gd name="connsiteY4" fmla="*/ 373701 h 608119"/>
              <a:gd name="connsiteX5" fmla="*/ 1115878 w 2650210"/>
              <a:gd name="connsiteY5" fmla="*/ 590678 h 608119"/>
              <a:gd name="connsiteX6" fmla="*/ 1363851 w 2650210"/>
              <a:gd name="connsiteY6" fmla="*/ 249715 h 608119"/>
              <a:gd name="connsiteX7" fmla="*/ 1549831 w 2650210"/>
              <a:gd name="connsiteY7" fmla="*/ 32739 h 608119"/>
              <a:gd name="connsiteX8" fmla="*/ 1797804 w 2650210"/>
              <a:gd name="connsiteY8" fmla="*/ 342705 h 608119"/>
              <a:gd name="connsiteX9" fmla="*/ 1968285 w 2650210"/>
              <a:gd name="connsiteY9" fmla="*/ 606176 h 608119"/>
              <a:gd name="connsiteX10" fmla="*/ 2262753 w 2650210"/>
              <a:gd name="connsiteY10" fmla="*/ 203220 h 608119"/>
              <a:gd name="connsiteX11" fmla="*/ 2650210 w 2650210"/>
              <a:gd name="connsiteY11" fmla="*/ 203220 h 6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210" h="608119">
                <a:moveTo>
                  <a:pt x="0" y="234217"/>
                </a:moveTo>
                <a:cubicBezTo>
                  <a:pt x="67159" y="418905"/>
                  <a:pt x="134319" y="603593"/>
                  <a:pt x="216977" y="606176"/>
                </a:cubicBezTo>
                <a:cubicBezTo>
                  <a:pt x="299635" y="608759"/>
                  <a:pt x="413289" y="350454"/>
                  <a:pt x="495946" y="249715"/>
                </a:cubicBezTo>
                <a:cubicBezTo>
                  <a:pt x="578603" y="148976"/>
                  <a:pt x="638014" y="-18922"/>
                  <a:pt x="712922" y="1742"/>
                </a:cubicBezTo>
                <a:cubicBezTo>
                  <a:pt x="787830" y="22406"/>
                  <a:pt x="878238" y="275545"/>
                  <a:pt x="945397" y="373701"/>
                </a:cubicBezTo>
                <a:cubicBezTo>
                  <a:pt x="1012556" y="471857"/>
                  <a:pt x="1046136" y="611342"/>
                  <a:pt x="1115878" y="590678"/>
                </a:cubicBezTo>
                <a:cubicBezTo>
                  <a:pt x="1185620" y="570014"/>
                  <a:pt x="1291526" y="342705"/>
                  <a:pt x="1363851" y="249715"/>
                </a:cubicBezTo>
                <a:cubicBezTo>
                  <a:pt x="1436176" y="156725"/>
                  <a:pt x="1477506" y="17241"/>
                  <a:pt x="1549831" y="32739"/>
                </a:cubicBezTo>
                <a:cubicBezTo>
                  <a:pt x="1622156" y="48237"/>
                  <a:pt x="1728062" y="247132"/>
                  <a:pt x="1797804" y="342705"/>
                </a:cubicBezTo>
                <a:cubicBezTo>
                  <a:pt x="1867546" y="438278"/>
                  <a:pt x="1890793" y="629424"/>
                  <a:pt x="1968285" y="606176"/>
                </a:cubicBezTo>
                <a:cubicBezTo>
                  <a:pt x="2045777" y="582928"/>
                  <a:pt x="2149099" y="270379"/>
                  <a:pt x="2262753" y="203220"/>
                </a:cubicBezTo>
                <a:cubicBezTo>
                  <a:pt x="2376407" y="136061"/>
                  <a:pt x="2549471" y="195471"/>
                  <a:pt x="2650210" y="20322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Freeform 61">
            <a:extLst>
              <a:ext uri="{FF2B5EF4-FFF2-40B4-BE49-F238E27FC236}">
                <a16:creationId xmlns:a16="http://schemas.microsoft.com/office/drawing/2014/main" id="{9AC09E74-B164-E63D-9ABD-361DF559E936}"/>
              </a:ext>
            </a:extLst>
          </p:cNvPr>
          <p:cNvSpPr/>
          <p:nvPr/>
        </p:nvSpPr>
        <p:spPr>
          <a:xfrm>
            <a:off x="1185398" y="4005595"/>
            <a:ext cx="629272" cy="93987"/>
          </a:xfrm>
          <a:custGeom>
            <a:avLst/>
            <a:gdLst>
              <a:gd name="connsiteX0" fmla="*/ 0 w 2650210"/>
              <a:gd name="connsiteY0" fmla="*/ 234217 h 608119"/>
              <a:gd name="connsiteX1" fmla="*/ 216977 w 2650210"/>
              <a:gd name="connsiteY1" fmla="*/ 606176 h 608119"/>
              <a:gd name="connsiteX2" fmla="*/ 495946 w 2650210"/>
              <a:gd name="connsiteY2" fmla="*/ 249715 h 608119"/>
              <a:gd name="connsiteX3" fmla="*/ 712922 w 2650210"/>
              <a:gd name="connsiteY3" fmla="*/ 1742 h 608119"/>
              <a:gd name="connsiteX4" fmla="*/ 945397 w 2650210"/>
              <a:gd name="connsiteY4" fmla="*/ 373701 h 608119"/>
              <a:gd name="connsiteX5" fmla="*/ 1115878 w 2650210"/>
              <a:gd name="connsiteY5" fmla="*/ 590678 h 608119"/>
              <a:gd name="connsiteX6" fmla="*/ 1363851 w 2650210"/>
              <a:gd name="connsiteY6" fmla="*/ 249715 h 608119"/>
              <a:gd name="connsiteX7" fmla="*/ 1549831 w 2650210"/>
              <a:gd name="connsiteY7" fmla="*/ 32739 h 608119"/>
              <a:gd name="connsiteX8" fmla="*/ 1797804 w 2650210"/>
              <a:gd name="connsiteY8" fmla="*/ 342705 h 608119"/>
              <a:gd name="connsiteX9" fmla="*/ 1968285 w 2650210"/>
              <a:gd name="connsiteY9" fmla="*/ 606176 h 608119"/>
              <a:gd name="connsiteX10" fmla="*/ 2262753 w 2650210"/>
              <a:gd name="connsiteY10" fmla="*/ 203220 h 608119"/>
              <a:gd name="connsiteX11" fmla="*/ 2650210 w 2650210"/>
              <a:gd name="connsiteY11" fmla="*/ 203220 h 6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210" h="608119">
                <a:moveTo>
                  <a:pt x="0" y="234217"/>
                </a:moveTo>
                <a:cubicBezTo>
                  <a:pt x="67159" y="418905"/>
                  <a:pt x="134319" y="603593"/>
                  <a:pt x="216977" y="606176"/>
                </a:cubicBezTo>
                <a:cubicBezTo>
                  <a:pt x="299635" y="608759"/>
                  <a:pt x="413289" y="350454"/>
                  <a:pt x="495946" y="249715"/>
                </a:cubicBezTo>
                <a:cubicBezTo>
                  <a:pt x="578603" y="148976"/>
                  <a:pt x="638014" y="-18922"/>
                  <a:pt x="712922" y="1742"/>
                </a:cubicBezTo>
                <a:cubicBezTo>
                  <a:pt x="787830" y="22406"/>
                  <a:pt x="878238" y="275545"/>
                  <a:pt x="945397" y="373701"/>
                </a:cubicBezTo>
                <a:cubicBezTo>
                  <a:pt x="1012556" y="471857"/>
                  <a:pt x="1046136" y="611342"/>
                  <a:pt x="1115878" y="590678"/>
                </a:cubicBezTo>
                <a:cubicBezTo>
                  <a:pt x="1185620" y="570014"/>
                  <a:pt x="1291526" y="342705"/>
                  <a:pt x="1363851" y="249715"/>
                </a:cubicBezTo>
                <a:cubicBezTo>
                  <a:pt x="1436176" y="156725"/>
                  <a:pt x="1477506" y="17241"/>
                  <a:pt x="1549831" y="32739"/>
                </a:cubicBezTo>
                <a:cubicBezTo>
                  <a:pt x="1622156" y="48237"/>
                  <a:pt x="1728062" y="247132"/>
                  <a:pt x="1797804" y="342705"/>
                </a:cubicBezTo>
                <a:cubicBezTo>
                  <a:pt x="1867546" y="438278"/>
                  <a:pt x="1890793" y="629424"/>
                  <a:pt x="1968285" y="606176"/>
                </a:cubicBezTo>
                <a:cubicBezTo>
                  <a:pt x="2045777" y="582928"/>
                  <a:pt x="2149099" y="270379"/>
                  <a:pt x="2262753" y="203220"/>
                </a:cubicBezTo>
                <a:cubicBezTo>
                  <a:pt x="2376407" y="136061"/>
                  <a:pt x="2549471" y="195471"/>
                  <a:pt x="2650210" y="20322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3" name="Freeform 62">
            <a:extLst>
              <a:ext uri="{FF2B5EF4-FFF2-40B4-BE49-F238E27FC236}">
                <a16:creationId xmlns:a16="http://schemas.microsoft.com/office/drawing/2014/main" id="{F520FFB8-CC1F-B7DB-349E-957C476B2677}"/>
              </a:ext>
            </a:extLst>
          </p:cNvPr>
          <p:cNvSpPr/>
          <p:nvPr/>
        </p:nvSpPr>
        <p:spPr>
          <a:xfrm>
            <a:off x="1188133" y="4242925"/>
            <a:ext cx="629272" cy="93987"/>
          </a:xfrm>
          <a:custGeom>
            <a:avLst/>
            <a:gdLst>
              <a:gd name="connsiteX0" fmla="*/ 0 w 2650210"/>
              <a:gd name="connsiteY0" fmla="*/ 234217 h 608119"/>
              <a:gd name="connsiteX1" fmla="*/ 216977 w 2650210"/>
              <a:gd name="connsiteY1" fmla="*/ 606176 h 608119"/>
              <a:gd name="connsiteX2" fmla="*/ 495946 w 2650210"/>
              <a:gd name="connsiteY2" fmla="*/ 249715 h 608119"/>
              <a:gd name="connsiteX3" fmla="*/ 712922 w 2650210"/>
              <a:gd name="connsiteY3" fmla="*/ 1742 h 608119"/>
              <a:gd name="connsiteX4" fmla="*/ 945397 w 2650210"/>
              <a:gd name="connsiteY4" fmla="*/ 373701 h 608119"/>
              <a:gd name="connsiteX5" fmla="*/ 1115878 w 2650210"/>
              <a:gd name="connsiteY5" fmla="*/ 590678 h 608119"/>
              <a:gd name="connsiteX6" fmla="*/ 1363851 w 2650210"/>
              <a:gd name="connsiteY6" fmla="*/ 249715 h 608119"/>
              <a:gd name="connsiteX7" fmla="*/ 1549831 w 2650210"/>
              <a:gd name="connsiteY7" fmla="*/ 32739 h 608119"/>
              <a:gd name="connsiteX8" fmla="*/ 1797804 w 2650210"/>
              <a:gd name="connsiteY8" fmla="*/ 342705 h 608119"/>
              <a:gd name="connsiteX9" fmla="*/ 1968285 w 2650210"/>
              <a:gd name="connsiteY9" fmla="*/ 606176 h 608119"/>
              <a:gd name="connsiteX10" fmla="*/ 2262753 w 2650210"/>
              <a:gd name="connsiteY10" fmla="*/ 203220 h 608119"/>
              <a:gd name="connsiteX11" fmla="*/ 2650210 w 2650210"/>
              <a:gd name="connsiteY11" fmla="*/ 203220 h 6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210" h="608119">
                <a:moveTo>
                  <a:pt x="0" y="234217"/>
                </a:moveTo>
                <a:cubicBezTo>
                  <a:pt x="67159" y="418905"/>
                  <a:pt x="134319" y="603593"/>
                  <a:pt x="216977" y="606176"/>
                </a:cubicBezTo>
                <a:cubicBezTo>
                  <a:pt x="299635" y="608759"/>
                  <a:pt x="413289" y="350454"/>
                  <a:pt x="495946" y="249715"/>
                </a:cubicBezTo>
                <a:cubicBezTo>
                  <a:pt x="578603" y="148976"/>
                  <a:pt x="638014" y="-18922"/>
                  <a:pt x="712922" y="1742"/>
                </a:cubicBezTo>
                <a:cubicBezTo>
                  <a:pt x="787830" y="22406"/>
                  <a:pt x="878238" y="275545"/>
                  <a:pt x="945397" y="373701"/>
                </a:cubicBezTo>
                <a:cubicBezTo>
                  <a:pt x="1012556" y="471857"/>
                  <a:pt x="1046136" y="611342"/>
                  <a:pt x="1115878" y="590678"/>
                </a:cubicBezTo>
                <a:cubicBezTo>
                  <a:pt x="1185620" y="570014"/>
                  <a:pt x="1291526" y="342705"/>
                  <a:pt x="1363851" y="249715"/>
                </a:cubicBezTo>
                <a:cubicBezTo>
                  <a:pt x="1436176" y="156725"/>
                  <a:pt x="1477506" y="17241"/>
                  <a:pt x="1549831" y="32739"/>
                </a:cubicBezTo>
                <a:cubicBezTo>
                  <a:pt x="1622156" y="48237"/>
                  <a:pt x="1728062" y="247132"/>
                  <a:pt x="1797804" y="342705"/>
                </a:cubicBezTo>
                <a:cubicBezTo>
                  <a:pt x="1867546" y="438278"/>
                  <a:pt x="1890793" y="629424"/>
                  <a:pt x="1968285" y="606176"/>
                </a:cubicBezTo>
                <a:cubicBezTo>
                  <a:pt x="2045777" y="582928"/>
                  <a:pt x="2149099" y="270379"/>
                  <a:pt x="2262753" y="203220"/>
                </a:cubicBezTo>
                <a:cubicBezTo>
                  <a:pt x="2376407" y="136061"/>
                  <a:pt x="2549471" y="195471"/>
                  <a:pt x="2650210" y="20322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4" name="TextBox 83">
            <a:extLst>
              <a:ext uri="{FF2B5EF4-FFF2-40B4-BE49-F238E27FC236}">
                <a16:creationId xmlns:a16="http://schemas.microsoft.com/office/drawing/2014/main" id="{A67AED71-32A0-15EB-6BAD-13BDEA8A7AB0}"/>
              </a:ext>
            </a:extLst>
          </p:cNvPr>
          <p:cNvSpPr txBox="1"/>
          <p:nvPr/>
        </p:nvSpPr>
        <p:spPr>
          <a:xfrm rot="5400000">
            <a:off x="1401824" y="3789750"/>
            <a:ext cx="278530" cy="229940"/>
          </a:xfrm>
          <a:prstGeom prst="rect">
            <a:avLst/>
          </a:prstGeom>
          <a:noFill/>
        </p:spPr>
        <p:txBody>
          <a:bodyPr wrap="square" rtlCol="0">
            <a:spAutoFit/>
          </a:bodyPr>
          <a:lstStyle/>
          <a:p>
            <a:pPr algn="ctr"/>
            <a:r>
              <a:rPr lang="en-US" altLang="zh-CN" sz="1100" b="1" dirty="0">
                <a:latin typeface="Times New Roman" charset="0"/>
                <a:ea typeface="Times New Roman" charset="0"/>
                <a:cs typeface="Times New Roman" charset="0"/>
              </a:rPr>
              <a:t>…</a:t>
            </a:r>
            <a:endParaRPr lang="en-US" sz="1100" b="1" baseline="-25000" dirty="0">
              <a:latin typeface="Times New Roman" charset="0"/>
              <a:ea typeface="Times New Roman" charset="0"/>
              <a:cs typeface="Times New Roman" charset="0"/>
            </a:endParaRPr>
          </a:p>
        </p:txBody>
      </p:sp>
      <p:sp>
        <p:nvSpPr>
          <p:cNvPr id="65" name="Rounded Rectangle 64">
            <a:extLst>
              <a:ext uri="{FF2B5EF4-FFF2-40B4-BE49-F238E27FC236}">
                <a16:creationId xmlns:a16="http://schemas.microsoft.com/office/drawing/2014/main" id="{898B3DEB-88C7-A159-CCDC-5D940E7F8DBB}"/>
              </a:ext>
            </a:extLst>
          </p:cNvPr>
          <p:cNvSpPr/>
          <p:nvPr/>
        </p:nvSpPr>
        <p:spPr>
          <a:xfrm>
            <a:off x="1054610" y="3126542"/>
            <a:ext cx="989855" cy="1345133"/>
          </a:xfrm>
          <a:prstGeom prst="roundRect">
            <a:avLst>
              <a:gd name="adj" fmla="val 10761"/>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6" name="TextBox 83">
            <a:extLst>
              <a:ext uri="{FF2B5EF4-FFF2-40B4-BE49-F238E27FC236}">
                <a16:creationId xmlns:a16="http://schemas.microsoft.com/office/drawing/2014/main" id="{28EBF0C9-9194-6C5A-7F26-1C94BC63FB6B}"/>
              </a:ext>
            </a:extLst>
          </p:cNvPr>
          <p:cNvSpPr txBox="1"/>
          <p:nvPr/>
        </p:nvSpPr>
        <p:spPr>
          <a:xfrm>
            <a:off x="981546" y="2398623"/>
            <a:ext cx="886341" cy="270518"/>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worker</a:t>
            </a:r>
            <a:endParaRPr lang="en-US" sz="1200" b="1" baseline="-25000" dirty="0">
              <a:latin typeface="Times New Roman" charset="0"/>
              <a:ea typeface="Times New Roman" charset="0"/>
              <a:cs typeface="Times New Roman" charset="0"/>
            </a:endParaRPr>
          </a:p>
        </p:txBody>
      </p:sp>
      <p:sp>
        <p:nvSpPr>
          <p:cNvPr id="67" name="TextBox 83">
            <a:extLst>
              <a:ext uri="{FF2B5EF4-FFF2-40B4-BE49-F238E27FC236}">
                <a16:creationId xmlns:a16="http://schemas.microsoft.com/office/drawing/2014/main" id="{36D4F33A-CDC8-72BA-273A-2CB6975872E8}"/>
              </a:ext>
            </a:extLst>
          </p:cNvPr>
          <p:cNvSpPr txBox="1"/>
          <p:nvPr/>
        </p:nvSpPr>
        <p:spPr>
          <a:xfrm>
            <a:off x="1099255" y="3118564"/>
            <a:ext cx="886341" cy="270518"/>
          </a:xfrm>
          <a:prstGeom prst="rect">
            <a:avLst/>
          </a:prstGeom>
          <a:noFill/>
        </p:spPr>
        <p:txBody>
          <a:bodyPr wrap="square" rtlCol="0">
            <a:spAutoFit/>
          </a:bodyPr>
          <a:lstStyle/>
          <a:p>
            <a:pPr algn="ctr"/>
            <a:r>
              <a:rPr lang="en-US" altLang="zh-CN" sz="1400" b="1" dirty="0" err="1">
                <a:latin typeface="Times New Roman" charset="0"/>
                <a:ea typeface="Times New Roman" charset="0"/>
                <a:cs typeface="Times New Roman" charset="0"/>
              </a:rPr>
              <a:t>compers</a:t>
            </a:r>
            <a:endParaRPr lang="en-US" sz="1400" b="1" baseline="-25000" dirty="0">
              <a:latin typeface="Times New Roman" charset="0"/>
              <a:ea typeface="Times New Roman" charset="0"/>
              <a:cs typeface="Times New Roman" charset="0"/>
            </a:endParaRPr>
          </a:p>
        </p:txBody>
      </p:sp>
      <p:sp>
        <p:nvSpPr>
          <p:cNvPr id="68" name="Striped Right Arrow 67">
            <a:extLst>
              <a:ext uri="{FF2B5EF4-FFF2-40B4-BE49-F238E27FC236}">
                <a16:creationId xmlns:a16="http://schemas.microsoft.com/office/drawing/2014/main" id="{8572C25B-7CD7-D964-8950-5C0C24256640}"/>
              </a:ext>
            </a:extLst>
          </p:cNvPr>
          <p:cNvSpPr/>
          <p:nvPr/>
        </p:nvSpPr>
        <p:spPr>
          <a:xfrm flipH="1">
            <a:off x="1602762" y="1921922"/>
            <a:ext cx="1576485" cy="44727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9" name="Rounded Rectangle 68">
            <a:extLst>
              <a:ext uri="{FF2B5EF4-FFF2-40B4-BE49-F238E27FC236}">
                <a16:creationId xmlns:a16="http://schemas.microsoft.com/office/drawing/2014/main" id="{19786AD1-2EE0-7FB5-E726-E7E577A4D549}"/>
              </a:ext>
            </a:extLst>
          </p:cNvPr>
          <p:cNvSpPr/>
          <p:nvPr/>
        </p:nvSpPr>
        <p:spPr>
          <a:xfrm>
            <a:off x="903734" y="2435971"/>
            <a:ext cx="1023458" cy="518846"/>
          </a:xfrm>
          <a:prstGeom prst="roundRect">
            <a:avLst>
              <a:gd name="adj" fmla="val 10761"/>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70" name="Group 69">
            <a:extLst>
              <a:ext uri="{FF2B5EF4-FFF2-40B4-BE49-F238E27FC236}">
                <a16:creationId xmlns:a16="http://schemas.microsoft.com/office/drawing/2014/main" id="{CA3A7793-CA67-3D75-A7FF-DF4B72A4571D}"/>
              </a:ext>
            </a:extLst>
          </p:cNvPr>
          <p:cNvGrpSpPr/>
          <p:nvPr/>
        </p:nvGrpSpPr>
        <p:grpSpPr>
          <a:xfrm>
            <a:off x="2289760" y="2768728"/>
            <a:ext cx="1683419" cy="286791"/>
            <a:chOff x="9558368" y="1900335"/>
            <a:chExt cx="2032350" cy="325120"/>
          </a:xfrm>
        </p:grpSpPr>
        <p:sp>
          <p:nvSpPr>
            <p:cNvPr id="71" name="圆角矩形 229">
              <a:extLst>
                <a:ext uri="{FF2B5EF4-FFF2-40B4-BE49-F238E27FC236}">
                  <a16:creationId xmlns:a16="http://schemas.microsoft.com/office/drawing/2014/main" id="{E0CAC527-5002-7FAF-78BF-2F978FD71C7B}"/>
                </a:ext>
              </a:extLst>
            </p:cNvPr>
            <p:cNvSpPr/>
            <p:nvPr/>
          </p:nvSpPr>
          <p:spPr>
            <a:xfrm>
              <a:off x="9558368" y="1900335"/>
              <a:ext cx="2032350"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2" name="矩形 230">
              <a:extLst>
                <a:ext uri="{FF2B5EF4-FFF2-40B4-BE49-F238E27FC236}">
                  <a16:creationId xmlns:a16="http://schemas.microsoft.com/office/drawing/2014/main" id="{DFBCDB67-0E87-9452-40B8-EC796C2499F9}"/>
                </a:ext>
              </a:extLst>
            </p:cNvPr>
            <p:cNvSpPr/>
            <p:nvPr/>
          </p:nvSpPr>
          <p:spPr>
            <a:xfrm>
              <a:off x="9632526" y="194199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3" name="矩形 231">
              <a:extLst>
                <a:ext uri="{FF2B5EF4-FFF2-40B4-BE49-F238E27FC236}">
                  <a16:creationId xmlns:a16="http://schemas.microsoft.com/office/drawing/2014/main" id="{DF4D24F9-8E3E-2EFB-5DB3-E55EB7F24CF6}"/>
                </a:ext>
              </a:extLst>
            </p:cNvPr>
            <p:cNvSpPr/>
            <p:nvPr/>
          </p:nvSpPr>
          <p:spPr>
            <a:xfrm>
              <a:off x="9784926" y="194001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4" name="矩形 232">
              <a:extLst>
                <a:ext uri="{FF2B5EF4-FFF2-40B4-BE49-F238E27FC236}">
                  <a16:creationId xmlns:a16="http://schemas.microsoft.com/office/drawing/2014/main" id="{0725699D-7262-58AC-EA5A-8E13A8171F4E}"/>
                </a:ext>
              </a:extLst>
            </p:cNvPr>
            <p:cNvSpPr/>
            <p:nvPr/>
          </p:nvSpPr>
          <p:spPr>
            <a:xfrm>
              <a:off x="9939305" y="194001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5" name="矩形 233">
              <a:extLst>
                <a:ext uri="{FF2B5EF4-FFF2-40B4-BE49-F238E27FC236}">
                  <a16:creationId xmlns:a16="http://schemas.microsoft.com/office/drawing/2014/main" id="{5492FEA1-1CFC-537C-5E8D-32D889677CDD}"/>
                </a:ext>
              </a:extLst>
            </p:cNvPr>
            <p:cNvSpPr/>
            <p:nvPr/>
          </p:nvSpPr>
          <p:spPr>
            <a:xfrm>
              <a:off x="10091705" y="193803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6" name="矩形 234">
              <a:extLst>
                <a:ext uri="{FF2B5EF4-FFF2-40B4-BE49-F238E27FC236}">
                  <a16:creationId xmlns:a16="http://schemas.microsoft.com/office/drawing/2014/main" id="{0C495262-10EC-27E5-6B3A-51CD7494951A}"/>
                </a:ext>
              </a:extLst>
            </p:cNvPr>
            <p:cNvSpPr/>
            <p:nvPr/>
          </p:nvSpPr>
          <p:spPr>
            <a:xfrm>
              <a:off x="10248062" y="194001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7" name="矩形 235">
              <a:extLst>
                <a:ext uri="{FF2B5EF4-FFF2-40B4-BE49-F238E27FC236}">
                  <a16:creationId xmlns:a16="http://schemas.microsoft.com/office/drawing/2014/main" id="{6A4CB360-9379-2CBC-4AC0-13549926CC04}"/>
                </a:ext>
              </a:extLst>
            </p:cNvPr>
            <p:cNvSpPr/>
            <p:nvPr/>
          </p:nvSpPr>
          <p:spPr>
            <a:xfrm>
              <a:off x="10400462" y="193804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8" name="矩形 236">
              <a:extLst>
                <a:ext uri="{FF2B5EF4-FFF2-40B4-BE49-F238E27FC236}">
                  <a16:creationId xmlns:a16="http://schemas.microsoft.com/office/drawing/2014/main" id="{2D1B3196-3F16-2CE6-5711-F22F0DA934C3}"/>
                </a:ext>
              </a:extLst>
            </p:cNvPr>
            <p:cNvSpPr/>
            <p:nvPr/>
          </p:nvSpPr>
          <p:spPr>
            <a:xfrm>
              <a:off x="10554841" y="193803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9" name="矩形 237">
              <a:extLst>
                <a:ext uri="{FF2B5EF4-FFF2-40B4-BE49-F238E27FC236}">
                  <a16:creationId xmlns:a16="http://schemas.microsoft.com/office/drawing/2014/main" id="{36A828C7-2F48-A704-2540-D4B62E3DD8ED}"/>
                </a:ext>
              </a:extLst>
            </p:cNvPr>
            <p:cNvSpPr/>
            <p:nvPr/>
          </p:nvSpPr>
          <p:spPr>
            <a:xfrm>
              <a:off x="10707241" y="194031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0" name="矩形 238">
              <a:extLst>
                <a:ext uri="{FF2B5EF4-FFF2-40B4-BE49-F238E27FC236}">
                  <a16:creationId xmlns:a16="http://schemas.microsoft.com/office/drawing/2014/main" id="{C99ABC47-821A-C2EE-5BC8-40686D3D5394}"/>
                </a:ext>
              </a:extLst>
            </p:cNvPr>
            <p:cNvSpPr/>
            <p:nvPr/>
          </p:nvSpPr>
          <p:spPr>
            <a:xfrm>
              <a:off x="10882410" y="193730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70C0"/>
                </a:solidFill>
              </a:endParaRPr>
            </a:p>
          </p:txBody>
        </p:sp>
        <p:sp>
          <p:nvSpPr>
            <p:cNvPr id="81" name="矩形 239">
              <a:extLst>
                <a:ext uri="{FF2B5EF4-FFF2-40B4-BE49-F238E27FC236}">
                  <a16:creationId xmlns:a16="http://schemas.microsoft.com/office/drawing/2014/main" id="{B5940077-F09B-7762-10B9-EE0EBDD2624C}"/>
                </a:ext>
              </a:extLst>
            </p:cNvPr>
            <p:cNvSpPr/>
            <p:nvPr/>
          </p:nvSpPr>
          <p:spPr>
            <a:xfrm>
              <a:off x="11034810" y="193533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70C0"/>
                </a:solidFill>
              </a:endParaRPr>
            </a:p>
          </p:txBody>
        </p:sp>
      </p:grpSp>
      <p:sp>
        <p:nvSpPr>
          <p:cNvPr id="82" name="矩形 239">
            <a:extLst>
              <a:ext uri="{FF2B5EF4-FFF2-40B4-BE49-F238E27FC236}">
                <a16:creationId xmlns:a16="http://schemas.microsoft.com/office/drawing/2014/main" id="{7166B535-231A-1A3C-6839-D2BEBCDA53E5}"/>
              </a:ext>
            </a:extLst>
          </p:cNvPr>
          <p:cNvSpPr/>
          <p:nvPr/>
        </p:nvSpPr>
        <p:spPr>
          <a:xfrm>
            <a:off x="668590" y="5198802"/>
            <a:ext cx="88914" cy="2206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70C0"/>
              </a:solidFill>
            </a:endParaRPr>
          </a:p>
        </p:txBody>
      </p:sp>
      <p:sp>
        <p:nvSpPr>
          <p:cNvPr id="83" name="TextBox 83">
            <a:extLst>
              <a:ext uri="{FF2B5EF4-FFF2-40B4-BE49-F238E27FC236}">
                <a16:creationId xmlns:a16="http://schemas.microsoft.com/office/drawing/2014/main" id="{127E1196-78AA-079F-584D-8F1C14DAA757}"/>
              </a:ext>
            </a:extLst>
          </p:cNvPr>
          <p:cNvSpPr txBox="1"/>
          <p:nvPr/>
        </p:nvSpPr>
        <p:spPr>
          <a:xfrm>
            <a:off x="480238" y="5096275"/>
            <a:ext cx="1412073"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queries</a:t>
            </a:r>
            <a:endParaRPr lang="en-US" sz="1600" b="1" baseline="-25000" dirty="0">
              <a:latin typeface="Times New Roman" charset="0"/>
              <a:ea typeface="Times New Roman" charset="0"/>
              <a:cs typeface="Times New Roman" charset="0"/>
            </a:endParaRPr>
          </a:p>
        </p:txBody>
      </p:sp>
      <p:sp>
        <p:nvSpPr>
          <p:cNvPr id="84" name="矩形 233">
            <a:extLst>
              <a:ext uri="{FF2B5EF4-FFF2-40B4-BE49-F238E27FC236}">
                <a16:creationId xmlns:a16="http://schemas.microsoft.com/office/drawing/2014/main" id="{C7B180B7-1D05-7D6D-B754-B3AC89AEBE9B}"/>
              </a:ext>
            </a:extLst>
          </p:cNvPr>
          <p:cNvSpPr/>
          <p:nvPr/>
        </p:nvSpPr>
        <p:spPr>
          <a:xfrm>
            <a:off x="1791113" y="5188861"/>
            <a:ext cx="88914" cy="2206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5" name="TextBox 83">
            <a:extLst>
              <a:ext uri="{FF2B5EF4-FFF2-40B4-BE49-F238E27FC236}">
                <a16:creationId xmlns:a16="http://schemas.microsoft.com/office/drawing/2014/main" id="{B49CFB52-E9A2-D880-F282-DBB72C183E46}"/>
              </a:ext>
            </a:extLst>
          </p:cNvPr>
          <p:cNvSpPr txBox="1"/>
          <p:nvPr/>
        </p:nvSpPr>
        <p:spPr>
          <a:xfrm>
            <a:off x="1602763" y="5104529"/>
            <a:ext cx="1262338"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tasks</a:t>
            </a:r>
            <a:endParaRPr lang="en-US" sz="1600" b="1" baseline="-25000" dirty="0">
              <a:latin typeface="Times New Roman" charset="0"/>
              <a:ea typeface="Times New Roman" charset="0"/>
              <a:cs typeface="Times New Roman" charset="0"/>
            </a:endParaRPr>
          </a:p>
        </p:txBody>
      </p:sp>
      <p:sp>
        <p:nvSpPr>
          <p:cNvPr id="86" name="矩形 233">
            <a:extLst>
              <a:ext uri="{FF2B5EF4-FFF2-40B4-BE49-F238E27FC236}">
                <a16:creationId xmlns:a16="http://schemas.microsoft.com/office/drawing/2014/main" id="{4BA2BAF0-3E40-919A-E5CC-C39CE755FF92}"/>
              </a:ext>
            </a:extLst>
          </p:cNvPr>
          <p:cNvSpPr/>
          <p:nvPr/>
        </p:nvSpPr>
        <p:spPr>
          <a:xfrm>
            <a:off x="2770097" y="5181723"/>
            <a:ext cx="88914" cy="2206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7" name="TextBox 83">
            <a:extLst>
              <a:ext uri="{FF2B5EF4-FFF2-40B4-BE49-F238E27FC236}">
                <a16:creationId xmlns:a16="http://schemas.microsoft.com/office/drawing/2014/main" id="{AEA9A1B3-F954-4221-D162-52BCB05D0394}"/>
              </a:ext>
            </a:extLst>
          </p:cNvPr>
          <p:cNvSpPr txBox="1"/>
          <p:nvPr/>
        </p:nvSpPr>
        <p:spPr>
          <a:xfrm>
            <a:off x="2911550" y="5104529"/>
            <a:ext cx="1262338"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tasks to spill</a:t>
            </a:r>
            <a:endParaRPr lang="en-US" sz="1600" b="1" baseline="-25000" dirty="0">
              <a:latin typeface="Times New Roman" charset="0"/>
              <a:ea typeface="Times New Roman" charset="0"/>
              <a:cs typeface="Times New Roman" charset="0"/>
            </a:endParaRPr>
          </a:p>
        </p:txBody>
      </p:sp>
      <p:sp>
        <p:nvSpPr>
          <p:cNvPr id="88" name="Rounded Rectangle 87">
            <a:extLst>
              <a:ext uri="{FF2B5EF4-FFF2-40B4-BE49-F238E27FC236}">
                <a16:creationId xmlns:a16="http://schemas.microsoft.com/office/drawing/2014/main" id="{6663DAB2-E6F3-8A19-24EB-4036AE0EB239}"/>
              </a:ext>
            </a:extLst>
          </p:cNvPr>
          <p:cNvSpPr/>
          <p:nvPr/>
        </p:nvSpPr>
        <p:spPr>
          <a:xfrm>
            <a:off x="487381" y="5097774"/>
            <a:ext cx="3849965" cy="682719"/>
          </a:xfrm>
          <a:prstGeom prst="roundRect">
            <a:avLst>
              <a:gd name="adj" fmla="val 10761"/>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0" name="Straight Connector 89">
            <a:extLst>
              <a:ext uri="{FF2B5EF4-FFF2-40B4-BE49-F238E27FC236}">
                <a16:creationId xmlns:a16="http://schemas.microsoft.com/office/drawing/2014/main" id="{F3296247-D536-F946-445B-DF54A7E5536E}"/>
              </a:ext>
            </a:extLst>
          </p:cNvPr>
          <p:cNvCxnSpPr>
            <a:cxnSpLocks/>
          </p:cNvCxnSpPr>
          <p:nvPr/>
        </p:nvCxnSpPr>
        <p:spPr>
          <a:xfrm flipH="1">
            <a:off x="714887" y="2794220"/>
            <a:ext cx="2989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855A6B6-1DE3-B6DB-7187-9CE9E0C2BCEC}"/>
              </a:ext>
            </a:extLst>
          </p:cNvPr>
          <p:cNvCxnSpPr>
            <a:cxnSpLocks/>
          </p:cNvCxnSpPr>
          <p:nvPr/>
        </p:nvCxnSpPr>
        <p:spPr>
          <a:xfrm flipV="1">
            <a:off x="714887" y="2782768"/>
            <a:ext cx="0" cy="982687"/>
          </a:xfrm>
          <a:prstGeom prst="line">
            <a:avLst/>
          </a:prstGeom>
          <a:ln w="38100">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92" name="TextBox 83">
            <a:extLst>
              <a:ext uri="{FF2B5EF4-FFF2-40B4-BE49-F238E27FC236}">
                <a16:creationId xmlns:a16="http://schemas.microsoft.com/office/drawing/2014/main" id="{267CAC4E-F373-C051-74FF-7EC1A280AF31}"/>
              </a:ext>
            </a:extLst>
          </p:cNvPr>
          <p:cNvSpPr txBox="1"/>
          <p:nvPr/>
        </p:nvSpPr>
        <p:spPr>
          <a:xfrm rot="16200000">
            <a:off x="-150739" y="2978654"/>
            <a:ext cx="1125464" cy="405777"/>
          </a:xfrm>
          <a:prstGeom prst="rect">
            <a:avLst/>
          </a:prstGeom>
          <a:noFill/>
        </p:spPr>
        <p:txBody>
          <a:bodyPr wrap="square" rtlCol="0">
            <a:spAutoFit/>
          </a:bodyPr>
          <a:lstStyle/>
          <a:p>
            <a:pPr algn="ctr"/>
            <a:r>
              <a:rPr lang="en-US" altLang="zh-CN" sz="1200" b="1" dirty="0">
                <a:latin typeface="Times New Roman" charset="0"/>
                <a:ea typeface="Times New Roman" charset="0"/>
                <a:cs typeface="Times New Roman" charset="0"/>
              </a:rPr>
              <a:t>load and index graph</a:t>
            </a:r>
            <a:endParaRPr lang="en-US" sz="1200" b="1" baseline="-25000" dirty="0">
              <a:latin typeface="Times New Roman" charset="0"/>
              <a:ea typeface="Times New Roman" charset="0"/>
              <a:cs typeface="Times New Roman" charset="0"/>
            </a:endParaRPr>
          </a:p>
        </p:txBody>
      </p:sp>
      <p:cxnSp>
        <p:nvCxnSpPr>
          <p:cNvPr id="93" name="Straight Connector 92">
            <a:extLst>
              <a:ext uri="{FF2B5EF4-FFF2-40B4-BE49-F238E27FC236}">
                <a16:creationId xmlns:a16="http://schemas.microsoft.com/office/drawing/2014/main" id="{4381B87C-E02D-B535-EC49-F646DAEF4485}"/>
              </a:ext>
            </a:extLst>
          </p:cNvPr>
          <p:cNvCxnSpPr>
            <a:cxnSpLocks/>
          </p:cNvCxnSpPr>
          <p:nvPr/>
        </p:nvCxnSpPr>
        <p:spPr>
          <a:xfrm flipH="1">
            <a:off x="1785062" y="4300513"/>
            <a:ext cx="576794" cy="0"/>
          </a:xfrm>
          <a:prstGeom prst="line">
            <a:avLst/>
          </a:prstGeom>
          <a:ln w="76200">
            <a:solidFill>
              <a:schemeClr val="accent4">
                <a:lumMod val="50000"/>
              </a:schemeClr>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C98888E-1D8B-57D0-7BE5-540F7BE2D06F}"/>
              </a:ext>
            </a:extLst>
          </p:cNvPr>
          <p:cNvCxnSpPr>
            <a:cxnSpLocks/>
          </p:cNvCxnSpPr>
          <p:nvPr/>
        </p:nvCxnSpPr>
        <p:spPr>
          <a:xfrm>
            <a:off x="2326754" y="3794998"/>
            <a:ext cx="0" cy="525780"/>
          </a:xfrm>
          <a:prstGeom prst="line">
            <a:avLst/>
          </a:prstGeom>
          <a:ln w="76200">
            <a:solidFill>
              <a:schemeClr val="accent4">
                <a:lumMod val="50000"/>
              </a:schemeClr>
            </a:solidFill>
            <a:tailEnd type="none"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42BF886C-BAF5-CBC5-4BE3-67C6C6FDCE26}"/>
              </a:ext>
            </a:extLst>
          </p:cNvPr>
          <p:cNvGrpSpPr/>
          <p:nvPr/>
        </p:nvGrpSpPr>
        <p:grpSpPr>
          <a:xfrm>
            <a:off x="1946985" y="3129252"/>
            <a:ext cx="2792066" cy="975517"/>
            <a:chOff x="2587423" y="2673203"/>
            <a:chExt cx="3370792" cy="1105894"/>
          </a:xfrm>
        </p:grpSpPr>
        <p:pic>
          <p:nvPicPr>
            <p:cNvPr id="96" name="Picture 2" descr="Capsule Icon Transparent PNG &amp;amp; SVG Vector">
              <a:extLst>
                <a:ext uri="{FF2B5EF4-FFF2-40B4-BE49-F238E27FC236}">
                  <a16:creationId xmlns:a16="http://schemas.microsoft.com/office/drawing/2014/main" id="{0667DCCC-FCBB-9F0C-A34D-A7D4E679F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2917714" y="3216983"/>
              <a:ext cx="562114" cy="562114"/>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83">
              <a:extLst>
                <a:ext uri="{FF2B5EF4-FFF2-40B4-BE49-F238E27FC236}">
                  <a16:creationId xmlns:a16="http://schemas.microsoft.com/office/drawing/2014/main" id="{2D0B12E9-A2C4-5FAB-C73E-4B3F21A85477}"/>
                </a:ext>
              </a:extLst>
            </p:cNvPr>
            <p:cNvSpPr txBox="1"/>
            <p:nvPr/>
          </p:nvSpPr>
          <p:spPr>
            <a:xfrm>
              <a:off x="2587423" y="2828010"/>
              <a:ext cx="691751" cy="368007"/>
            </a:xfrm>
            <a:prstGeom prst="rect">
              <a:avLst/>
            </a:prstGeom>
            <a:noFill/>
          </p:spPr>
          <p:txBody>
            <a:bodyPr wrap="square" rtlCol="0">
              <a:spAutoFit/>
            </a:bodyPr>
            <a:lstStyle/>
            <a:p>
              <a:pPr algn="ctr"/>
              <a:r>
                <a:rPr lang="en-US" altLang="zh-CN" b="1" i="1" dirty="0">
                  <a:solidFill>
                    <a:schemeClr val="accent2"/>
                  </a:solidFill>
                  <a:latin typeface="Times New Roman" charset="0"/>
                  <a:ea typeface="Times New Roman" charset="0"/>
                  <a:cs typeface="Times New Roman" charset="0"/>
                </a:rPr>
                <a:t>q</a:t>
              </a:r>
              <a:r>
                <a:rPr lang="en-US" altLang="zh-CN" b="1" baseline="-25000" dirty="0">
                  <a:solidFill>
                    <a:schemeClr val="accent2"/>
                  </a:solidFill>
                  <a:latin typeface="Times New Roman" charset="0"/>
                  <a:ea typeface="Times New Roman" charset="0"/>
                  <a:cs typeface="Times New Roman" charset="0"/>
                </a:rPr>
                <a:t>1</a:t>
              </a:r>
              <a:endParaRPr lang="en-US" b="1" baseline="-25000" dirty="0">
                <a:solidFill>
                  <a:schemeClr val="accent2"/>
                </a:solidFill>
                <a:latin typeface="Times New Roman" charset="0"/>
                <a:ea typeface="Times New Roman" charset="0"/>
                <a:cs typeface="Times New Roman" charset="0"/>
              </a:endParaRPr>
            </a:p>
          </p:txBody>
        </p:sp>
        <p:sp>
          <p:nvSpPr>
            <p:cNvPr id="98" name="TextBox 83">
              <a:extLst>
                <a:ext uri="{FF2B5EF4-FFF2-40B4-BE49-F238E27FC236}">
                  <a16:creationId xmlns:a16="http://schemas.microsoft.com/office/drawing/2014/main" id="{BAB5DE2C-99A0-DACF-99F4-C18C489F597E}"/>
                </a:ext>
              </a:extLst>
            </p:cNvPr>
            <p:cNvSpPr txBox="1"/>
            <p:nvPr/>
          </p:nvSpPr>
          <p:spPr>
            <a:xfrm>
              <a:off x="3315779" y="2823083"/>
              <a:ext cx="691751" cy="368007"/>
            </a:xfrm>
            <a:prstGeom prst="rect">
              <a:avLst/>
            </a:prstGeom>
            <a:noFill/>
          </p:spPr>
          <p:txBody>
            <a:bodyPr wrap="square" rtlCol="0">
              <a:spAutoFit/>
            </a:bodyPr>
            <a:lstStyle/>
            <a:p>
              <a:pPr algn="ctr"/>
              <a:r>
                <a:rPr lang="en-US" altLang="zh-CN" b="1" i="1" dirty="0">
                  <a:solidFill>
                    <a:schemeClr val="accent2"/>
                  </a:solidFill>
                  <a:latin typeface="Times New Roman" charset="0"/>
                  <a:ea typeface="Times New Roman" charset="0"/>
                  <a:cs typeface="Times New Roman" charset="0"/>
                </a:rPr>
                <a:t>q</a:t>
              </a:r>
              <a:r>
                <a:rPr lang="en-US" altLang="zh-CN" b="1" baseline="-25000" dirty="0">
                  <a:solidFill>
                    <a:schemeClr val="accent2"/>
                  </a:solidFill>
                  <a:latin typeface="Times New Roman" charset="0"/>
                  <a:ea typeface="Times New Roman" charset="0"/>
                  <a:cs typeface="Times New Roman" charset="0"/>
                </a:rPr>
                <a:t>2</a:t>
              </a:r>
              <a:endParaRPr lang="en-US" b="1" baseline="-25000" dirty="0">
                <a:solidFill>
                  <a:schemeClr val="accent2"/>
                </a:solidFill>
                <a:latin typeface="Times New Roman" charset="0"/>
                <a:ea typeface="Times New Roman" charset="0"/>
                <a:cs typeface="Times New Roman" charset="0"/>
              </a:endParaRPr>
            </a:p>
          </p:txBody>
        </p:sp>
        <p:sp>
          <p:nvSpPr>
            <p:cNvPr id="99" name="TextBox 83">
              <a:extLst>
                <a:ext uri="{FF2B5EF4-FFF2-40B4-BE49-F238E27FC236}">
                  <a16:creationId xmlns:a16="http://schemas.microsoft.com/office/drawing/2014/main" id="{A83994E6-632B-DB85-0BE9-7B302340FA41}"/>
                </a:ext>
              </a:extLst>
            </p:cNvPr>
            <p:cNvSpPr txBox="1"/>
            <p:nvPr/>
          </p:nvSpPr>
          <p:spPr>
            <a:xfrm>
              <a:off x="4835299" y="2823417"/>
              <a:ext cx="691751" cy="368007"/>
            </a:xfrm>
            <a:prstGeom prst="rect">
              <a:avLst/>
            </a:prstGeom>
            <a:noFill/>
          </p:spPr>
          <p:txBody>
            <a:bodyPr wrap="square" rtlCol="0">
              <a:spAutoFit/>
            </a:bodyPr>
            <a:lstStyle/>
            <a:p>
              <a:pPr algn="ctr"/>
              <a:r>
                <a:rPr lang="en-US" altLang="zh-CN" b="1" i="1" dirty="0" err="1">
                  <a:solidFill>
                    <a:schemeClr val="accent2"/>
                  </a:solidFill>
                  <a:latin typeface="Times New Roman" charset="0"/>
                  <a:ea typeface="Times New Roman" charset="0"/>
                  <a:cs typeface="Times New Roman" charset="0"/>
                </a:rPr>
                <a:t>q</a:t>
              </a:r>
              <a:r>
                <a:rPr lang="en-US" altLang="zh-CN" b="1" i="1" baseline="-25000" dirty="0" err="1">
                  <a:solidFill>
                    <a:schemeClr val="accent2"/>
                  </a:solidFill>
                  <a:latin typeface="Times New Roman" charset="0"/>
                  <a:ea typeface="Times New Roman" charset="0"/>
                  <a:cs typeface="Times New Roman" charset="0"/>
                </a:rPr>
                <a:t>k</a:t>
              </a:r>
              <a:endParaRPr lang="en-US" b="1" i="1" baseline="-25000" dirty="0">
                <a:solidFill>
                  <a:schemeClr val="accent2"/>
                </a:solidFill>
                <a:latin typeface="Times New Roman" charset="0"/>
                <a:ea typeface="Times New Roman" charset="0"/>
                <a:cs typeface="Times New Roman" charset="0"/>
              </a:endParaRPr>
            </a:p>
          </p:txBody>
        </p:sp>
        <p:cxnSp>
          <p:nvCxnSpPr>
            <p:cNvPr id="100" name="Straight Arrow Connector 99">
              <a:extLst>
                <a:ext uri="{FF2B5EF4-FFF2-40B4-BE49-F238E27FC236}">
                  <a16:creationId xmlns:a16="http://schemas.microsoft.com/office/drawing/2014/main" id="{1B0F3F55-D9D8-09D3-6D17-47A384FD46EF}"/>
                </a:ext>
              </a:extLst>
            </p:cNvPr>
            <p:cNvCxnSpPr>
              <a:cxnSpLocks/>
            </p:cNvCxnSpPr>
            <p:nvPr/>
          </p:nvCxnSpPr>
          <p:spPr>
            <a:xfrm>
              <a:off x="3438322" y="3444661"/>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101" name="TextBox 83">
              <a:extLst>
                <a:ext uri="{FF2B5EF4-FFF2-40B4-BE49-F238E27FC236}">
                  <a16:creationId xmlns:a16="http://schemas.microsoft.com/office/drawing/2014/main" id="{2F061861-D547-15E0-9C81-2AD37D5B79F7}"/>
                </a:ext>
              </a:extLst>
            </p:cNvPr>
            <p:cNvSpPr txBox="1"/>
            <p:nvPr/>
          </p:nvSpPr>
          <p:spPr>
            <a:xfrm>
              <a:off x="2591935" y="2673203"/>
              <a:ext cx="1115830" cy="306673"/>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head</a:t>
              </a:r>
              <a:endParaRPr lang="en-US" sz="1400" b="1" baseline="-25000" dirty="0">
                <a:latin typeface="Times New Roman" charset="0"/>
                <a:ea typeface="Times New Roman" charset="0"/>
                <a:cs typeface="Times New Roman" charset="0"/>
              </a:endParaRPr>
            </a:p>
          </p:txBody>
        </p:sp>
        <p:pic>
          <p:nvPicPr>
            <p:cNvPr id="102" name="Picture 2" descr="Capsule Icon Transparent PNG &amp;amp; SVG Vector">
              <a:extLst>
                <a:ext uri="{FF2B5EF4-FFF2-40B4-BE49-F238E27FC236}">
                  <a16:creationId xmlns:a16="http://schemas.microsoft.com/office/drawing/2014/main" id="{A9BB7D38-FAC5-0BD9-68A8-0AEBAD6E1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3667072" y="3201444"/>
              <a:ext cx="562114" cy="562114"/>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A2D42C78-A284-E381-D54A-A3F61AFFE581}"/>
                </a:ext>
              </a:extLst>
            </p:cNvPr>
            <p:cNvCxnSpPr>
              <a:cxnSpLocks/>
            </p:cNvCxnSpPr>
            <p:nvPr/>
          </p:nvCxnSpPr>
          <p:spPr>
            <a:xfrm>
              <a:off x="4187680" y="3429122"/>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104" name="TextBox 83">
              <a:extLst>
                <a:ext uri="{FF2B5EF4-FFF2-40B4-BE49-F238E27FC236}">
                  <a16:creationId xmlns:a16="http://schemas.microsoft.com/office/drawing/2014/main" id="{886B7B16-EB4E-05FA-5899-9D85B3760229}"/>
                </a:ext>
              </a:extLst>
            </p:cNvPr>
            <p:cNvSpPr txBox="1"/>
            <p:nvPr/>
          </p:nvSpPr>
          <p:spPr>
            <a:xfrm>
              <a:off x="4378869" y="2890621"/>
              <a:ext cx="691751" cy="500898"/>
            </a:xfrm>
            <a:prstGeom prst="rect">
              <a:avLst/>
            </a:prstGeom>
            <a:noFill/>
          </p:spPr>
          <p:txBody>
            <a:bodyPr wrap="square" rtlCol="0">
              <a:spAutoFit/>
            </a:bodyPr>
            <a:lstStyle/>
            <a:p>
              <a:pPr algn="ctr"/>
              <a:r>
                <a:rPr lang="en-US" altLang="zh-CN" sz="4000" b="1" i="1" baseline="-25000" dirty="0">
                  <a:solidFill>
                    <a:schemeClr val="accent2"/>
                  </a:solidFill>
                  <a:latin typeface="Times New Roman" charset="0"/>
                  <a:ea typeface="Times New Roman" charset="0"/>
                  <a:cs typeface="Times New Roman" charset="0"/>
                </a:rPr>
                <a:t>…</a:t>
              </a:r>
              <a:endParaRPr lang="en-US" sz="4000" b="1" baseline="-25000" dirty="0">
                <a:solidFill>
                  <a:schemeClr val="accent2"/>
                </a:solidFill>
                <a:latin typeface="Times New Roman" charset="0"/>
                <a:ea typeface="Times New Roman" charset="0"/>
                <a:cs typeface="Times New Roman" charset="0"/>
              </a:endParaRPr>
            </a:p>
          </p:txBody>
        </p:sp>
        <p:cxnSp>
          <p:nvCxnSpPr>
            <p:cNvPr id="105" name="Straight Arrow Connector 104">
              <a:extLst>
                <a:ext uri="{FF2B5EF4-FFF2-40B4-BE49-F238E27FC236}">
                  <a16:creationId xmlns:a16="http://schemas.microsoft.com/office/drawing/2014/main" id="{C1F32E70-ACAC-7DE5-E332-DD5FE7DBBEAF}"/>
                </a:ext>
              </a:extLst>
            </p:cNvPr>
            <p:cNvCxnSpPr>
              <a:cxnSpLocks/>
            </p:cNvCxnSpPr>
            <p:nvPr/>
          </p:nvCxnSpPr>
          <p:spPr>
            <a:xfrm>
              <a:off x="4956201" y="3446686"/>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pic>
          <p:nvPicPr>
            <p:cNvPr id="106" name="Picture 2" descr="Capsule Icon Transparent PNG &amp;amp; SVG Vector">
              <a:extLst>
                <a:ext uri="{FF2B5EF4-FFF2-40B4-BE49-F238E27FC236}">
                  <a16:creationId xmlns:a16="http://schemas.microsoft.com/office/drawing/2014/main" id="{DA7D54F9-1148-17C4-5D4C-AA477B1FE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5184951" y="3203469"/>
              <a:ext cx="562114" cy="562114"/>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83">
              <a:extLst>
                <a:ext uri="{FF2B5EF4-FFF2-40B4-BE49-F238E27FC236}">
                  <a16:creationId xmlns:a16="http://schemas.microsoft.com/office/drawing/2014/main" id="{2E7B1378-EDEB-C0E5-E291-DE8CC24286BC}"/>
                </a:ext>
              </a:extLst>
            </p:cNvPr>
            <p:cNvSpPr txBox="1"/>
            <p:nvPr/>
          </p:nvSpPr>
          <p:spPr>
            <a:xfrm>
              <a:off x="4842385" y="2673203"/>
              <a:ext cx="1115830" cy="306673"/>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tail</a:t>
              </a:r>
              <a:endParaRPr lang="en-US" sz="1200" b="1" baseline="-25000" dirty="0">
                <a:latin typeface="Times New Roman" charset="0"/>
                <a:ea typeface="Times New Roman" charset="0"/>
                <a:cs typeface="Times New Roman" charset="0"/>
              </a:endParaRPr>
            </a:p>
          </p:txBody>
        </p:sp>
        <p:cxnSp>
          <p:nvCxnSpPr>
            <p:cNvPr id="108" name="Straight Arrow Connector 107">
              <a:extLst>
                <a:ext uri="{FF2B5EF4-FFF2-40B4-BE49-F238E27FC236}">
                  <a16:creationId xmlns:a16="http://schemas.microsoft.com/office/drawing/2014/main" id="{2BF394EC-9EE7-13F5-B151-B3A1A64A236A}"/>
                </a:ext>
              </a:extLst>
            </p:cNvPr>
            <p:cNvCxnSpPr>
              <a:cxnSpLocks/>
            </p:cNvCxnSpPr>
            <p:nvPr/>
          </p:nvCxnSpPr>
          <p:spPr>
            <a:xfrm>
              <a:off x="5396848" y="2956506"/>
              <a:ext cx="0" cy="24739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DA57A9B-599F-4A7C-143E-A3E34C90CE27}"/>
                </a:ext>
              </a:extLst>
            </p:cNvPr>
            <p:cNvCxnSpPr>
              <a:cxnSpLocks/>
            </p:cNvCxnSpPr>
            <p:nvPr/>
          </p:nvCxnSpPr>
          <p:spPr>
            <a:xfrm>
              <a:off x="3131727" y="2966255"/>
              <a:ext cx="0" cy="24739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0" name="矩形 221">
            <a:extLst>
              <a:ext uri="{FF2B5EF4-FFF2-40B4-BE49-F238E27FC236}">
                <a16:creationId xmlns:a16="http://schemas.microsoft.com/office/drawing/2014/main" id="{4FF2CF5C-F87B-52C5-AC15-BCF8A2EC7E0E}"/>
              </a:ext>
            </a:extLst>
          </p:cNvPr>
          <p:cNvSpPr/>
          <p:nvPr/>
        </p:nvSpPr>
        <p:spPr>
          <a:xfrm>
            <a:off x="2168607" y="3816190"/>
            <a:ext cx="88914" cy="2206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111" name="TextBox 83">
            <a:extLst>
              <a:ext uri="{FF2B5EF4-FFF2-40B4-BE49-F238E27FC236}">
                <a16:creationId xmlns:a16="http://schemas.microsoft.com/office/drawing/2014/main" id="{C1DDC4E5-D2B9-2757-259A-A9ABC14945C4}"/>
              </a:ext>
            </a:extLst>
          </p:cNvPr>
          <p:cNvSpPr txBox="1"/>
          <p:nvPr/>
        </p:nvSpPr>
        <p:spPr>
          <a:xfrm>
            <a:off x="1438472" y="3995173"/>
            <a:ext cx="924254" cy="243466"/>
          </a:xfrm>
          <a:prstGeom prst="rect">
            <a:avLst/>
          </a:prstGeom>
          <a:noFill/>
        </p:spPr>
        <p:txBody>
          <a:bodyPr wrap="square" rtlCol="0">
            <a:spAutoFit/>
          </a:bodyPr>
          <a:lstStyle/>
          <a:p>
            <a:pPr algn="ctr"/>
            <a:r>
              <a:rPr lang="en-US" altLang="zh-CN" sz="1200" b="1" dirty="0">
                <a:latin typeface="Times New Roman" charset="0"/>
                <a:ea typeface="Times New Roman" charset="0"/>
                <a:cs typeface="Times New Roman" charset="0"/>
              </a:rPr>
              <a:t>compute(.)</a:t>
            </a:r>
            <a:endParaRPr lang="en-US" sz="1200" b="1" baseline="-25000" dirty="0">
              <a:latin typeface="Times New Roman" charset="0"/>
              <a:ea typeface="Times New Roman" charset="0"/>
              <a:cs typeface="Times New Roman" charset="0"/>
            </a:endParaRPr>
          </a:p>
        </p:txBody>
      </p:sp>
      <p:sp>
        <p:nvSpPr>
          <p:cNvPr id="112" name="Freeform 111">
            <a:extLst>
              <a:ext uri="{FF2B5EF4-FFF2-40B4-BE49-F238E27FC236}">
                <a16:creationId xmlns:a16="http://schemas.microsoft.com/office/drawing/2014/main" id="{364C143C-AD56-E20C-5346-E7FCCEE31FB4}"/>
              </a:ext>
            </a:extLst>
          </p:cNvPr>
          <p:cNvSpPr/>
          <p:nvPr/>
        </p:nvSpPr>
        <p:spPr>
          <a:xfrm>
            <a:off x="1348260" y="4077004"/>
            <a:ext cx="1235009" cy="508620"/>
          </a:xfrm>
          <a:custGeom>
            <a:avLst/>
            <a:gdLst>
              <a:gd name="connsiteX0" fmla="*/ 0 w 1490996"/>
              <a:gd name="connsiteY0" fmla="*/ 285386 h 576597"/>
              <a:gd name="connsiteX1" fmla="*/ 0 w 1490996"/>
              <a:gd name="connsiteY1" fmla="*/ 576597 h 576597"/>
              <a:gd name="connsiteX2" fmla="*/ 1490996 w 1490996"/>
              <a:gd name="connsiteY2" fmla="*/ 576597 h 576597"/>
              <a:gd name="connsiteX3" fmla="*/ 1490996 w 1490996"/>
              <a:gd name="connsiteY3" fmla="*/ 512530 h 576597"/>
              <a:gd name="connsiteX4" fmla="*/ 1490996 w 1490996"/>
              <a:gd name="connsiteY4" fmla="*/ 0 h 576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96" h="576597">
                <a:moveTo>
                  <a:pt x="0" y="285386"/>
                </a:moveTo>
                <a:lnTo>
                  <a:pt x="0" y="576597"/>
                </a:lnTo>
                <a:lnTo>
                  <a:pt x="1490996" y="576597"/>
                </a:lnTo>
                <a:lnTo>
                  <a:pt x="1490996" y="512530"/>
                </a:lnTo>
                <a:lnTo>
                  <a:pt x="1490996" y="0"/>
                </a:lnTo>
              </a:path>
            </a:pathLst>
          </a:custGeom>
          <a:noFill/>
          <a:ln w="76200">
            <a:solidFill>
              <a:schemeClr val="accent4">
                <a:lumMod val="50000"/>
              </a:schemeClr>
            </a:solidFill>
            <a:tailEnd type="triangl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3" name="TextBox 83">
            <a:extLst>
              <a:ext uri="{FF2B5EF4-FFF2-40B4-BE49-F238E27FC236}">
                <a16:creationId xmlns:a16="http://schemas.microsoft.com/office/drawing/2014/main" id="{DED5E677-86DC-76B6-E4CF-E93240BBBACD}"/>
              </a:ext>
            </a:extLst>
          </p:cNvPr>
          <p:cNvSpPr txBox="1"/>
          <p:nvPr/>
        </p:nvSpPr>
        <p:spPr>
          <a:xfrm>
            <a:off x="548359" y="4412680"/>
            <a:ext cx="924254" cy="243466"/>
          </a:xfrm>
          <a:prstGeom prst="rect">
            <a:avLst/>
          </a:prstGeom>
          <a:noFill/>
        </p:spPr>
        <p:txBody>
          <a:bodyPr wrap="square" rtlCol="0">
            <a:spAutoFit/>
          </a:bodyPr>
          <a:lstStyle/>
          <a:p>
            <a:pPr algn="ctr"/>
            <a:r>
              <a:rPr lang="en-US" altLang="zh-CN" sz="1200" b="1" dirty="0">
                <a:latin typeface="Times New Roman" charset="0"/>
                <a:ea typeface="Times New Roman" charset="0"/>
                <a:cs typeface="Times New Roman" charset="0"/>
              </a:rPr>
              <a:t>timeout</a:t>
            </a:r>
            <a:endParaRPr lang="en-US" sz="1200" b="1" baseline="-25000" dirty="0">
              <a:latin typeface="Times New Roman" charset="0"/>
              <a:ea typeface="Times New Roman" charset="0"/>
              <a:cs typeface="Times New Roman" charset="0"/>
            </a:endParaRPr>
          </a:p>
        </p:txBody>
      </p:sp>
      <p:sp>
        <p:nvSpPr>
          <p:cNvPr id="114" name="矩形 221">
            <a:extLst>
              <a:ext uri="{FF2B5EF4-FFF2-40B4-BE49-F238E27FC236}">
                <a16:creationId xmlns:a16="http://schemas.microsoft.com/office/drawing/2014/main" id="{9358B9A8-8970-9E68-2B7B-491DAD8871CD}"/>
              </a:ext>
            </a:extLst>
          </p:cNvPr>
          <p:cNvSpPr/>
          <p:nvPr/>
        </p:nvSpPr>
        <p:spPr>
          <a:xfrm>
            <a:off x="2654156" y="4243708"/>
            <a:ext cx="88914" cy="2206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115" name="矩形 221">
            <a:extLst>
              <a:ext uri="{FF2B5EF4-FFF2-40B4-BE49-F238E27FC236}">
                <a16:creationId xmlns:a16="http://schemas.microsoft.com/office/drawing/2014/main" id="{303D949E-037E-AF74-73E7-D27407CA2B1D}"/>
              </a:ext>
            </a:extLst>
          </p:cNvPr>
          <p:cNvSpPr/>
          <p:nvPr/>
        </p:nvSpPr>
        <p:spPr>
          <a:xfrm>
            <a:off x="2686174" y="4285801"/>
            <a:ext cx="88914" cy="220627"/>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116" name="矩形 221">
            <a:extLst>
              <a:ext uri="{FF2B5EF4-FFF2-40B4-BE49-F238E27FC236}">
                <a16:creationId xmlns:a16="http://schemas.microsoft.com/office/drawing/2014/main" id="{5E940792-733D-AF79-E29E-011C8D2CC788}"/>
              </a:ext>
            </a:extLst>
          </p:cNvPr>
          <p:cNvSpPr/>
          <p:nvPr/>
        </p:nvSpPr>
        <p:spPr>
          <a:xfrm>
            <a:off x="2723154" y="4332070"/>
            <a:ext cx="88914" cy="220627"/>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117" name="矩形 221">
            <a:extLst>
              <a:ext uri="{FF2B5EF4-FFF2-40B4-BE49-F238E27FC236}">
                <a16:creationId xmlns:a16="http://schemas.microsoft.com/office/drawing/2014/main" id="{AF2DF7E4-9E4D-F78D-E799-2F2842DB4878}"/>
              </a:ext>
            </a:extLst>
          </p:cNvPr>
          <p:cNvSpPr/>
          <p:nvPr/>
        </p:nvSpPr>
        <p:spPr>
          <a:xfrm>
            <a:off x="2753360" y="4378339"/>
            <a:ext cx="88914" cy="220627"/>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119" name="Freeform 118">
            <a:extLst>
              <a:ext uri="{FF2B5EF4-FFF2-40B4-BE49-F238E27FC236}">
                <a16:creationId xmlns:a16="http://schemas.microsoft.com/office/drawing/2014/main" id="{163B1500-829A-7C23-AB13-2A884FD577CF}"/>
              </a:ext>
            </a:extLst>
          </p:cNvPr>
          <p:cNvSpPr/>
          <p:nvPr/>
        </p:nvSpPr>
        <p:spPr>
          <a:xfrm>
            <a:off x="1076826" y="2717639"/>
            <a:ext cx="797270" cy="119078"/>
          </a:xfrm>
          <a:custGeom>
            <a:avLst/>
            <a:gdLst>
              <a:gd name="connsiteX0" fmla="*/ 0 w 2650210"/>
              <a:gd name="connsiteY0" fmla="*/ 234217 h 608119"/>
              <a:gd name="connsiteX1" fmla="*/ 216977 w 2650210"/>
              <a:gd name="connsiteY1" fmla="*/ 606176 h 608119"/>
              <a:gd name="connsiteX2" fmla="*/ 495946 w 2650210"/>
              <a:gd name="connsiteY2" fmla="*/ 249715 h 608119"/>
              <a:gd name="connsiteX3" fmla="*/ 712922 w 2650210"/>
              <a:gd name="connsiteY3" fmla="*/ 1742 h 608119"/>
              <a:gd name="connsiteX4" fmla="*/ 945397 w 2650210"/>
              <a:gd name="connsiteY4" fmla="*/ 373701 h 608119"/>
              <a:gd name="connsiteX5" fmla="*/ 1115878 w 2650210"/>
              <a:gd name="connsiteY5" fmla="*/ 590678 h 608119"/>
              <a:gd name="connsiteX6" fmla="*/ 1363851 w 2650210"/>
              <a:gd name="connsiteY6" fmla="*/ 249715 h 608119"/>
              <a:gd name="connsiteX7" fmla="*/ 1549831 w 2650210"/>
              <a:gd name="connsiteY7" fmla="*/ 32739 h 608119"/>
              <a:gd name="connsiteX8" fmla="*/ 1797804 w 2650210"/>
              <a:gd name="connsiteY8" fmla="*/ 342705 h 608119"/>
              <a:gd name="connsiteX9" fmla="*/ 1968285 w 2650210"/>
              <a:gd name="connsiteY9" fmla="*/ 606176 h 608119"/>
              <a:gd name="connsiteX10" fmla="*/ 2262753 w 2650210"/>
              <a:gd name="connsiteY10" fmla="*/ 203220 h 608119"/>
              <a:gd name="connsiteX11" fmla="*/ 2650210 w 2650210"/>
              <a:gd name="connsiteY11" fmla="*/ 203220 h 6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210" h="608119">
                <a:moveTo>
                  <a:pt x="0" y="234217"/>
                </a:moveTo>
                <a:cubicBezTo>
                  <a:pt x="67159" y="418905"/>
                  <a:pt x="134319" y="603593"/>
                  <a:pt x="216977" y="606176"/>
                </a:cubicBezTo>
                <a:cubicBezTo>
                  <a:pt x="299635" y="608759"/>
                  <a:pt x="413289" y="350454"/>
                  <a:pt x="495946" y="249715"/>
                </a:cubicBezTo>
                <a:cubicBezTo>
                  <a:pt x="578603" y="148976"/>
                  <a:pt x="638014" y="-18922"/>
                  <a:pt x="712922" y="1742"/>
                </a:cubicBezTo>
                <a:cubicBezTo>
                  <a:pt x="787830" y="22406"/>
                  <a:pt x="878238" y="275545"/>
                  <a:pt x="945397" y="373701"/>
                </a:cubicBezTo>
                <a:cubicBezTo>
                  <a:pt x="1012556" y="471857"/>
                  <a:pt x="1046136" y="611342"/>
                  <a:pt x="1115878" y="590678"/>
                </a:cubicBezTo>
                <a:cubicBezTo>
                  <a:pt x="1185620" y="570014"/>
                  <a:pt x="1291526" y="342705"/>
                  <a:pt x="1363851" y="249715"/>
                </a:cubicBezTo>
                <a:cubicBezTo>
                  <a:pt x="1436176" y="156725"/>
                  <a:pt x="1477506" y="17241"/>
                  <a:pt x="1549831" y="32739"/>
                </a:cubicBezTo>
                <a:cubicBezTo>
                  <a:pt x="1622156" y="48237"/>
                  <a:pt x="1728062" y="247132"/>
                  <a:pt x="1797804" y="342705"/>
                </a:cubicBezTo>
                <a:cubicBezTo>
                  <a:pt x="1867546" y="438278"/>
                  <a:pt x="1890793" y="629424"/>
                  <a:pt x="1968285" y="606176"/>
                </a:cubicBezTo>
                <a:cubicBezTo>
                  <a:pt x="2045777" y="582928"/>
                  <a:pt x="2149099" y="270379"/>
                  <a:pt x="2262753" y="203220"/>
                </a:cubicBezTo>
                <a:cubicBezTo>
                  <a:pt x="2376407" y="136061"/>
                  <a:pt x="2549471" y="195471"/>
                  <a:pt x="2650210" y="20322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0" name="Straight Connector 119">
            <a:extLst>
              <a:ext uri="{FF2B5EF4-FFF2-40B4-BE49-F238E27FC236}">
                <a16:creationId xmlns:a16="http://schemas.microsoft.com/office/drawing/2014/main" id="{F4A0B7CD-F93D-7571-B122-0C4049C6236F}"/>
              </a:ext>
            </a:extLst>
          </p:cNvPr>
          <p:cNvCxnSpPr>
            <a:cxnSpLocks/>
          </p:cNvCxnSpPr>
          <p:nvPr/>
        </p:nvCxnSpPr>
        <p:spPr>
          <a:xfrm>
            <a:off x="3654732" y="2890685"/>
            <a:ext cx="628161" cy="0"/>
          </a:xfrm>
          <a:prstGeom prst="line">
            <a:avLst/>
          </a:prstGeom>
          <a:ln w="76200">
            <a:solidFill>
              <a:schemeClr val="accent4">
                <a:lumMod val="50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6CEA622-67F3-90C2-BA05-A7C235526A0D}"/>
              </a:ext>
            </a:extLst>
          </p:cNvPr>
          <p:cNvCxnSpPr>
            <a:cxnSpLocks/>
          </p:cNvCxnSpPr>
          <p:nvPr/>
        </p:nvCxnSpPr>
        <p:spPr>
          <a:xfrm>
            <a:off x="4270118" y="2858063"/>
            <a:ext cx="2859" cy="305194"/>
          </a:xfrm>
          <a:prstGeom prst="line">
            <a:avLst/>
          </a:prstGeom>
          <a:ln w="76200">
            <a:solidFill>
              <a:schemeClr val="accent4">
                <a:lumMod val="50000"/>
              </a:schemeClr>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96BCA04-283B-1615-FC2C-6EEA7DB22FA9}"/>
              </a:ext>
            </a:extLst>
          </p:cNvPr>
          <p:cNvCxnSpPr>
            <a:cxnSpLocks/>
          </p:cNvCxnSpPr>
          <p:nvPr/>
        </p:nvCxnSpPr>
        <p:spPr>
          <a:xfrm>
            <a:off x="682456" y="5585314"/>
            <a:ext cx="381864" cy="0"/>
          </a:xfrm>
          <a:prstGeom prst="line">
            <a:avLst/>
          </a:prstGeom>
          <a:ln w="76200">
            <a:solidFill>
              <a:schemeClr val="accent4">
                <a:lumMod val="50000"/>
              </a:schemeClr>
            </a:solidFill>
            <a:tailEnd type="triangle" w="med" len="sm"/>
          </a:ln>
        </p:spPr>
        <p:style>
          <a:lnRef idx="1">
            <a:schemeClr val="accent1"/>
          </a:lnRef>
          <a:fillRef idx="0">
            <a:schemeClr val="accent1"/>
          </a:fillRef>
          <a:effectRef idx="0">
            <a:schemeClr val="accent1"/>
          </a:effectRef>
          <a:fontRef idx="minor">
            <a:schemeClr val="tx1"/>
          </a:fontRef>
        </p:style>
      </p:cxnSp>
      <p:sp>
        <p:nvSpPr>
          <p:cNvPr id="123" name="TextBox 83">
            <a:extLst>
              <a:ext uri="{FF2B5EF4-FFF2-40B4-BE49-F238E27FC236}">
                <a16:creationId xmlns:a16="http://schemas.microsoft.com/office/drawing/2014/main" id="{28C51713-B118-0700-70C6-393248909FDD}"/>
              </a:ext>
            </a:extLst>
          </p:cNvPr>
          <p:cNvSpPr txBox="1"/>
          <p:nvPr/>
        </p:nvSpPr>
        <p:spPr>
          <a:xfrm>
            <a:off x="907047" y="5392802"/>
            <a:ext cx="1465513"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by </a:t>
            </a:r>
            <a:r>
              <a:rPr lang="en-US" altLang="zh-CN" sz="1600" b="1" dirty="0" err="1">
                <a:latin typeface="Times New Roman" charset="0"/>
                <a:ea typeface="Times New Roman" charset="0"/>
                <a:cs typeface="Times New Roman" charset="0"/>
              </a:rPr>
              <a:t>comper</a:t>
            </a:r>
            <a:endParaRPr lang="en-US" sz="1600" b="1" baseline="-25000" dirty="0">
              <a:latin typeface="Times New Roman" charset="0"/>
              <a:ea typeface="Times New Roman" charset="0"/>
              <a:cs typeface="Times New Roman" charset="0"/>
            </a:endParaRPr>
          </a:p>
        </p:txBody>
      </p:sp>
      <p:cxnSp>
        <p:nvCxnSpPr>
          <p:cNvPr id="124" name="Straight Connector 123">
            <a:extLst>
              <a:ext uri="{FF2B5EF4-FFF2-40B4-BE49-F238E27FC236}">
                <a16:creationId xmlns:a16="http://schemas.microsoft.com/office/drawing/2014/main" id="{39CCD025-92C6-14DF-38E1-7255102D5D66}"/>
              </a:ext>
            </a:extLst>
          </p:cNvPr>
          <p:cNvCxnSpPr>
            <a:cxnSpLocks/>
          </p:cNvCxnSpPr>
          <p:nvPr/>
        </p:nvCxnSpPr>
        <p:spPr>
          <a:xfrm>
            <a:off x="2353460" y="5578276"/>
            <a:ext cx="381864" cy="0"/>
          </a:xfrm>
          <a:prstGeom prst="line">
            <a:avLst/>
          </a:prstGeom>
          <a:ln w="76200">
            <a:solidFill>
              <a:srgbClr val="FF0000"/>
            </a:solidFill>
            <a:tailEnd type="triangle" w="med" len="sm"/>
          </a:ln>
        </p:spPr>
        <p:style>
          <a:lnRef idx="1">
            <a:schemeClr val="accent1"/>
          </a:lnRef>
          <a:fillRef idx="0">
            <a:schemeClr val="accent1"/>
          </a:fillRef>
          <a:effectRef idx="0">
            <a:schemeClr val="accent1"/>
          </a:effectRef>
          <a:fontRef idx="minor">
            <a:schemeClr val="tx1"/>
          </a:fontRef>
        </p:style>
      </p:cxnSp>
      <p:sp>
        <p:nvSpPr>
          <p:cNvPr id="125" name="TextBox 83">
            <a:extLst>
              <a:ext uri="{FF2B5EF4-FFF2-40B4-BE49-F238E27FC236}">
                <a16:creationId xmlns:a16="http://schemas.microsoft.com/office/drawing/2014/main" id="{42373E88-CB68-F88A-677E-0AF603800FC3}"/>
              </a:ext>
            </a:extLst>
          </p:cNvPr>
          <p:cNvSpPr txBox="1"/>
          <p:nvPr/>
        </p:nvSpPr>
        <p:spPr>
          <a:xfrm>
            <a:off x="2578052" y="5385764"/>
            <a:ext cx="1465513"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by worker</a:t>
            </a:r>
            <a:endParaRPr lang="en-US" sz="1600" b="1" baseline="-25000" dirty="0">
              <a:latin typeface="Times New Roman" charset="0"/>
              <a:ea typeface="Times New Roman" charset="0"/>
              <a:cs typeface="Times New Roman" charset="0"/>
            </a:endParaRPr>
          </a:p>
        </p:txBody>
      </p:sp>
      <p:pic>
        <p:nvPicPr>
          <p:cNvPr id="127" name="Picture 6" descr="Graph theory and game theory : Ian Short">
            <a:extLst>
              <a:ext uri="{FF2B5EF4-FFF2-40B4-BE49-F238E27FC236}">
                <a16:creationId xmlns:a16="http://schemas.microsoft.com/office/drawing/2014/main" id="{B30FDB4C-79BF-2051-1CC5-BF6A2B888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4" y="3761138"/>
            <a:ext cx="667803" cy="703197"/>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83">
            <a:extLst>
              <a:ext uri="{FF2B5EF4-FFF2-40B4-BE49-F238E27FC236}">
                <a16:creationId xmlns:a16="http://schemas.microsoft.com/office/drawing/2014/main" id="{FB806AC1-143D-AA14-99C7-B102C620874F}"/>
              </a:ext>
            </a:extLst>
          </p:cNvPr>
          <p:cNvSpPr txBox="1"/>
          <p:nvPr/>
        </p:nvSpPr>
        <p:spPr>
          <a:xfrm>
            <a:off x="3604349" y="2474550"/>
            <a:ext cx="1124181" cy="243466"/>
          </a:xfrm>
          <a:prstGeom prst="rect">
            <a:avLst/>
          </a:prstGeom>
          <a:noFill/>
        </p:spPr>
        <p:txBody>
          <a:bodyPr wrap="square" rtlCol="0">
            <a:spAutoFit/>
          </a:bodyPr>
          <a:lstStyle/>
          <a:p>
            <a:pPr algn="ctr"/>
            <a:r>
              <a:rPr lang="en-US" altLang="zh-CN" sz="1200" b="1" dirty="0" err="1">
                <a:latin typeface="Times New Roman" charset="0"/>
                <a:ea typeface="Times New Roman" charset="0"/>
                <a:cs typeface="Times New Roman" charset="0"/>
              </a:rPr>
              <a:t>task_spawn</a:t>
            </a:r>
            <a:r>
              <a:rPr lang="en-US" altLang="zh-CN" sz="1200" b="1" dirty="0">
                <a:latin typeface="Times New Roman" charset="0"/>
                <a:ea typeface="Times New Roman" charset="0"/>
                <a:cs typeface="Times New Roman" charset="0"/>
              </a:rPr>
              <a:t>(.)</a:t>
            </a:r>
            <a:endParaRPr lang="en-US" sz="1200" b="1" baseline="-25000" dirty="0">
              <a:latin typeface="Times New Roman" charset="0"/>
              <a:ea typeface="Times New Roman" charset="0"/>
              <a:cs typeface="Times New Roman" charset="0"/>
            </a:endParaRPr>
          </a:p>
        </p:txBody>
      </p:sp>
      <p:sp>
        <p:nvSpPr>
          <p:cNvPr id="129" name="矩形 221">
            <a:extLst>
              <a:ext uri="{FF2B5EF4-FFF2-40B4-BE49-F238E27FC236}">
                <a16:creationId xmlns:a16="http://schemas.microsoft.com/office/drawing/2014/main" id="{7F924A58-3807-CF28-A27D-EE786BBE5C63}"/>
              </a:ext>
            </a:extLst>
          </p:cNvPr>
          <p:cNvSpPr/>
          <p:nvPr/>
        </p:nvSpPr>
        <p:spPr>
          <a:xfrm>
            <a:off x="4346791" y="2745185"/>
            <a:ext cx="88914" cy="2206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cxnSp>
        <p:nvCxnSpPr>
          <p:cNvPr id="131" name="Straight Connector 130">
            <a:extLst>
              <a:ext uri="{FF2B5EF4-FFF2-40B4-BE49-F238E27FC236}">
                <a16:creationId xmlns:a16="http://schemas.microsoft.com/office/drawing/2014/main" id="{8264A561-CEEE-9A56-7D52-E7B9353F5BF1}"/>
              </a:ext>
            </a:extLst>
          </p:cNvPr>
          <p:cNvCxnSpPr>
            <a:cxnSpLocks/>
          </p:cNvCxnSpPr>
          <p:nvPr/>
        </p:nvCxnSpPr>
        <p:spPr>
          <a:xfrm>
            <a:off x="1700980" y="2870152"/>
            <a:ext cx="512084" cy="0"/>
          </a:xfrm>
          <a:prstGeom prst="line">
            <a:avLst/>
          </a:prstGeom>
          <a:ln w="76200">
            <a:solidFill>
              <a:srgbClr val="FF0000"/>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40342D2-92F5-83AD-032A-5E33ACF4B899}"/>
              </a:ext>
            </a:extLst>
          </p:cNvPr>
          <p:cNvCxnSpPr>
            <a:cxnSpLocks/>
          </p:cNvCxnSpPr>
          <p:nvPr/>
        </p:nvCxnSpPr>
        <p:spPr>
          <a:xfrm flipH="1">
            <a:off x="1739733" y="2223454"/>
            <a:ext cx="13310" cy="676962"/>
          </a:xfrm>
          <a:prstGeom prst="line">
            <a:avLst/>
          </a:prstGeom>
          <a:ln w="7620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sp>
        <p:nvSpPr>
          <p:cNvPr id="135" name="TextBox 83">
            <a:extLst>
              <a:ext uri="{FF2B5EF4-FFF2-40B4-BE49-F238E27FC236}">
                <a16:creationId xmlns:a16="http://schemas.microsoft.com/office/drawing/2014/main" id="{A900EC0D-EDBE-CE96-8E60-FE76E1798FF0}"/>
              </a:ext>
            </a:extLst>
          </p:cNvPr>
          <p:cNvSpPr txBox="1"/>
          <p:nvPr/>
        </p:nvSpPr>
        <p:spPr>
          <a:xfrm>
            <a:off x="3474550" y="1815853"/>
            <a:ext cx="1412073" cy="338554"/>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Users</a:t>
            </a:r>
            <a:endParaRPr lang="en-US" sz="1600" b="1" baseline="-25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51288270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6AE0F-23D1-AD24-EFB6-84ABC6E81C17}"/>
            </a:ext>
          </a:extLst>
        </p:cNvPr>
        <p:cNvGrpSpPr/>
        <p:nvPr/>
      </p:nvGrpSpPr>
      <p:grpSpPr>
        <a:xfrm>
          <a:off x="0" y="0"/>
          <a:ext cx="0" cy="0"/>
          <a:chOff x="0" y="0"/>
          <a:chExt cx="0" cy="0"/>
        </a:xfrm>
      </p:grpSpPr>
      <p:grpSp>
        <p:nvGrpSpPr>
          <p:cNvPr id="296" name="Group 295">
            <a:extLst>
              <a:ext uri="{FF2B5EF4-FFF2-40B4-BE49-F238E27FC236}">
                <a16:creationId xmlns:a16="http://schemas.microsoft.com/office/drawing/2014/main" id="{ACAF56C4-8F9F-AEC5-7702-3189586EEC02}"/>
              </a:ext>
            </a:extLst>
          </p:cNvPr>
          <p:cNvGrpSpPr/>
          <p:nvPr/>
        </p:nvGrpSpPr>
        <p:grpSpPr>
          <a:xfrm>
            <a:off x="-339917" y="2492873"/>
            <a:ext cx="5115211" cy="3551397"/>
            <a:chOff x="5358959" y="617302"/>
            <a:chExt cx="5973038" cy="4250937"/>
          </a:xfrm>
        </p:grpSpPr>
        <p:sp>
          <p:nvSpPr>
            <p:cNvPr id="297" name="Rounded Rectangle 296">
              <a:extLst>
                <a:ext uri="{FF2B5EF4-FFF2-40B4-BE49-F238E27FC236}">
                  <a16:creationId xmlns:a16="http://schemas.microsoft.com/office/drawing/2014/main" id="{346B23DE-81C7-D163-9C4A-00ED6DAF15D8}"/>
                </a:ext>
              </a:extLst>
            </p:cNvPr>
            <p:cNvSpPr/>
            <p:nvPr/>
          </p:nvSpPr>
          <p:spPr>
            <a:xfrm>
              <a:off x="5934435" y="617302"/>
              <a:ext cx="5365233" cy="4250937"/>
            </a:xfrm>
            <a:prstGeom prst="roundRect">
              <a:avLst>
                <a:gd name="adj" fmla="val 26907"/>
              </a:avLst>
            </a:prstGeom>
            <a:solidFill>
              <a:srgbClr val="FBE6D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8" name="圆角矩形 218">
              <a:extLst>
                <a:ext uri="{FF2B5EF4-FFF2-40B4-BE49-F238E27FC236}">
                  <a16:creationId xmlns:a16="http://schemas.microsoft.com/office/drawing/2014/main" id="{13B4FB72-F5FA-9EB0-BE35-B09581F821A9}"/>
                </a:ext>
              </a:extLst>
            </p:cNvPr>
            <p:cNvSpPr/>
            <p:nvPr/>
          </p:nvSpPr>
          <p:spPr>
            <a:xfrm>
              <a:off x="8949003" y="1512764"/>
              <a:ext cx="2032350" cy="325120"/>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99" name="TextBox 83">
              <a:extLst>
                <a:ext uri="{FF2B5EF4-FFF2-40B4-BE49-F238E27FC236}">
                  <a16:creationId xmlns:a16="http://schemas.microsoft.com/office/drawing/2014/main" id="{802A7B8B-F669-1AE6-4D65-BB3DCB9B26C4}"/>
                </a:ext>
              </a:extLst>
            </p:cNvPr>
            <p:cNvSpPr txBox="1"/>
            <p:nvPr/>
          </p:nvSpPr>
          <p:spPr>
            <a:xfrm>
              <a:off x="8314685" y="1455130"/>
              <a:ext cx="640729" cy="394458"/>
            </a:xfrm>
            <a:prstGeom prst="rect">
              <a:avLst/>
            </a:prstGeom>
            <a:noFill/>
          </p:spPr>
          <p:txBody>
            <a:bodyPr wrap="square" rtlCol="0">
              <a:spAutoFit/>
            </a:bodyPr>
            <a:lstStyle/>
            <a:p>
              <a:pPr algn="ctr"/>
              <a:r>
                <a:rPr lang="en-US" sz="1400" b="1" i="1" dirty="0" err="1">
                  <a:latin typeface="Times New Roman" charset="0"/>
                  <a:ea typeface="Times New Roman" charset="0"/>
                  <a:cs typeface="Times New Roman" charset="0"/>
                </a:rPr>
                <a:t>Q</a:t>
              </a:r>
              <a:r>
                <a:rPr lang="en-US" altLang="zh-CN" sz="1400" b="1" i="1" baseline="-25000" dirty="0" err="1">
                  <a:latin typeface="Times New Roman" charset="0"/>
                  <a:ea typeface="Times New Roman" charset="0"/>
                  <a:cs typeface="Times New Roman" charset="0"/>
                </a:rPr>
                <a:t>big</a:t>
              </a:r>
              <a:endParaRPr lang="en-US" sz="1400" b="1" i="1" baseline="-25000" dirty="0">
                <a:latin typeface="Times New Roman" charset="0"/>
                <a:ea typeface="Times New Roman" charset="0"/>
                <a:cs typeface="Times New Roman" charset="0"/>
              </a:endParaRPr>
            </a:p>
          </p:txBody>
        </p:sp>
        <p:sp>
          <p:nvSpPr>
            <p:cNvPr id="300" name="矩形 219">
              <a:extLst>
                <a:ext uri="{FF2B5EF4-FFF2-40B4-BE49-F238E27FC236}">
                  <a16:creationId xmlns:a16="http://schemas.microsoft.com/office/drawing/2014/main" id="{762D49F2-0202-F4E0-5D6E-079E3D0C03C6}"/>
                </a:ext>
              </a:extLst>
            </p:cNvPr>
            <p:cNvSpPr/>
            <p:nvPr/>
          </p:nvSpPr>
          <p:spPr>
            <a:xfrm>
              <a:off x="9023979" y="1557530"/>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B050"/>
                </a:solidFill>
              </a:endParaRPr>
            </a:p>
          </p:txBody>
        </p:sp>
        <p:sp>
          <p:nvSpPr>
            <p:cNvPr id="301" name="矩形 220">
              <a:extLst>
                <a:ext uri="{FF2B5EF4-FFF2-40B4-BE49-F238E27FC236}">
                  <a16:creationId xmlns:a16="http://schemas.microsoft.com/office/drawing/2014/main" id="{3C5EDF90-AB4B-D831-CEB8-5630353BC4C4}"/>
                </a:ext>
              </a:extLst>
            </p:cNvPr>
            <p:cNvSpPr/>
            <p:nvPr/>
          </p:nvSpPr>
          <p:spPr>
            <a:xfrm>
              <a:off x="9176379" y="1555554"/>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B050"/>
                </a:solidFill>
              </a:endParaRPr>
            </a:p>
          </p:txBody>
        </p:sp>
        <p:sp>
          <p:nvSpPr>
            <p:cNvPr id="302" name="矩形 221">
              <a:extLst>
                <a:ext uri="{FF2B5EF4-FFF2-40B4-BE49-F238E27FC236}">
                  <a16:creationId xmlns:a16="http://schemas.microsoft.com/office/drawing/2014/main" id="{62CB3148-C909-9216-6F14-A3C03160C5E2}"/>
                </a:ext>
              </a:extLst>
            </p:cNvPr>
            <p:cNvSpPr/>
            <p:nvPr/>
          </p:nvSpPr>
          <p:spPr>
            <a:xfrm>
              <a:off x="9330758" y="1555551"/>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303" name="TextBox 76">
              <a:extLst>
                <a:ext uri="{FF2B5EF4-FFF2-40B4-BE49-F238E27FC236}">
                  <a16:creationId xmlns:a16="http://schemas.microsoft.com/office/drawing/2014/main" id="{21F43062-3A4F-FFBD-AA02-78420FCCAAFD}"/>
                </a:ext>
              </a:extLst>
            </p:cNvPr>
            <p:cNvSpPr txBox="1"/>
            <p:nvPr/>
          </p:nvSpPr>
          <p:spPr>
            <a:xfrm>
              <a:off x="8003464" y="1919270"/>
              <a:ext cx="679832" cy="394458"/>
            </a:xfrm>
            <a:prstGeom prst="rect">
              <a:avLst/>
            </a:prstGeom>
            <a:noFill/>
          </p:spPr>
          <p:txBody>
            <a:bodyPr wrap="none" rtlCol="0">
              <a:spAutoFit/>
            </a:bodyPr>
            <a:lstStyle/>
            <a:p>
              <a:r>
                <a:rPr lang="en-US" altLang="zh-CN" sz="1400" b="1" i="1" dirty="0">
                  <a:solidFill>
                    <a:srgbClr val="C00000"/>
                  </a:solidFill>
                  <a:latin typeface="Times New Roman" charset="0"/>
                  <a:ea typeface="Times New Roman" charset="0"/>
                  <a:cs typeface="Times New Roman" charset="0"/>
                </a:rPr>
                <a:t>refill</a:t>
              </a:r>
              <a:endParaRPr lang="en-US" sz="1400" b="1" baseline="-25000" dirty="0">
                <a:solidFill>
                  <a:srgbClr val="C00000"/>
                </a:solidFill>
                <a:latin typeface="Times New Roman" charset="0"/>
                <a:ea typeface="Times New Roman" charset="0"/>
                <a:cs typeface="Times New Roman" charset="0"/>
              </a:endParaRPr>
            </a:p>
          </p:txBody>
        </p:sp>
        <p:sp>
          <p:nvSpPr>
            <p:cNvPr id="304" name="左大括号 24">
              <a:extLst>
                <a:ext uri="{FF2B5EF4-FFF2-40B4-BE49-F238E27FC236}">
                  <a16:creationId xmlns:a16="http://schemas.microsoft.com/office/drawing/2014/main" id="{BB986CFC-D61B-488F-CA2E-26518783999F}"/>
                </a:ext>
              </a:extLst>
            </p:cNvPr>
            <p:cNvSpPr/>
            <p:nvPr/>
          </p:nvSpPr>
          <p:spPr>
            <a:xfrm rot="5400000">
              <a:off x="9883721" y="424669"/>
              <a:ext cx="162914" cy="1972492"/>
            </a:xfrm>
            <a:prstGeom prst="leftBrace">
              <a:avLst>
                <a:gd name="adj1" fmla="val 27751"/>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400"/>
            </a:p>
          </p:txBody>
        </p:sp>
        <p:sp>
          <p:nvSpPr>
            <p:cNvPr id="305" name="TextBox 83">
              <a:extLst>
                <a:ext uri="{FF2B5EF4-FFF2-40B4-BE49-F238E27FC236}">
                  <a16:creationId xmlns:a16="http://schemas.microsoft.com/office/drawing/2014/main" id="{2E3441D9-10FC-27C0-A2BC-F48EF89EDDF0}"/>
                </a:ext>
              </a:extLst>
            </p:cNvPr>
            <p:cNvSpPr txBox="1"/>
            <p:nvPr/>
          </p:nvSpPr>
          <p:spPr>
            <a:xfrm>
              <a:off x="9302405" y="988832"/>
              <a:ext cx="1294380" cy="394458"/>
            </a:xfrm>
            <a:prstGeom prst="rect">
              <a:avLst/>
            </a:prstGeom>
            <a:noFill/>
          </p:spPr>
          <p:txBody>
            <a:bodyPr wrap="square" rtlCol="0">
              <a:spAutoFit/>
            </a:bodyPr>
            <a:lstStyle/>
            <a:p>
              <a:pPr algn="ctr"/>
              <a:r>
                <a:rPr lang="en-US" altLang="zh-CN" sz="1400" b="1" i="1" dirty="0" err="1">
                  <a:latin typeface="Times New Roman" charset="0"/>
                  <a:ea typeface="Times New Roman" charset="0"/>
                  <a:cs typeface="Times New Roman" charset="0"/>
                </a:rPr>
                <a:t>C</a:t>
              </a:r>
              <a:r>
                <a:rPr lang="en-US" altLang="zh-CN" sz="1400" b="1" i="1" baseline="-25000" dirty="0" err="1">
                  <a:latin typeface="Times New Roman" charset="0"/>
                  <a:ea typeface="Times New Roman" charset="0"/>
                  <a:cs typeface="Times New Roman" charset="0"/>
                </a:rPr>
                <a:t>big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16</a:t>
              </a:r>
              <a:endParaRPr lang="en-US" sz="1400" b="1" dirty="0">
                <a:latin typeface="Times New Roman" charset="0"/>
                <a:ea typeface="Times New Roman" charset="0"/>
                <a:cs typeface="Times New Roman" charset="0"/>
              </a:endParaRPr>
            </a:p>
          </p:txBody>
        </p:sp>
        <p:cxnSp>
          <p:nvCxnSpPr>
            <p:cNvPr id="306" name="Straight Connector 305">
              <a:extLst>
                <a:ext uri="{FF2B5EF4-FFF2-40B4-BE49-F238E27FC236}">
                  <a16:creationId xmlns:a16="http://schemas.microsoft.com/office/drawing/2014/main" id="{B8D7DB95-B131-BD2D-29DC-1E02C91CC259}"/>
                </a:ext>
              </a:extLst>
            </p:cNvPr>
            <p:cNvCxnSpPr/>
            <p:nvPr/>
          </p:nvCxnSpPr>
          <p:spPr>
            <a:xfrm flipV="1">
              <a:off x="9965178" y="1455685"/>
              <a:ext cx="0" cy="43604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7" name="左大括号 24">
              <a:extLst>
                <a:ext uri="{FF2B5EF4-FFF2-40B4-BE49-F238E27FC236}">
                  <a16:creationId xmlns:a16="http://schemas.microsoft.com/office/drawing/2014/main" id="{89B9A4CD-8DA1-F149-8ACC-C21807096894}"/>
                </a:ext>
              </a:extLst>
            </p:cNvPr>
            <p:cNvSpPr/>
            <p:nvPr/>
          </p:nvSpPr>
          <p:spPr>
            <a:xfrm rot="5400000" flipH="1">
              <a:off x="9342723" y="1561596"/>
              <a:ext cx="213504" cy="851654"/>
            </a:xfrm>
            <a:prstGeom prst="leftBrace">
              <a:avLst>
                <a:gd name="adj1" fmla="val 27751"/>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400"/>
            </a:p>
          </p:txBody>
        </p:sp>
        <p:grpSp>
          <p:nvGrpSpPr>
            <p:cNvPr id="308" name="Group 307">
              <a:extLst>
                <a:ext uri="{FF2B5EF4-FFF2-40B4-BE49-F238E27FC236}">
                  <a16:creationId xmlns:a16="http://schemas.microsoft.com/office/drawing/2014/main" id="{B50F59A2-94A8-2CED-231D-9CF36E6F6926}"/>
                </a:ext>
              </a:extLst>
            </p:cNvPr>
            <p:cNvGrpSpPr/>
            <p:nvPr/>
          </p:nvGrpSpPr>
          <p:grpSpPr>
            <a:xfrm>
              <a:off x="8788086" y="1918127"/>
              <a:ext cx="1294381" cy="531647"/>
              <a:chOff x="7567674" y="1241096"/>
              <a:chExt cx="1294381" cy="531647"/>
            </a:xfrm>
          </p:grpSpPr>
          <p:sp>
            <p:nvSpPr>
              <p:cNvPr id="365" name="TextBox 83">
                <a:extLst>
                  <a:ext uri="{FF2B5EF4-FFF2-40B4-BE49-F238E27FC236}">
                    <a16:creationId xmlns:a16="http://schemas.microsoft.com/office/drawing/2014/main" id="{51A0F864-FB0F-8E0A-4BA1-73F8A6FC7EB6}"/>
                  </a:ext>
                </a:extLst>
              </p:cNvPr>
              <p:cNvSpPr txBox="1"/>
              <p:nvPr/>
            </p:nvSpPr>
            <p:spPr>
              <a:xfrm>
                <a:off x="7567674" y="1378285"/>
                <a:ext cx="1294381" cy="394458"/>
              </a:xfrm>
              <a:prstGeom prst="rect">
                <a:avLst/>
              </a:prstGeom>
              <a:noFill/>
            </p:spPr>
            <p:txBody>
              <a:bodyPr wrap="square" rtlCol="0">
                <a:spAutoFit/>
              </a:bodyPr>
              <a:lstStyle/>
              <a:p>
                <a:pPr algn="ctr"/>
                <a:r>
                  <a:rPr lang="el-GR" altLang="zh-CN" sz="1400" b="1" i="1" dirty="0">
                    <a:latin typeface="Times New Roman" charset="0"/>
                    <a:ea typeface="Times New Roman" charset="0"/>
                    <a:cs typeface="Times New Roman" charset="0"/>
                  </a:rPr>
                  <a:t>τ</a:t>
                </a:r>
                <a:r>
                  <a:rPr lang="en-US" altLang="zh-CN" sz="1400" b="1" i="1" baseline="-25000" dirty="0">
                    <a:latin typeface="Times New Roman" charset="0"/>
                    <a:ea typeface="Times New Roman" charset="0"/>
                    <a:cs typeface="Times New Roman" charset="0"/>
                  </a:rPr>
                  <a:t>big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8</a:t>
                </a:r>
                <a:endParaRPr lang="en-US" sz="1400" b="1" dirty="0">
                  <a:latin typeface="Times New Roman" charset="0"/>
                  <a:ea typeface="Times New Roman" charset="0"/>
                  <a:cs typeface="Times New Roman" charset="0"/>
                </a:endParaRPr>
              </a:p>
            </p:txBody>
          </p:sp>
          <p:sp>
            <p:nvSpPr>
              <p:cNvPr id="366" name="Rectangle 365">
                <a:extLst>
                  <a:ext uri="{FF2B5EF4-FFF2-40B4-BE49-F238E27FC236}">
                    <a16:creationId xmlns:a16="http://schemas.microsoft.com/office/drawing/2014/main" id="{AEA363A2-76AA-03D8-59B3-1BDFB53E2999}"/>
                  </a:ext>
                </a:extLst>
              </p:cNvPr>
              <p:cNvSpPr/>
              <p:nvPr/>
            </p:nvSpPr>
            <p:spPr>
              <a:xfrm>
                <a:off x="7868169" y="1241096"/>
                <a:ext cx="473398" cy="394458"/>
              </a:xfrm>
              <a:prstGeom prst="rect">
                <a:avLst/>
              </a:prstGeom>
            </p:spPr>
            <p:txBody>
              <a:bodyPr wrap="none">
                <a:spAutoFit/>
              </a:bodyPr>
              <a:lstStyle/>
              <a:p>
                <a:r>
                  <a:rPr lang="en-US" altLang="zh-CN" sz="1400" b="1" i="1" baseline="-25000" dirty="0">
                    <a:latin typeface="Times New Roman" charset="0"/>
                    <a:ea typeface="Times New Roman" charset="0"/>
                    <a:cs typeface="Times New Roman" charset="0"/>
                  </a:rPr>
                  <a:t>min</a:t>
                </a:r>
                <a:endParaRPr lang="en-US" sz="1400" dirty="0"/>
              </a:p>
            </p:txBody>
          </p:sp>
        </p:grpSp>
        <p:cxnSp>
          <p:nvCxnSpPr>
            <p:cNvPr id="309" name="肘形连接符 346">
              <a:extLst>
                <a:ext uri="{FF2B5EF4-FFF2-40B4-BE49-F238E27FC236}">
                  <a16:creationId xmlns:a16="http://schemas.microsoft.com/office/drawing/2014/main" id="{D8C6DB12-F0C2-F867-9242-83FD7A40DDE5}"/>
                </a:ext>
              </a:extLst>
            </p:cNvPr>
            <p:cNvCxnSpPr>
              <a:cxnSpLocks/>
            </p:cNvCxnSpPr>
            <p:nvPr/>
          </p:nvCxnSpPr>
          <p:spPr>
            <a:xfrm>
              <a:off x="6647318" y="1727312"/>
              <a:ext cx="3041966" cy="79690"/>
            </a:xfrm>
            <a:prstGeom prst="bentConnector4">
              <a:avLst>
                <a:gd name="adj1" fmla="val 53706"/>
                <a:gd name="adj2" fmla="val 27461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562E5C1-1640-C451-D01D-B0C88DFC5066}"/>
                </a:ext>
              </a:extLst>
            </p:cNvPr>
            <p:cNvCxnSpPr>
              <a:cxnSpLocks/>
            </p:cNvCxnSpPr>
            <p:nvPr/>
          </p:nvCxnSpPr>
          <p:spPr>
            <a:xfrm>
              <a:off x="6637379" y="1736717"/>
              <a:ext cx="0" cy="170272"/>
            </a:xfrm>
            <a:prstGeom prst="line">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DAD7AB50-20AE-35E5-F428-5C96548E659D}"/>
                </a:ext>
              </a:extLst>
            </p:cNvPr>
            <p:cNvCxnSpPr/>
            <p:nvPr/>
          </p:nvCxnSpPr>
          <p:spPr>
            <a:xfrm>
              <a:off x="6686534" y="1988935"/>
              <a:ext cx="0" cy="2397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2" name="Group 311">
              <a:extLst>
                <a:ext uri="{FF2B5EF4-FFF2-40B4-BE49-F238E27FC236}">
                  <a16:creationId xmlns:a16="http://schemas.microsoft.com/office/drawing/2014/main" id="{C16BF49A-2A12-81BA-9BE1-CDC94262B4A0}"/>
                </a:ext>
              </a:extLst>
            </p:cNvPr>
            <p:cNvGrpSpPr/>
            <p:nvPr/>
          </p:nvGrpSpPr>
          <p:grpSpPr>
            <a:xfrm>
              <a:off x="6057347" y="2108229"/>
              <a:ext cx="1294381" cy="554507"/>
              <a:chOff x="7567674" y="1218236"/>
              <a:chExt cx="1294381" cy="554507"/>
            </a:xfrm>
          </p:grpSpPr>
          <p:sp>
            <p:nvSpPr>
              <p:cNvPr id="363" name="TextBox 83">
                <a:extLst>
                  <a:ext uri="{FF2B5EF4-FFF2-40B4-BE49-F238E27FC236}">
                    <a16:creationId xmlns:a16="http://schemas.microsoft.com/office/drawing/2014/main" id="{7B60C5C5-CBF9-06A4-8821-A320D8F52D2F}"/>
                  </a:ext>
                </a:extLst>
              </p:cNvPr>
              <p:cNvSpPr txBox="1"/>
              <p:nvPr/>
            </p:nvSpPr>
            <p:spPr>
              <a:xfrm>
                <a:off x="7567674" y="1378285"/>
                <a:ext cx="1294381" cy="394458"/>
              </a:xfrm>
              <a:prstGeom prst="rect">
                <a:avLst/>
              </a:prstGeom>
              <a:noFill/>
            </p:spPr>
            <p:txBody>
              <a:bodyPr wrap="square" rtlCol="0">
                <a:spAutoFit/>
              </a:bodyPr>
              <a:lstStyle/>
              <a:p>
                <a:pPr algn="ctr"/>
                <a:r>
                  <a:rPr lang="en-US" altLang="zh-CN" sz="1400" b="1" i="1" dirty="0" err="1">
                    <a:latin typeface="Times New Roman" charset="0"/>
                    <a:ea typeface="Times New Roman" charset="0"/>
                    <a:cs typeface="Times New Roman" charset="0"/>
                  </a:rPr>
                  <a:t>n</a:t>
                </a:r>
                <a:r>
                  <a:rPr lang="en-US" altLang="zh-CN" sz="1400" b="1" i="1" baseline="-25000" dirty="0" err="1">
                    <a:latin typeface="Times New Roman" charset="0"/>
                    <a:ea typeface="Times New Roman" charset="0"/>
                    <a:cs typeface="Times New Roman" charset="0"/>
                  </a:rPr>
                  <a:t>big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4</a:t>
                </a:r>
                <a:endParaRPr lang="en-US" sz="1400" b="1" dirty="0">
                  <a:latin typeface="Times New Roman" charset="0"/>
                  <a:ea typeface="Times New Roman" charset="0"/>
                  <a:cs typeface="Times New Roman" charset="0"/>
                </a:endParaRPr>
              </a:p>
            </p:txBody>
          </p:sp>
          <p:sp>
            <p:nvSpPr>
              <p:cNvPr id="364" name="Rectangle 363">
                <a:extLst>
                  <a:ext uri="{FF2B5EF4-FFF2-40B4-BE49-F238E27FC236}">
                    <a16:creationId xmlns:a16="http://schemas.microsoft.com/office/drawing/2014/main" id="{87D0E96D-5A40-860A-B192-BF9F65414603}"/>
                  </a:ext>
                </a:extLst>
              </p:cNvPr>
              <p:cNvSpPr/>
              <p:nvPr/>
            </p:nvSpPr>
            <p:spPr>
              <a:xfrm>
                <a:off x="7879599" y="1218236"/>
                <a:ext cx="431308" cy="394458"/>
              </a:xfrm>
              <a:prstGeom prst="rect">
                <a:avLst/>
              </a:prstGeom>
            </p:spPr>
            <p:txBody>
              <a:bodyPr wrap="none">
                <a:spAutoFit/>
              </a:bodyPr>
              <a:lstStyle/>
              <a:p>
                <a:r>
                  <a:rPr lang="en-US" altLang="zh-CN" sz="1400" b="1" i="1" baseline="-25000" dirty="0">
                    <a:latin typeface="Times New Roman" charset="0"/>
                    <a:ea typeface="Times New Roman" charset="0"/>
                    <a:cs typeface="Times New Roman" charset="0"/>
                  </a:rPr>
                  <a:t>file</a:t>
                </a:r>
                <a:endParaRPr lang="en-US" sz="1400" dirty="0"/>
              </a:p>
            </p:txBody>
          </p:sp>
        </p:grpSp>
        <p:grpSp>
          <p:nvGrpSpPr>
            <p:cNvPr id="313" name="Group 312">
              <a:extLst>
                <a:ext uri="{FF2B5EF4-FFF2-40B4-BE49-F238E27FC236}">
                  <a16:creationId xmlns:a16="http://schemas.microsoft.com/office/drawing/2014/main" id="{AFC70E40-1D58-9FEF-1DEA-F3925DDF087A}"/>
                </a:ext>
              </a:extLst>
            </p:cNvPr>
            <p:cNvGrpSpPr/>
            <p:nvPr/>
          </p:nvGrpSpPr>
          <p:grpSpPr>
            <a:xfrm>
              <a:off x="8973052" y="3406317"/>
              <a:ext cx="2032350" cy="325120"/>
              <a:chOff x="9558368" y="1900335"/>
              <a:chExt cx="2032350" cy="325120"/>
            </a:xfrm>
          </p:grpSpPr>
          <p:sp>
            <p:nvSpPr>
              <p:cNvPr id="350" name="圆角矩形 229">
                <a:extLst>
                  <a:ext uri="{FF2B5EF4-FFF2-40B4-BE49-F238E27FC236}">
                    <a16:creationId xmlns:a16="http://schemas.microsoft.com/office/drawing/2014/main" id="{1037B103-D164-654A-C805-9DE3212DE877}"/>
                  </a:ext>
                </a:extLst>
              </p:cNvPr>
              <p:cNvSpPr/>
              <p:nvPr/>
            </p:nvSpPr>
            <p:spPr>
              <a:xfrm>
                <a:off x="9558368" y="1900335"/>
                <a:ext cx="2032350"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1" name="矩形 230">
                <a:extLst>
                  <a:ext uri="{FF2B5EF4-FFF2-40B4-BE49-F238E27FC236}">
                    <a16:creationId xmlns:a16="http://schemas.microsoft.com/office/drawing/2014/main" id="{BBF04150-CD74-42B5-1185-BB59E1E10D53}"/>
                  </a:ext>
                </a:extLst>
              </p:cNvPr>
              <p:cNvSpPr/>
              <p:nvPr/>
            </p:nvSpPr>
            <p:spPr>
              <a:xfrm>
                <a:off x="9632526" y="1941991"/>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2" name="矩形 231">
                <a:extLst>
                  <a:ext uri="{FF2B5EF4-FFF2-40B4-BE49-F238E27FC236}">
                    <a16:creationId xmlns:a16="http://schemas.microsoft.com/office/drawing/2014/main" id="{05167005-03C9-276A-D2A4-4225E025E0C4}"/>
                  </a:ext>
                </a:extLst>
              </p:cNvPr>
              <p:cNvSpPr/>
              <p:nvPr/>
            </p:nvSpPr>
            <p:spPr>
              <a:xfrm>
                <a:off x="9784926" y="1940015"/>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3" name="矩形 232">
                <a:extLst>
                  <a:ext uri="{FF2B5EF4-FFF2-40B4-BE49-F238E27FC236}">
                    <a16:creationId xmlns:a16="http://schemas.microsoft.com/office/drawing/2014/main" id="{2191CBFC-84B9-1B73-9E06-12E1DDCEE921}"/>
                  </a:ext>
                </a:extLst>
              </p:cNvPr>
              <p:cNvSpPr/>
              <p:nvPr/>
            </p:nvSpPr>
            <p:spPr>
              <a:xfrm>
                <a:off x="9939305" y="1940012"/>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4" name="矩形 233">
                <a:extLst>
                  <a:ext uri="{FF2B5EF4-FFF2-40B4-BE49-F238E27FC236}">
                    <a16:creationId xmlns:a16="http://schemas.microsoft.com/office/drawing/2014/main" id="{5F35B3F5-F677-0462-7917-7F8A5DA8AD66}"/>
                  </a:ext>
                </a:extLst>
              </p:cNvPr>
              <p:cNvSpPr/>
              <p:nvPr/>
            </p:nvSpPr>
            <p:spPr>
              <a:xfrm>
                <a:off x="10091705" y="1938036"/>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5" name="矩形 234">
                <a:extLst>
                  <a:ext uri="{FF2B5EF4-FFF2-40B4-BE49-F238E27FC236}">
                    <a16:creationId xmlns:a16="http://schemas.microsoft.com/office/drawing/2014/main" id="{870483A5-80D8-C493-683A-C936655C154C}"/>
                  </a:ext>
                </a:extLst>
              </p:cNvPr>
              <p:cNvSpPr/>
              <p:nvPr/>
            </p:nvSpPr>
            <p:spPr>
              <a:xfrm>
                <a:off x="10248062" y="1940016"/>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6" name="矩形 235">
                <a:extLst>
                  <a:ext uri="{FF2B5EF4-FFF2-40B4-BE49-F238E27FC236}">
                    <a16:creationId xmlns:a16="http://schemas.microsoft.com/office/drawing/2014/main" id="{837495DD-90F1-5041-469D-9D9807EBCB93}"/>
                  </a:ext>
                </a:extLst>
              </p:cNvPr>
              <p:cNvSpPr/>
              <p:nvPr/>
            </p:nvSpPr>
            <p:spPr>
              <a:xfrm>
                <a:off x="10400462" y="1938040"/>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7" name="矩形 236">
                <a:extLst>
                  <a:ext uri="{FF2B5EF4-FFF2-40B4-BE49-F238E27FC236}">
                    <a16:creationId xmlns:a16="http://schemas.microsoft.com/office/drawing/2014/main" id="{44F7D4B9-C9B9-054C-6738-510EF2602BFE}"/>
                  </a:ext>
                </a:extLst>
              </p:cNvPr>
              <p:cNvSpPr/>
              <p:nvPr/>
            </p:nvSpPr>
            <p:spPr>
              <a:xfrm>
                <a:off x="10554841" y="1938037"/>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8" name="矩形 237">
                <a:extLst>
                  <a:ext uri="{FF2B5EF4-FFF2-40B4-BE49-F238E27FC236}">
                    <a16:creationId xmlns:a16="http://schemas.microsoft.com/office/drawing/2014/main" id="{0BA934E1-4E28-3410-C708-F88FB801B3E3}"/>
                  </a:ext>
                </a:extLst>
              </p:cNvPr>
              <p:cNvSpPr/>
              <p:nvPr/>
            </p:nvSpPr>
            <p:spPr>
              <a:xfrm>
                <a:off x="10707241" y="1940316"/>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9" name="矩形 238">
                <a:extLst>
                  <a:ext uri="{FF2B5EF4-FFF2-40B4-BE49-F238E27FC236}">
                    <a16:creationId xmlns:a16="http://schemas.microsoft.com/office/drawing/2014/main" id="{CA215457-D246-74A3-4363-195855A3CCA9}"/>
                  </a:ext>
                </a:extLst>
              </p:cNvPr>
              <p:cNvSpPr/>
              <p:nvPr/>
            </p:nvSpPr>
            <p:spPr>
              <a:xfrm>
                <a:off x="10882410" y="1937306"/>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70C0"/>
                  </a:solidFill>
                </a:endParaRPr>
              </a:p>
            </p:txBody>
          </p:sp>
          <p:sp>
            <p:nvSpPr>
              <p:cNvPr id="360" name="矩形 239">
                <a:extLst>
                  <a:ext uri="{FF2B5EF4-FFF2-40B4-BE49-F238E27FC236}">
                    <a16:creationId xmlns:a16="http://schemas.microsoft.com/office/drawing/2014/main" id="{1D5D201E-7248-9030-38F9-0A1EAA2B9A2E}"/>
                  </a:ext>
                </a:extLst>
              </p:cNvPr>
              <p:cNvSpPr/>
              <p:nvPr/>
            </p:nvSpPr>
            <p:spPr>
              <a:xfrm>
                <a:off x="11034810" y="1935330"/>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70C0"/>
                  </a:solidFill>
                </a:endParaRPr>
              </a:p>
            </p:txBody>
          </p:sp>
          <p:sp>
            <p:nvSpPr>
              <p:cNvPr id="361" name="矩形 240">
                <a:extLst>
                  <a:ext uri="{FF2B5EF4-FFF2-40B4-BE49-F238E27FC236}">
                    <a16:creationId xmlns:a16="http://schemas.microsoft.com/office/drawing/2014/main" id="{AAA2615F-8A85-2833-53FA-774327A7C0D8}"/>
                  </a:ext>
                </a:extLst>
              </p:cNvPr>
              <p:cNvSpPr/>
              <p:nvPr/>
            </p:nvSpPr>
            <p:spPr>
              <a:xfrm>
                <a:off x="11199761" y="1935327"/>
                <a:ext cx="107344" cy="2501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62" name="矩形 241">
                <a:extLst>
                  <a:ext uri="{FF2B5EF4-FFF2-40B4-BE49-F238E27FC236}">
                    <a16:creationId xmlns:a16="http://schemas.microsoft.com/office/drawing/2014/main" id="{9F35534F-F7F9-48D3-2E55-901FBE588C73}"/>
                  </a:ext>
                </a:extLst>
              </p:cNvPr>
              <p:cNvSpPr/>
              <p:nvPr/>
            </p:nvSpPr>
            <p:spPr>
              <a:xfrm>
                <a:off x="11366990" y="1937606"/>
                <a:ext cx="107344" cy="2501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314" name="左大括号 24">
              <a:extLst>
                <a:ext uri="{FF2B5EF4-FFF2-40B4-BE49-F238E27FC236}">
                  <a16:creationId xmlns:a16="http://schemas.microsoft.com/office/drawing/2014/main" id="{A8F6AD56-C260-9FEF-AC50-4E2A24BD3000}"/>
                </a:ext>
              </a:extLst>
            </p:cNvPr>
            <p:cNvSpPr/>
            <p:nvPr/>
          </p:nvSpPr>
          <p:spPr>
            <a:xfrm rot="5400000">
              <a:off x="9905416" y="2308596"/>
              <a:ext cx="162914" cy="1972492"/>
            </a:xfrm>
            <a:prstGeom prst="leftBrace">
              <a:avLst>
                <a:gd name="adj1" fmla="val 27751"/>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400"/>
            </a:p>
          </p:txBody>
        </p:sp>
        <p:sp>
          <p:nvSpPr>
            <p:cNvPr id="315" name="TextBox 83">
              <a:extLst>
                <a:ext uri="{FF2B5EF4-FFF2-40B4-BE49-F238E27FC236}">
                  <a16:creationId xmlns:a16="http://schemas.microsoft.com/office/drawing/2014/main" id="{12005267-011A-4039-429D-743652843BBD}"/>
                </a:ext>
              </a:extLst>
            </p:cNvPr>
            <p:cNvSpPr txBox="1"/>
            <p:nvPr/>
          </p:nvSpPr>
          <p:spPr>
            <a:xfrm>
              <a:off x="9324101" y="2872757"/>
              <a:ext cx="1294380" cy="394458"/>
            </a:xfrm>
            <a:prstGeom prst="rect">
              <a:avLst/>
            </a:prstGeom>
            <a:noFill/>
          </p:spPr>
          <p:txBody>
            <a:bodyPr wrap="square" rtlCol="0">
              <a:spAutoFit/>
            </a:bodyPr>
            <a:lstStyle/>
            <a:p>
              <a:pPr algn="ctr"/>
              <a:r>
                <a:rPr lang="en-US" altLang="zh-CN" sz="1400" b="1" i="1" dirty="0" err="1">
                  <a:latin typeface="Times New Roman" charset="0"/>
                  <a:ea typeface="Times New Roman" charset="0"/>
                  <a:cs typeface="Times New Roman" charset="0"/>
                </a:rPr>
                <a:t>C</a:t>
              </a:r>
              <a:r>
                <a:rPr lang="en-US" altLang="zh-CN" sz="1400" b="1" i="1" baseline="-25000" dirty="0" err="1">
                  <a:latin typeface="Times New Roman" charset="0"/>
                  <a:ea typeface="Times New Roman" charset="0"/>
                  <a:cs typeface="Times New Roman" charset="0"/>
                </a:rPr>
                <a:t>reg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512</a:t>
              </a:r>
              <a:endParaRPr lang="en-US" sz="1400" b="1" dirty="0">
                <a:latin typeface="Times New Roman" charset="0"/>
                <a:ea typeface="Times New Roman" charset="0"/>
                <a:cs typeface="Times New Roman" charset="0"/>
              </a:endParaRPr>
            </a:p>
          </p:txBody>
        </p:sp>
        <p:cxnSp>
          <p:nvCxnSpPr>
            <p:cNvPr id="316" name="Straight Connector 315">
              <a:extLst>
                <a:ext uri="{FF2B5EF4-FFF2-40B4-BE49-F238E27FC236}">
                  <a16:creationId xmlns:a16="http://schemas.microsoft.com/office/drawing/2014/main" id="{AA10A0C1-978B-07AE-93B9-0441AE892E42}"/>
                </a:ext>
              </a:extLst>
            </p:cNvPr>
            <p:cNvCxnSpPr/>
            <p:nvPr/>
          </p:nvCxnSpPr>
          <p:spPr>
            <a:xfrm flipV="1">
              <a:off x="9634534" y="3334602"/>
              <a:ext cx="0" cy="43604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17" name="Group 316">
              <a:extLst>
                <a:ext uri="{FF2B5EF4-FFF2-40B4-BE49-F238E27FC236}">
                  <a16:creationId xmlns:a16="http://schemas.microsoft.com/office/drawing/2014/main" id="{7B3C75DB-BED7-7622-2910-6777BA5E2855}"/>
                </a:ext>
              </a:extLst>
            </p:cNvPr>
            <p:cNvGrpSpPr/>
            <p:nvPr/>
          </p:nvGrpSpPr>
          <p:grpSpPr>
            <a:xfrm>
              <a:off x="8733984" y="3753418"/>
              <a:ext cx="1294381" cy="531647"/>
              <a:chOff x="7584002" y="1241096"/>
              <a:chExt cx="1294381" cy="531647"/>
            </a:xfrm>
          </p:grpSpPr>
          <p:sp>
            <p:nvSpPr>
              <p:cNvPr id="348" name="TextBox 83">
                <a:extLst>
                  <a:ext uri="{FF2B5EF4-FFF2-40B4-BE49-F238E27FC236}">
                    <a16:creationId xmlns:a16="http://schemas.microsoft.com/office/drawing/2014/main" id="{7573B261-715F-B359-A90E-5194BE121765}"/>
                  </a:ext>
                </a:extLst>
              </p:cNvPr>
              <p:cNvSpPr txBox="1"/>
              <p:nvPr/>
            </p:nvSpPr>
            <p:spPr>
              <a:xfrm>
                <a:off x="7584002" y="1378285"/>
                <a:ext cx="1294381" cy="394458"/>
              </a:xfrm>
              <a:prstGeom prst="rect">
                <a:avLst/>
              </a:prstGeom>
              <a:noFill/>
            </p:spPr>
            <p:txBody>
              <a:bodyPr wrap="square" rtlCol="0">
                <a:spAutoFit/>
              </a:bodyPr>
              <a:lstStyle/>
              <a:p>
                <a:pPr algn="ctr"/>
                <a:r>
                  <a:rPr lang="el-GR" altLang="zh-CN" sz="1400" b="1" i="1" dirty="0">
                    <a:latin typeface="Times New Roman" charset="0"/>
                    <a:ea typeface="Times New Roman" charset="0"/>
                    <a:cs typeface="Times New Roman" charset="0"/>
                  </a:rPr>
                  <a:t>τ</a:t>
                </a:r>
                <a:r>
                  <a:rPr lang="en-US" altLang="zh-CN" sz="1400" b="1" i="1" baseline="-25000" dirty="0" err="1">
                    <a:latin typeface="Times New Roman" charset="0"/>
                    <a:ea typeface="Times New Roman" charset="0"/>
                    <a:cs typeface="Times New Roman" charset="0"/>
                  </a:rPr>
                  <a:t>reg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128</a:t>
                </a:r>
                <a:endParaRPr lang="en-US" sz="1400" b="1" dirty="0">
                  <a:latin typeface="Times New Roman" charset="0"/>
                  <a:ea typeface="Times New Roman" charset="0"/>
                  <a:cs typeface="Times New Roman" charset="0"/>
                </a:endParaRPr>
              </a:p>
            </p:txBody>
          </p:sp>
          <p:sp>
            <p:nvSpPr>
              <p:cNvPr id="349" name="Rectangle 348">
                <a:extLst>
                  <a:ext uri="{FF2B5EF4-FFF2-40B4-BE49-F238E27FC236}">
                    <a16:creationId xmlns:a16="http://schemas.microsoft.com/office/drawing/2014/main" id="{72B12475-C386-72A7-DC37-EB283F157AE0}"/>
                  </a:ext>
                </a:extLst>
              </p:cNvPr>
              <p:cNvSpPr/>
              <p:nvPr/>
            </p:nvSpPr>
            <p:spPr>
              <a:xfrm>
                <a:off x="7758678" y="1241096"/>
                <a:ext cx="473398" cy="394458"/>
              </a:xfrm>
              <a:prstGeom prst="rect">
                <a:avLst/>
              </a:prstGeom>
            </p:spPr>
            <p:txBody>
              <a:bodyPr wrap="none">
                <a:spAutoFit/>
              </a:bodyPr>
              <a:lstStyle/>
              <a:p>
                <a:r>
                  <a:rPr lang="en-US" altLang="zh-CN" sz="1400" b="1" i="1" baseline="-25000" dirty="0">
                    <a:latin typeface="Times New Roman" charset="0"/>
                    <a:ea typeface="Times New Roman" charset="0"/>
                    <a:cs typeface="Times New Roman" charset="0"/>
                  </a:rPr>
                  <a:t>min</a:t>
                </a:r>
                <a:endParaRPr lang="en-US" sz="1400" dirty="0"/>
              </a:p>
            </p:txBody>
          </p:sp>
        </p:grpSp>
        <p:sp>
          <p:nvSpPr>
            <p:cNvPr id="318" name="矩形 241">
              <a:extLst>
                <a:ext uri="{FF2B5EF4-FFF2-40B4-BE49-F238E27FC236}">
                  <a16:creationId xmlns:a16="http://schemas.microsoft.com/office/drawing/2014/main" id="{5A103DC5-156A-81C1-78D8-A1A2B6BB5352}"/>
                </a:ext>
              </a:extLst>
            </p:cNvPr>
            <p:cNvSpPr/>
            <p:nvPr/>
          </p:nvSpPr>
          <p:spPr>
            <a:xfrm>
              <a:off x="10939017" y="3443745"/>
              <a:ext cx="107344" cy="2501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19" name="左大括号 24">
              <a:extLst>
                <a:ext uri="{FF2B5EF4-FFF2-40B4-BE49-F238E27FC236}">
                  <a16:creationId xmlns:a16="http://schemas.microsoft.com/office/drawing/2014/main" id="{45F7AADF-B8DF-7D76-E406-4DA1EE8D3894}"/>
                </a:ext>
              </a:extLst>
            </p:cNvPr>
            <p:cNvSpPr/>
            <p:nvPr/>
          </p:nvSpPr>
          <p:spPr>
            <a:xfrm rot="5400000" flipH="1">
              <a:off x="9191182" y="3555595"/>
              <a:ext cx="213504" cy="577114"/>
            </a:xfrm>
            <a:prstGeom prst="leftBrace">
              <a:avLst>
                <a:gd name="adj1" fmla="val 27751"/>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400"/>
            </a:p>
          </p:txBody>
        </p:sp>
        <p:grpSp>
          <p:nvGrpSpPr>
            <p:cNvPr id="320" name="Group 319">
              <a:extLst>
                <a:ext uri="{FF2B5EF4-FFF2-40B4-BE49-F238E27FC236}">
                  <a16:creationId xmlns:a16="http://schemas.microsoft.com/office/drawing/2014/main" id="{A55DC2E3-279E-8FD2-955C-189249D4A739}"/>
                </a:ext>
              </a:extLst>
            </p:cNvPr>
            <p:cNvGrpSpPr/>
            <p:nvPr/>
          </p:nvGrpSpPr>
          <p:grpSpPr>
            <a:xfrm>
              <a:off x="5393492" y="3577946"/>
              <a:ext cx="3378606" cy="411231"/>
              <a:chOff x="5940493" y="748788"/>
              <a:chExt cx="3378606" cy="411231"/>
            </a:xfrm>
          </p:grpSpPr>
          <p:sp>
            <p:nvSpPr>
              <p:cNvPr id="340" name="TextBox 83">
                <a:extLst>
                  <a:ext uri="{FF2B5EF4-FFF2-40B4-BE49-F238E27FC236}">
                    <a16:creationId xmlns:a16="http://schemas.microsoft.com/office/drawing/2014/main" id="{6E11706B-E15B-CBFC-EA18-6B254E62FAAB}"/>
                  </a:ext>
                </a:extLst>
              </p:cNvPr>
              <p:cNvSpPr txBox="1"/>
              <p:nvPr/>
            </p:nvSpPr>
            <p:spPr>
              <a:xfrm>
                <a:off x="5940493" y="765561"/>
                <a:ext cx="1841658" cy="394458"/>
              </a:xfrm>
              <a:prstGeom prst="rect">
                <a:avLst/>
              </a:prstGeom>
              <a:noFill/>
            </p:spPr>
            <p:txBody>
              <a:bodyPr wrap="square" rtlCol="0">
                <a:spAutoFit/>
              </a:bodyPr>
              <a:lstStyle/>
              <a:p>
                <a:pPr algn="ctr"/>
                <a:r>
                  <a:rPr lang="en-US" sz="1400" b="1" i="1" dirty="0" err="1">
                    <a:latin typeface="Times New Roman" charset="0"/>
                    <a:ea typeface="Times New Roman" charset="0"/>
                    <a:cs typeface="Times New Roman" charset="0"/>
                  </a:rPr>
                  <a:t>L</a:t>
                </a:r>
                <a:r>
                  <a:rPr lang="en-US" altLang="zh-CN" sz="1400" b="1" i="1" baseline="-25000" dirty="0" err="1">
                    <a:latin typeface="Times New Roman" charset="0"/>
                    <a:ea typeface="Times New Roman" charset="0"/>
                    <a:cs typeface="Times New Roman" charset="0"/>
                  </a:rPr>
                  <a:t>reg</a:t>
                </a:r>
                <a:endParaRPr lang="en-US" sz="1400" b="1" i="1" baseline="-25000" dirty="0">
                  <a:latin typeface="Times New Roman" charset="0"/>
                  <a:ea typeface="Times New Roman" charset="0"/>
                  <a:cs typeface="Times New Roman" charset="0"/>
                </a:endParaRPr>
              </a:p>
            </p:txBody>
          </p:sp>
          <p:pic>
            <p:nvPicPr>
              <p:cNvPr id="341" name="Picture 1">
                <a:extLst>
                  <a:ext uri="{FF2B5EF4-FFF2-40B4-BE49-F238E27FC236}">
                    <a16:creationId xmlns:a16="http://schemas.microsoft.com/office/drawing/2014/main" id="{8EAB7CA3-2ADE-5DE8-F2DF-AD58255800A9}"/>
                  </a:ext>
                </a:extLst>
              </p:cNvPr>
              <p:cNvPicPr>
                <a:picLocks noChangeAspect="1"/>
              </p:cNvPicPr>
              <p:nvPr/>
            </p:nvPicPr>
            <p:blipFill>
              <a:blip r:embed="rId3"/>
              <a:stretch>
                <a:fillRect/>
              </a:stretch>
            </p:blipFill>
            <p:spPr>
              <a:xfrm>
                <a:off x="7164801" y="851762"/>
                <a:ext cx="213697" cy="288781"/>
              </a:xfrm>
              <a:prstGeom prst="rect">
                <a:avLst/>
              </a:prstGeom>
            </p:spPr>
          </p:pic>
          <p:cxnSp>
            <p:nvCxnSpPr>
              <p:cNvPr id="342" name="Straight Arrow Connector 116">
                <a:extLst>
                  <a:ext uri="{FF2B5EF4-FFF2-40B4-BE49-F238E27FC236}">
                    <a16:creationId xmlns:a16="http://schemas.microsoft.com/office/drawing/2014/main" id="{622F0D70-350B-9743-67F7-DA97BD4EDB8B}"/>
                  </a:ext>
                </a:extLst>
              </p:cNvPr>
              <p:cNvCxnSpPr>
                <a:cxnSpLocks/>
              </p:cNvCxnSpPr>
              <p:nvPr/>
            </p:nvCxnSpPr>
            <p:spPr>
              <a:xfrm>
                <a:off x="7384421" y="998460"/>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pic>
            <p:nvPicPr>
              <p:cNvPr id="343" name="Picture 1">
                <a:extLst>
                  <a:ext uri="{FF2B5EF4-FFF2-40B4-BE49-F238E27FC236}">
                    <a16:creationId xmlns:a16="http://schemas.microsoft.com/office/drawing/2014/main" id="{63BD9AA5-865B-0857-517F-3BE8AE11B0DA}"/>
                  </a:ext>
                </a:extLst>
              </p:cNvPr>
              <p:cNvPicPr>
                <a:picLocks noChangeAspect="1"/>
              </p:cNvPicPr>
              <p:nvPr/>
            </p:nvPicPr>
            <p:blipFill>
              <a:blip r:embed="rId3"/>
              <a:stretch>
                <a:fillRect/>
              </a:stretch>
            </p:blipFill>
            <p:spPr>
              <a:xfrm>
                <a:off x="7509210" y="855523"/>
                <a:ext cx="213697" cy="288781"/>
              </a:xfrm>
              <a:prstGeom prst="rect">
                <a:avLst/>
              </a:prstGeom>
            </p:spPr>
          </p:pic>
          <p:cxnSp>
            <p:nvCxnSpPr>
              <p:cNvPr id="344" name="Straight Arrow Connector 116">
                <a:extLst>
                  <a:ext uri="{FF2B5EF4-FFF2-40B4-BE49-F238E27FC236}">
                    <a16:creationId xmlns:a16="http://schemas.microsoft.com/office/drawing/2014/main" id="{EC7A5F60-921A-CB60-DD37-052F14C90801}"/>
                  </a:ext>
                </a:extLst>
              </p:cNvPr>
              <p:cNvCxnSpPr>
                <a:cxnSpLocks/>
              </p:cNvCxnSpPr>
              <p:nvPr/>
            </p:nvCxnSpPr>
            <p:spPr>
              <a:xfrm>
                <a:off x="7728830" y="1002221"/>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pic>
            <p:nvPicPr>
              <p:cNvPr id="345" name="Picture 1">
                <a:extLst>
                  <a:ext uri="{FF2B5EF4-FFF2-40B4-BE49-F238E27FC236}">
                    <a16:creationId xmlns:a16="http://schemas.microsoft.com/office/drawing/2014/main" id="{778A6A08-19DC-869F-F3B3-2EC96836F34B}"/>
                  </a:ext>
                </a:extLst>
              </p:cNvPr>
              <p:cNvPicPr>
                <a:picLocks noChangeAspect="1"/>
              </p:cNvPicPr>
              <p:nvPr/>
            </p:nvPicPr>
            <p:blipFill>
              <a:blip r:embed="rId3"/>
              <a:stretch>
                <a:fillRect/>
              </a:stretch>
            </p:blipFill>
            <p:spPr>
              <a:xfrm>
                <a:off x="7855084" y="854072"/>
                <a:ext cx="213697" cy="288781"/>
              </a:xfrm>
              <a:prstGeom prst="rect">
                <a:avLst/>
              </a:prstGeom>
            </p:spPr>
          </p:pic>
          <p:cxnSp>
            <p:nvCxnSpPr>
              <p:cNvPr id="346" name="Straight Arrow Connector 116">
                <a:extLst>
                  <a:ext uri="{FF2B5EF4-FFF2-40B4-BE49-F238E27FC236}">
                    <a16:creationId xmlns:a16="http://schemas.microsoft.com/office/drawing/2014/main" id="{3B8ECB79-E82E-8858-7046-76DFB75A9552}"/>
                  </a:ext>
                </a:extLst>
              </p:cNvPr>
              <p:cNvCxnSpPr>
                <a:cxnSpLocks/>
              </p:cNvCxnSpPr>
              <p:nvPr/>
            </p:nvCxnSpPr>
            <p:spPr>
              <a:xfrm>
                <a:off x="8074704" y="1000770"/>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347" name="TextBox 83">
                <a:extLst>
                  <a:ext uri="{FF2B5EF4-FFF2-40B4-BE49-F238E27FC236}">
                    <a16:creationId xmlns:a16="http://schemas.microsoft.com/office/drawing/2014/main" id="{7D6D2FB1-2A04-925C-CED7-5057BE44BF58}"/>
                  </a:ext>
                </a:extLst>
              </p:cNvPr>
              <p:cNvSpPr txBox="1"/>
              <p:nvPr/>
            </p:nvSpPr>
            <p:spPr>
              <a:xfrm>
                <a:off x="7477441" y="748788"/>
                <a:ext cx="1841658" cy="394458"/>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a:t>
                </a:r>
                <a:endParaRPr lang="en-US" sz="1400" b="1" i="1" baseline="-25000" dirty="0">
                  <a:latin typeface="Times New Roman" charset="0"/>
                  <a:ea typeface="Times New Roman" charset="0"/>
                  <a:cs typeface="Times New Roman" charset="0"/>
                </a:endParaRPr>
              </a:p>
            </p:txBody>
          </p:sp>
        </p:grpSp>
        <p:cxnSp>
          <p:nvCxnSpPr>
            <p:cNvPr id="321" name="Straight Arrow Connector 320">
              <a:extLst>
                <a:ext uri="{FF2B5EF4-FFF2-40B4-BE49-F238E27FC236}">
                  <a16:creationId xmlns:a16="http://schemas.microsoft.com/office/drawing/2014/main" id="{5323C36E-FFDB-505C-8C90-A69542C76D47}"/>
                </a:ext>
              </a:extLst>
            </p:cNvPr>
            <p:cNvCxnSpPr/>
            <p:nvPr/>
          </p:nvCxnSpPr>
          <p:spPr>
            <a:xfrm>
              <a:off x="6728587" y="3854802"/>
              <a:ext cx="0" cy="2397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2" name="Group 321">
              <a:extLst>
                <a:ext uri="{FF2B5EF4-FFF2-40B4-BE49-F238E27FC236}">
                  <a16:creationId xmlns:a16="http://schemas.microsoft.com/office/drawing/2014/main" id="{9912A39C-C0B2-DBB4-274C-DAFC22FC078A}"/>
                </a:ext>
              </a:extLst>
            </p:cNvPr>
            <p:cNvGrpSpPr/>
            <p:nvPr/>
          </p:nvGrpSpPr>
          <p:grpSpPr>
            <a:xfrm>
              <a:off x="6189619" y="3981340"/>
              <a:ext cx="1294381" cy="546118"/>
              <a:chOff x="7567674" y="1226625"/>
              <a:chExt cx="1294381" cy="546118"/>
            </a:xfrm>
          </p:grpSpPr>
          <p:sp>
            <p:nvSpPr>
              <p:cNvPr id="338" name="TextBox 83">
                <a:extLst>
                  <a:ext uri="{FF2B5EF4-FFF2-40B4-BE49-F238E27FC236}">
                    <a16:creationId xmlns:a16="http://schemas.microsoft.com/office/drawing/2014/main" id="{0941D9B0-8843-5735-222A-3075687ECC70}"/>
                  </a:ext>
                </a:extLst>
              </p:cNvPr>
              <p:cNvSpPr txBox="1"/>
              <p:nvPr/>
            </p:nvSpPr>
            <p:spPr>
              <a:xfrm>
                <a:off x="7567674" y="1378285"/>
                <a:ext cx="1294381" cy="394458"/>
              </a:xfrm>
              <a:prstGeom prst="rect">
                <a:avLst/>
              </a:prstGeom>
              <a:noFill/>
            </p:spPr>
            <p:txBody>
              <a:bodyPr wrap="square" rtlCol="0">
                <a:spAutoFit/>
              </a:bodyPr>
              <a:lstStyle/>
              <a:p>
                <a:pPr algn="ctr"/>
                <a:r>
                  <a:rPr lang="en-US" altLang="zh-CN" sz="1400" b="1" i="1" dirty="0" err="1">
                    <a:latin typeface="Times New Roman" charset="0"/>
                    <a:ea typeface="Times New Roman" charset="0"/>
                    <a:cs typeface="Times New Roman" charset="0"/>
                  </a:rPr>
                  <a:t>n</a:t>
                </a:r>
                <a:r>
                  <a:rPr lang="en-US" altLang="zh-CN" sz="1400" b="1" i="1" baseline="-25000" dirty="0" err="1">
                    <a:latin typeface="Times New Roman" charset="0"/>
                    <a:ea typeface="Times New Roman" charset="0"/>
                    <a:cs typeface="Times New Roman" charset="0"/>
                  </a:rPr>
                  <a:t>reg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32</a:t>
                </a:r>
                <a:endParaRPr lang="en-US" sz="1400" b="1" dirty="0">
                  <a:latin typeface="Times New Roman" charset="0"/>
                  <a:ea typeface="Times New Roman" charset="0"/>
                  <a:cs typeface="Times New Roman" charset="0"/>
                </a:endParaRPr>
              </a:p>
            </p:txBody>
          </p:sp>
          <p:sp>
            <p:nvSpPr>
              <p:cNvPr id="339" name="Rectangle 338">
                <a:extLst>
                  <a:ext uri="{FF2B5EF4-FFF2-40B4-BE49-F238E27FC236}">
                    <a16:creationId xmlns:a16="http://schemas.microsoft.com/office/drawing/2014/main" id="{CC8812E7-94A6-9582-7053-2E8CF0AB4AF0}"/>
                  </a:ext>
                </a:extLst>
              </p:cNvPr>
              <p:cNvSpPr/>
              <p:nvPr/>
            </p:nvSpPr>
            <p:spPr>
              <a:xfrm>
                <a:off x="7829265" y="1226625"/>
                <a:ext cx="431308" cy="394458"/>
              </a:xfrm>
              <a:prstGeom prst="rect">
                <a:avLst/>
              </a:prstGeom>
            </p:spPr>
            <p:txBody>
              <a:bodyPr wrap="none">
                <a:spAutoFit/>
              </a:bodyPr>
              <a:lstStyle/>
              <a:p>
                <a:r>
                  <a:rPr lang="en-US" altLang="zh-CN" sz="1400" b="1" i="1" baseline="-25000" dirty="0">
                    <a:latin typeface="Times New Roman" charset="0"/>
                    <a:ea typeface="Times New Roman" charset="0"/>
                    <a:cs typeface="Times New Roman" charset="0"/>
                  </a:rPr>
                  <a:t>file</a:t>
                </a:r>
                <a:endParaRPr lang="en-US" sz="1400" dirty="0"/>
              </a:p>
            </p:txBody>
          </p:sp>
        </p:grpSp>
        <p:cxnSp>
          <p:nvCxnSpPr>
            <p:cNvPr id="323" name="肘形连接符 27">
              <a:extLst>
                <a:ext uri="{FF2B5EF4-FFF2-40B4-BE49-F238E27FC236}">
                  <a16:creationId xmlns:a16="http://schemas.microsoft.com/office/drawing/2014/main" id="{2FE53997-5069-1C1C-8241-1C133D01683E}"/>
                </a:ext>
              </a:extLst>
            </p:cNvPr>
            <p:cNvCxnSpPr>
              <a:cxnSpLocks/>
            </p:cNvCxnSpPr>
            <p:nvPr/>
          </p:nvCxnSpPr>
          <p:spPr>
            <a:xfrm rot="10800000" flipV="1">
              <a:off x="6698144" y="3347268"/>
              <a:ext cx="4307258" cy="380185"/>
            </a:xfrm>
            <a:prstGeom prst="bentConnector3">
              <a:avLst>
                <a:gd name="adj1" fmla="val 9997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130F914-1400-3EDD-B27A-6A216BB3D1DF}"/>
                </a:ext>
              </a:extLst>
            </p:cNvPr>
            <p:cNvCxnSpPr>
              <a:cxnSpLocks/>
            </p:cNvCxnSpPr>
            <p:nvPr/>
          </p:nvCxnSpPr>
          <p:spPr>
            <a:xfrm>
              <a:off x="11005402" y="3346099"/>
              <a:ext cx="0" cy="151640"/>
            </a:xfrm>
            <a:prstGeom prst="line">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25" name="TextBox 83">
              <a:extLst>
                <a:ext uri="{FF2B5EF4-FFF2-40B4-BE49-F238E27FC236}">
                  <a16:creationId xmlns:a16="http://schemas.microsoft.com/office/drawing/2014/main" id="{D347B3A4-77C2-48D1-49A6-893CECD712AE}"/>
                </a:ext>
              </a:extLst>
            </p:cNvPr>
            <p:cNvSpPr txBox="1"/>
            <p:nvPr/>
          </p:nvSpPr>
          <p:spPr>
            <a:xfrm>
              <a:off x="8382494" y="3377042"/>
              <a:ext cx="640729" cy="394458"/>
            </a:xfrm>
            <a:prstGeom prst="rect">
              <a:avLst/>
            </a:prstGeom>
            <a:noFill/>
          </p:spPr>
          <p:txBody>
            <a:bodyPr wrap="square" rtlCol="0">
              <a:spAutoFit/>
            </a:bodyPr>
            <a:lstStyle/>
            <a:p>
              <a:pPr algn="ctr"/>
              <a:r>
                <a:rPr lang="en-US" sz="1400" b="1" i="1" dirty="0" err="1">
                  <a:latin typeface="Times New Roman" charset="0"/>
                  <a:ea typeface="Times New Roman" charset="0"/>
                  <a:cs typeface="Times New Roman" charset="0"/>
                </a:rPr>
                <a:t>Q</a:t>
              </a:r>
              <a:r>
                <a:rPr lang="en-US" altLang="zh-CN" sz="1400" b="1" i="1" baseline="-25000" dirty="0" err="1">
                  <a:latin typeface="Times New Roman" charset="0"/>
                  <a:ea typeface="Times New Roman" charset="0"/>
                  <a:cs typeface="Times New Roman" charset="0"/>
                </a:rPr>
                <a:t>reg</a:t>
              </a:r>
              <a:endParaRPr lang="en-US" sz="1400" b="1" i="1" baseline="-25000" dirty="0">
                <a:latin typeface="Times New Roman" charset="0"/>
                <a:ea typeface="Times New Roman" charset="0"/>
                <a:cs typeface="Times New Roman" charset="0"/>
              </a:endParaRPr>
            </a:p>
          </p:txBody>
        </p:sp>
        <p:sp>
          <p:nvSpPr>
            <p:cNvPr id="326" name="TextBox 76">
              <a:extLst>
                <a:ext uri="{FF2B5EF4-FFF2-40B4-BE49-F238E27FC236}">
                  <a16:creationId xmlns:a16="http://schemas.microsoft.com/office/drawing/2014/main" id="{A169702F-BD4C-2959-9D13-39FE34066829}"/>
                </a:ext>
              </a:extLst>
            </p:cNvPr>
            <p:cNvSpPr txBox="1"/>
            <p:nvPr/>
          </p:nvSpPr>
          <p:spPr>
            <a:xfrm>
              <a:off x="10714296" y="2937360"/>
              <a:ext cx="617701" cy="394458"/>
            </a:xfrm>
            <a:prstGeom prst="rect">
              <a:avLst/>
            </a:prstGeom>
            <a:noFill/>
          </p:spPr>
          <p:txBody>
            <a:bodyPr wrap="none" rtlCol="0">
              <a:spAutoFit/>
            </a:bodyPr>
            <a:lstStyle/>
            <a:p>
              <a:r>
                <a:rPr lang="en-US" altLang="zh-CN" sz="1400" b="1" i="1" dirty="0">
                  <a:solidFill>
                    <a:srgbClr val="C00000"/>
                  </a:solidFill>
                  <a:latin typeface="Times New Roman" charset="0"/>
                  <a:ea typeface="Times New Roman" charset="0"/>
                  <a:cs typeface="Times New Roman" charset="0"/>
                </a:rPr>
                <a:t>spill</a:t>
              </a:r>
              <a:endParaRPr lang="en-US" sz="1400" b="1" baseline="-25000" dirty="0">
                <a:solidFill>
                  <a:srgbClr val="C00000"/>
                </a:solidFill>
                <a:latin typeface="Times New Roman" charset="0"/>
                <a:ea typeface="Times New Roman" charset="0"/>
                <a:cs typeface="Times New Roman" charset="0"/>
              </a:endParaRPr>
            </a:p>
          </p:txBody>
        </p:sp>
        <p:cxnSp>
          <p:nvCxnSpPr>
            <p:cNvPr id="327" name="Straight Connector 326">
              <a:extLst>
                <a:ext uri="{FF2B5EF4-FFF2-40B4-BE49-F238E27FC236}">
                  <a16:creationId xmlns:a16="http://schemas.microsoft.com/office/drawing/2014/main" id="{F7442619-E6E8-B26C-FCDE-6E85B01A4603}"/>
                </a:ext>
              </a:extLst>
            </p:cNvPr>
            <p:cNvCxnSpPr>
              <a:cxnSpLocks/>
            </p:cNvCxnSpPr>
            <p:nvPr/>
          </p:nvCxnSpPr>
          <p:spPr>
            <a:xfrm>
              <a:off x="5931274" y="2802422"/>
              <a:ext cx="5365233" cy="0"/>
            </a:xfrm>
            <a:prstGeom prst="line">
              <a:avLst/>
            </a:prstGeom>
            <a:ln w="508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328" name="TextBox 83">
              <a:extLst>
                <a:ext uri="{FF2B5EF4-FFF2-40B4-BE49-F238E27FC236}">
                  <a16:creationId xmlns:a16="http://schemas.microsoft.com/office/drawing/2014/main" id="{96094C80-701A-6A2B-FC6E-54A779000329}"/>
                </a:ext>
              </a:extLst>
            </p:cNvPr>
            <p:cNvSpPr txBox="1"/>
            <p:nvPr/>
          </p:nvSpPr>
          <p:spPr>
            <a:xfrm>
              <a:off x="6451210" y="764449"/>
              <a:ext cx="2771015" cy="597807"/>
            </a:xfrm>
            <a:prstGeom prst="rect">
              <a:avLst/>
            </a:prstGeom>
            <a:noFill/>
          </p:spPr>
          <p:txBody>
            <a:bodyPr wrap="square" rtlCol="0">
              <a:spAutoFit/>
            </a:bodyPr>
            <a:lstStyle/>
            <a:p>
              <a:pPr algn="ctr"/>
              <a:r>
                <a:rPr lang="en-US" altLang="zh-CN" sz="2400" b="1" dirty="0">
                  <a:solidFill>
                    <a:schemeClr val="accent2"/>
                  </a:solidFill>
                  <a:latin typeface="Times New Roman" charset="0"/>
                  <a:ea typeface="Times New Roman" charset="0"/>
                  <a:cs typeface="Times New Roman" charset="0"/>
                </a:rPr>
                <a:t>Task</a:t>
              </a:r>
              <a:r>
                <a:rPr lang="zh-CN" altLang="en-US" sz="2400" b="1" dirty="0">
                  <a:solidFill>
                    <a:schemeClr val="accent2"/>
                  </a:solidFill>
                  <a:latin typeface="Times New Roman" charset="0"/>
                  <a:ea typeface="Times New Roman" charset="0"/>
                  <a:cs typeface="Times New Roman" charset="0"/>
                </a:rPr>
                <a:t> </a:t>
              </a:r>
              <a:r>
                <a:rPr lang="en-US" altLang="zh-CN" sz="2400" b="1" dirty="0">
                  <a:solidFill>
                    <a:schemeClr val="accent2"/>
                  </a:solidFill>
                  <a:latin typeface="Times New Roman" charset="0"/>
                  <a:ea typeface="Times New Roman" charset="0"/>
                  <a:cs typeface="Times New Roman" charset="0"/>
                </a:rPr>
                <a:t>Capsule</a:t>
              </a:r>
              <a:endParaRPr lang="en-US" sz="2400" b="1" dirty="0">
                <a:solidFill>
                  <a:schemeClr val="accent2"/>
                </a:solidFill>
                <a:latin typeface="Times New Roman" charset="0"/>
                <a:ea typeface="Times New Roman" charset="0"/>
                <a:cs typeface="Times New Roman" charset="0"/>
              </a:endParaRPr>
            </a:p>
          </p:txBody>
        </p:sp>
        <p:grpSp>
          <p:nvGrpSpPr>
            <p:cNvPr id="329" name="Group 328">
              <a:extLst>
                <a:ext uri="{FF2B5EF4-FFF2-40B4-BE49-F238E27FC236}">
                  <a16:creationId xmlns:a16="http://schemas.microsoft.com/office/drawing/2014/main" id="{7D6917EE-7929-DE2D-CE81-67C28B824DF6}"/>
                </a:ext>
              </a:extLst>
            </p:cNvPr>
            <p:cNvGrpSpPr/>
            <p:nvPr/>
          </p:nvGrpSpPr>
          <p:grpSpPr>
            <a:xfrm>
              <a:off x="5358959" y="1712079"/>
              <a:ext cx="3382816" cy="398088"/>
              <a:chOff x="5936283" y="748788"/>
              <a:chExt cx="3382816" cy="398088"/>
            </a:xfrm>
          </p:grpSpPr>
          <p:sp>
            <p:nvSpPr>
              <p:cNvPr id="330" name="TextBox 83">
                <a:extLst>
                  <a:ext uri="{FF2B5EF4-FFF2-40B4-BE49-F238E27FC236}">
                    <a16:creationId xmlns:a16="http://schemas.microsoft.com/office/drawing/2014/main" id="{305D17D8-6A8A-A73A-E6CA-3FE661EF74A2}"/>
                  </a:ext>
                </a:extLst>
              </p:cNvPr>
              <p:cNvSpPr txBox="1"/>
              <p:nvPr/>
            </p:nvSpPr>
            <p:spPr>
              <a:xfrm>
                <a:off x="5936283" y="752419"/>
                <a:ext cx="1841658" cy="394457"/>
              </a:xfrm>
              <a:prstGeom prst="rect">
                <a:avLst/>
              </a:prstGeom>
              <a:noFill/>
            </p:spPr>
            <p:txBody>
              <a:bodyPr wrap="square" rtlCol="0">
                <a:spAutoFit/>
              </a:bodyPr>
              <a:lstStyle/>
              <a:p>
                <a:pPr algn="ctr"/>
                <a:r>
                  <a:rPr lang="en-US" sz="1400" b="1" i="1" dirty="0" err="1">
                    <a:latin typeface="Times New Roman" charset="0"/>
                    <a:ea typeface="Times New Roman" charset="0"/>
                    <a:cs typeface="Times New Roman" charset="0"/>
                  </a:rPr>
                  <a:t>L</a:t>
                </a:r>
                <a:r>
                  <a:rPr lang="en-US" sz="1400" b="1" i="1" baseline="-25000" dirty="0" err="1">
                    <a:latin typeface="Times New Roman" charset="0"/>
                    <a:ea typeface="Times New Roman" charset="0"/>
                    <a:cs typeface="Times New Roman" charset="0"/>
                  </a:rPr>
                  <a:t>big</a:t>
                </a:r>
                <a:endParaRPr lang="en-US" sz="1400" b="1" i="1" baseline="-25000" dirty="0">
                  <a:latin typeface="Times New Roman" charset="0"/>
                  <a:ea typeface="Times New Roman" charset="0"/>
                  <a:cs typeface="Times New Roman" charset="0"/>
                </a:endParaRPr>
              </a:p>
            </p:txBody>
          </p:sp>
          <p:pic>
            <p:nvPicPr>
              <p:cNvPr id="331" name="Picture 1">
                <a:extLst>
                  <a:ext uri="{FF2B5EF4-FFF2-40B4-BE49-F238E27FC236}">
                    <a16:creationId xmlns:a16="http://schemas.microsoft.com/office/drawing/2014/main" id="{495FDC25-0B9A-B32B-946A-44FFCB9CCB40}"/>
                  </a:ext>
                </a:extLst>
              </p:cNvPr>
              <p:cNvPicPr>
                <a:picLocks noChangeAspect="1"/>
              </p:cNvPicPr>
              <p:nvPr/>
            </p:nvPicPr>
            <p:blipFill>
              <a:blip r:embed="rId3"/>
              <a:stretch>
                <a:fillRect/>
              </a:stretch>
            </p:blipFill>
            <p:spPr>
              <a:xfrm>
                <a:off x="7164801" y="851762"/>
                <a:ext cx="213697" cy="288781"/>
              </a:xfrm>
              <a:prstGeom prst="rect">
                <a:avLst/>
              </a:prstGeom>
            </p:spPr>
          </p:pic>
          <p:cxnSp>
            <p:nvCxnSpPr>
              <p:cNvPr id="332" name="Straight Arrow Connector 116">
                <a:extLst>
                  <a:ext uri="{FF2B5EF4-FFF2-40B4-BE49-F238E27FC236}">
                    <a16:creationId xmlns:a16="http://schemas.microsoft.com/office/drawing/2014/main" id="{4EAF9C3E-90AD-135E-2F73-58E8DB4C3317}"/>
                  </a:ext>
                </a:extLst>
              </p:cNvPr>
              <p:cNvCxnSpPr>
                <a:cxnSpLocks/>
              </p:cNvCxnSpPr>
              <p:nvPr/>
            </p:nvCxnSpPr>
            <p:spPr>
              <a:xfrm>
                <a:off x="7384421" y="998460"/>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pic>
            <p:nvPicPr>
              <p:cNvPr id="333" name="Picture 1">
                <a:extLst>
                  <a:ext uri="{FF2B5EF4-FFF2-40B4-BE49-F238E27FC236}">
                    <a16:creationId xmlns:a16="http://schemas.microsoft.com/office/drawing/2014/main" id="{36B2F31D-7DB4-21B7-C8DD-A3AB517FD5D6}"/>
                  </a:ext>
                </a:extLst>
              </p:cNvPr>
              <p:cNvPicPr>
                <a:picLocks noChangeAspect="1"/>
              </p:cNvPicPr>
              <p:nvPr/>
            </p:nvPicPr>
            <p:blipFill>
              <a:blip r:embed="rId3"/>
              <a:stretch>
                <a:fillRect/>
              </a:stretch>
            </p:blipFill>
            <p:spPr>
              <a:xfrm>
                <a:off x="7509210" y="855523"/>
                <a:ext cx="213697" cy="288781"/>
              </a:xfrm>
              <a:prstGeom prst="rect">
                <a:avLst/>
              </a:prstGeom>
            </p:spPr>
          </p:pic>
          <p:cxnSp>
            <p:nvCxnSpPr>
              <p:cNvPr id="334" name="Straight Arrow Connector 116">
                <a:extLst>
                  <a:ext uri="{FF2B5EF4-FFF2-40B4-BE49-F238E27FC236}">
                    <a16:creationId xmlns:a16="http://schemas.microsoft.com/office/drawing/2014/main" id="{D14D3EE0-B150-B120-8C59-2B73E32F6B14}"/>
                  </a:ext>
                </a:extLst>
              </p:cNvPr>
              <p:cNvCxnSpPr>
                <a:cxnSpLocks/>
              </p:cNvCxnSpPr>
              <p:nvPr/>
            </p:nvCxnSpPr>
            <p:spPr>
              <a:xfrm>
                <a:off x="7728830" y="1002221"/>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pic>
            <p:nvPicPr>
              <p:cNvPr id="335" name="Picture 1">
                <a:extLst>
                  <a:ext uri="{FF2B5EF4-FFF2-40B4-BE49-F238E27FC236}">
                    <a16:creationId xmlns:a16="http://schemas.microsoft.com/office/drawing/2014/main" id="{9A182BDE-0DD1-5BEB-AE61-7564E1EC0CF6}"/>
                  </a:ext>
                </a:extLst>
              </p:cNvPr>
              <p:cNvPicPr>
                <a:picLocks noChangeAspect="1"/>
              </p:cNvPicPr>
              <p:nvPr/>
            </p:nvPicPr>
            <p:blipFill>
              <a:blip r:embed="rId3"/>
              <a:stretch>
                <a:fillRect/>
              </a:stretch>
            </p:blipFill>
            <p:spPr>
              <a:xfrm>
                <a:off x="7855084" y="854072"/>
                <a:ext cx="213697" cy="288781"/>
              </a:xfrm>
              <a:prstGeom prst="rect">
                <a:avLst/>
              </a:prstGeom>
            </p:spPr>
          </p:pic>
          <p:cxnSp>
            <p:nvCxnSpPr>
              <p:cNvPr id="336" name="Straight Arrow Connector 116">
                <a:extLst>
                  <a:ext uri="{FF2B5EF4-FFF2-40B4-BE49-F238E27FC236}">
                    <a16:creationId xmlns:a16="http://schemas.microsoft.com/office/drawing/2014/main" id="{F446BA26-8B92-EFE0-7788-4774F451C232}"/>
                  </a:ext>
                </a:extLst>
              </p:cNvPr>
              <p:cNvCxnSpPr>
                <a:cxnSpLocks/>
              </p:cNvCxnSpPr>
              <p:nvPr/>
            </p:nvCxnSpPr>
            <p:spPr>
              <a:xfrm>
                <a:off x="8074704" y="1000770"/>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337" name="TextBox 83">
                <a:extLst>
                  <a:ext uri="{FF2B5EF4-FFF2-40B4-BE49-F238E27FC236}">
                    <a16:creationId xmlns:a16="http://schemas.microsoft.com/office/drawing/2014/main" id="{6DE0166A-5A25-73B1-FED9-B71DBEAC85E5}"/>
                  </a:ext>
                </a:extLst>
              </p:cNvPr>
              <p:cNvSpPr txBox="1"/>
              <p:nvPr/>
            </p:nvSpPr>
            <p:spPr>
              <a:xfrm>
                <a:off x="7477441" y="748788"/>
                <a:ext cx="1841658" cy="394458"/>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a:t>
                </a:r>
                <a:endParaRPr lang="en-US" sz="1400" b="1" i="1" baseline="-25000" dirty="0">
                  <a:latin typeface="Times New Roman" charset="0"/>
                  <a:ea typeface="Times New Roman" charset="0"/>
                  <a:cs typeface="Times New Roman" charset="0"/>
                </a:endParaRPr>
              </a:p>
            </p:txBody>
          </p:sp>
        </p:grpSp>
      </p:grpSp>
      <p:sp>
        <p:nvSpPr>
          <p:cNvPr id="2" name="Title 1">
            <a:extLst>
              <a:ext uri="{FF2B5EF4-FFF2-40B4-BE49-F238E27FC236}">
                <a16:creationId xmlns:a16="http://schemas.microsoft.com/office/drawing/2014/main" id="{222FD04A-44EB-3B2E-FFE3-AEABE8B7CA26}"/>
              </a:ext>
            </a:extLst>
          </p:cNvPr>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G-</a:t>
            </a:r>
            <a:r>
              <a:rPr lang="en-US" altLang="zh-CN" sz="6600" b="1" dirty="0" err="1">
                <a:solidFill>
                  <a:srgbClr val="C00000"/>
                </a:solidFill>
                <a:latin typeface="Times New Roman" panose="02020603050405020304" pitchFamily="18" charset="0"/>
                <a:cs typeface="Times New Roman" panose="02020603050405020304" pitchFamily="18" charset="0"/>
              </a:rPr>
              <a:t>thinkerQ</a:t>
            </a:r>
            <a:r>
              <a:rPr lang="en-US" altLang="zh-CN" sz="6600" b="1" dirty="0">
                <a:solidFill>
                  <a:srgbClr val="C00000"/>
                </a:solidFill>
                <a:latin typeface="Times New Roman" panose="02020603050405020304" pitchFamily="18" charset="0"/>
                <a:cs typeface="Times New Roman" panose="02020603050405020304" pitchFamily="18" charset="0"/>
              </a:rPr>
              <a:t>: Online Querying</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CAD780AE-E952-51F5-0900-789BDA8AB2E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61</a:t>
            </a:fld>
            <a:endParaRPr lang="en-US" sz="2000" dirty="0">
              <a:solidFill>
                <a:schemeClr val="tx1"/>
              </a:solidFill>
              <a:latin typeface="Arial" pitchFamily="34" charset="0"/>
              <a:cs typeface="Arial" pitchFamily="34" charset="0"/>
            </a:endParaRPr>
          </a:p>
        </p:txBody>
      </p:sp>
      <p:sp>
        <p:nvSpPr>
          <p:cNvPr id="8" name="TextBox 7">
            <a:extLst>
              <a:ext uri="{FF2B5EF4-FFF2-40B4-BE49-F238E27FC236}">
                <a16:creationId xmlns:a16="http://schemas.microsoft.com/office/drawing/2014/main" id="{EC8D084D-1FD7-182E-355F-1FD38F8A887A}"/>
              </a:ext>
            </a:extLst>
          </p:cNvPr>
          <p:cNvSpPr txBox="1"/>
          <p:nvPr/>
        </p:nvSpPr>
        <p:spPr>
          <a:xfrm>
            <a:off x="269321" y="6153386"/>
            <a:ext cx="11383801" cy="584775"/>
          </a:xfrm>
          <a:prstGeom prst="rect">
            <a:avLst/>
          </a:prstGeom>
          <a:noFill/>
        </p:spPr>
        <p:txBody>
          <a:bodyPr wrap="square">
            <a:spAutoFit/>
          </a:bodyPr>
          <a:lstStyle/>
          <a:p>
            <a:r>
              <a:rPr lang="en-US" sz="1600" dirty="0" err="1">
                <a:solidFill>
                  <a:schemeClr val="bg1">
                    <a:lumMod val="50000"/>
                  </a:schemeClr>
                </a:solidFill>
              </a:rPr>
              <a:t>Lyuheng</a:t>
            </a:r>
            <a:r>
              <a:rPr lang="en-US" sz="1600" dirty="0">
                <a:solidFill>
                  <a:schemeClr val="bg1">
                    <a:lumMod val="50000"/>
                  </a:schemeClr>
                </a:solidFill>
              </a:rPr>
              <a:t> Yuan, </a:t>
            </a:r>
            <a:r>
              <a:rPr lang="en-US" sz="1600" dirty="0" err="1">
                <a:solidFill>
                  <a:schemeClr val="bg1">
                    <a:lumMod val="50000"/>
                  </a:schemeClr>
                </a:solidFill>
              </a:rPr>
              <a:t>Guimu</a:t>
            </a:r>
            <a:r>
              <a:rPr lang="en-US" sz="1600" dirty="0">
                <a:solidFill>
                  <a:schemeClr val="bg1">
                    <a:lumMod val="50000"/>
                  </a:schemeClr>
                </a:solidFill>
              </a:rPr>
              <a:t> Guo, Da Yan, Saugat Adhikari, Jalal Khalil, Cheng Long, and Lei Zou:</a:t>
            </a:r>
          </a:p>
          <a:p>
            <a:r>
              <a:rPr lang="en-US" sz="1600" b="1" dirty="0">
                <a:solidFill>
                  <a:schemeClr val="bg1">
                    <a:lumMod val="50000"/>
                  </a:schemeClr>
                </a:solidFill>
              </a:rPr>
              <a:t>G-</a:t>
            </a:r>
            <a:r>
              <a:rPr lang="en-US" sz="1600" b="1" dirty="0" err="1">
                <a:solidFill>
                  <a:schemeClr val="bg1">
                    <a:lumMod val="50000"/>
                  </a:schemeClr>
                </a:solidFill>
              </a:rPr>
              <a:t>thinkerQ</a:t>
            </a:r>
            <a:r>
              <a:rPr lang="en-US" sz="1600" b="1" dirty="0">
                <a:solidFill>
                  <a:schemeClr val="bg1">
                    <a:lumMod val="50000"/>
                  </a:schemeClr>
                </a:solidFill>
              </a:rPr>
              <a:t>: A General Subgraph Querying System with a Unified Task-Based Programming Model. </a:t>
            </a:r>
            <a:r>
              <a:rPr lang="en-US" sz="1600" dirty="0">
                <a:solidFill>
                  <a:schemeClr val="bg1">
                    <a:lumMod val="50000"/>
                  </a:schemeClr>
                </a:solidFill>
              </a:rPr>
              <a:t>TKDE 2025 (accepted).</a:t>
            </a:r>
          </a:p>
        </p:txBody>
      </p:sp>
      <p:sp>
        <p:nvSpPr>
          <p:cNvPr id="7" name="Rectangle 6">
            <a:extLst>
              <a:ext uri="{FF2B5EF4-FFF2-40B4-BE49-F238E27FC236}">
                <a16:creationId xmlns:a16="http://schemas.microsoft.com/office/drawing/2014/main" id="{2135D2ED-6592-8CFC-1ED8-F479554AC13A}"/>
              </a:ext>
            </a:extLst>
          </p:cNvPr>
          <p:cNvSpPr/>
          <p:nvPr/>
        </p:nvSpPr>
        <p:spPr>
          <a:xfrm>
            <a:off x="7479761" y="1491046"/>
            <a:ext cx="4541010"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Comper</a:t>
            </a:r>
            <a:r>
              <a:rPr lang="en-US" altLang="zh-CN" b="1" dirty="0">
                <a:solidFill>
                  <a:schemeClr val="tx1"/>
                </a:solidFill>
              </a:rPr>
              <a:t>&lt;</a:t>
            </a:r>
            <a:r>
              <a:rPr lang="en-US" altLang="zh-CN" b="1" dirty="0" err="1">
                <a:solidFill>
                  <a:srgbClr val="0432FF"/>
                </a:solidFill>
              </a:rPr>
              <a:t>TaskT</a:t>
            </a:r>
            <a:r>
              <a:rPr lang="en-US" altLang="zh-CN" b="1" dirty="0">
                <a:solidFill>
                  <a:schemeClr val="tx1"/>
                </a:solidFill>
              </a:rPr>
              <a:t>, </a:t>
            </a:r>
            <a:r>
              <a:rPr lang="en-US" altLang="zh-CN" b="1" dirty="0" err="1">
                <a:solidFill>
                  <a:srgbClr val="0432FF"/>
                </a:solidFill>
              </a:rPr>
              <a:t>QueryT</a:t>
            </a:r>
            <a:r>
              <a:rPr lang="en-US" altLang="zh-CN" b="1" dirty="0">
                <a:solidFill>
                  <a:schemeClr val="tx1"/>
                </a:solidFill>
              </a:rPr>
              <a:t>&gt;</a:t>
            </a:r>
            <a:endParaRPr lang="en-US" b="1" dirty="0">
              <a:solidFill>
                <a:schemeClr val="tx1"/>
              </a:solidFill>
            </a:endParaRPr>
          </a:p>
        </p:txBody>
      </p:sp>
      <p:sp>
        <p:nvSpPr>
          <p:cNvPr id="9" name="Rectangle 8">
            <a:extLst>
              <a:ext uri="{FF2B5EF4-FFF2-40B4-BE49-F238E27FC236}">
                <a16:creationId xmlns:a16="http://schemas.microsoft.com/office/drawing/2014/main" id="{32BC19C0-5418-DF98-12CE-57E1F8F5E5ED}"/>
              </a:ext>
            </a:extLst>
          </p:cNvPr>
          <p:cNvSpPr/>
          <p:nvPr/>
        </p:nvSpPr>
        <p:spPr>
          <a:xfrm>
            <a:off x="7479761" y="1773994"/>
            <a:ext cx="4541016" cy="4236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output_file_stream</a:t>
            </a:r>
            <a:r>
              <a:rPr lang="zh-CN" altLang="en-US" i="1" dirty="0">
                <a:solidFill>
                  <a:schemeClr val="tx1"/>
                </a:solidFill>
              </a:rPr>
              <a:t> </a:t>
            </a:r>
            <a:r>
              <a:rPr lang="en-US" altLang="zh-CN" i="1" dirty="0" err="1">
                <a:solidFill>
                  <a:schemeClr val="tx1"/>
                </a:solidFill>
              </a:rPr>
              <a:t>fout</a:t>
            </a:r>
            <a:r>
              <a:rPr lang="en-US" altLang="zh-CN" dirty="0">
                <a:solidFill>
                  <a:schemeClr val="tx1"/>
                </a:solidFill>
              </a:rPr>
              <a:t>;</a:t>
            </a:r>
            <a:r>
              <a:rPr lang="en-US" altLang="zh-CN" i="1" dirty="0">
                <a:solidFill>
                  <a:schemeClr val="tx1"/>
                </a:solidFill>
              </a:rPr>
              <a:t> </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b="1" dirty="0">
                <a:solidFill>
                  <a:schemeClr val="tx1"/>
                </a:solidFill>
              </a:rPr>
              <a:t>  </a:t>
            </a:r>
            <a:r>
              <a:rPr lang="en-US" altLang="zh-CN" i="1" dirty="0" err="1">
                <a:solidFill>
                  <a:schemeClr val="tx1"/>
                </a:solidFill>
              </a:rPr>
              <a:t>comper_id</a:t>
            </a:r>
            <a:r>
              <a:rPr lang="en-US" altLang="zh-CN" i="1"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query_id</a:t>
            </a:r>
            <a:r>
              <a:rPr lang="en-US" altLang="zh-CN" dirty="0">
                <a:solidFill>
                  <a:schemeClr val="tx1"/>
                </a:solidFill>
              </a:rPr>
              <a:t>;</a:t>
            </a:r>
            <a:endParaRPr lang="en-US" altLang="zh-CN" b="1" dirty="0">
              <a:solidFill>
                <a:schemeClr val="tx1"/>
              </a:solidFill>
            </a:endParaRPr>
          </a:p>
          <a:p>
            <a:r>
              <a:rPr lang="en-US" altLang="zh-CN" b="1" dirty="0">
                <a:solidFill>
                  <a:schemeClr val="tx1"/>
                </a:solidFill>
              </a:rPr>
              <a:t>UDFs:</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to_query</a:t>
            </a:r>
            <a:r>
              <a:rPr lang="en-US" altLang="zh-CN" dirty="0">
                <a:solidFill>
                  <a:schemeClr val="tx1"/>
                </a:solidFill>
              </a:rPr>
              <a:t>(</a:t>
            </a:r>
            <a:r>
              <a:rPr lang="en-US" altLang="zh-CN" dirty="0">
                <a:solidFill>
                  <a:srgbClr val="0432FF"/>
                </a:solidFill>
              </a:rPr>
              <a:t>const</a:t>
            </a:r>
            <a:r>
              <a:rPr lang="zh-CN" altLang="en-US" dirty="0">
                <a:solidFill>
                  <a:srgbClr val="0432FF"/>
                </a:solidFill>
              </a:rPr>
              <a:t> </a:t>
            </a:r>
            <a:r>
              <a:rPr lang="en-US" altLang="zh-CN" dirty="0">
                <a:solidFill>
                  <a:srgbClr val="0432FF"/>
                </a:solidFill>
              </a:rPr>
              <a:t>string</a:t>
            </a:r>
            <a:r>
              <a:rPr lang="en-US" altLang="zh-CN" dirty="0">
                <a:solidFill>
                  <a:schemeClr val="tx1"/>
                </a:solidFill>
              </a:rPr>
              <a:t>&amp;</a:t>
            </a:r>
            <a:r>
              <a:rPr lang="zh-CN" altLang="en-US" dirty="0">
                <a:solidFill>
                  <a:schemeClr val="tx1"/>
                </a:solidFill>
              </a:rPr>
              <a:t> </a:t>
            </a:r>
            <a:r>
              <a:rPr lang="en-US" altLang="zh-CN" i="1" dirty="0">
                <a:solidFill>
                  <a:schemeClr val="tx1"/>
                </a:solidFill>
              </a:rPr>
              <a:t>line</a:t>
            </a:r>
            <a:r>
              <a:rPr lang="en-US" altLang="zh-CN" dirty="0">
                <a:solidFill>
                  <a:schemeClr val="tx1"/>
                </a:solidFill>
              </a:rPr>
              <a:t>,</a:t>
            </a:r>
            <a:r>
              <a:rPr lang="zh-CN" altLang="en-US" dirty="0">
                <a:solidFill>
                  <a:schemeClr val="tx1"/>
                </a:solidFill>
              </a:rPr>
              <a:t> </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task_spawn</a:t>
            </a:r>
            <a:r>
              <a:rPr lang="en-US" altLang="zh-CN" dirty="0">
                <a:solidFill>
                  <a:schemeClr val="tx1"/>
                </a:solidFill>
              </a:rPr>
              <a:t>(</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 </a:t>
            </a:r>
            <a:r>
              <a:rPr lang="en-US" altLang="zh-CN" i="1" dirty="0">
                <a:solidFill>
                  <a:schemeClr val="tx1"/>
                </a:solidFill>
              </a:rPr>
              <a:t>compute</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r>
              <a:rPr lang="zh-CN" altLang="en-US" dirty="0">
                <a:solidFill>
                  <a:schemeClr val="tx1"/>
                </a:solidFill>
              </a:rPr>
              <a:t> </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is_bigTask</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a:solidFill>
                  <a:schemeClr val="tx1"/>
                </a:solidFill>
              </a:rPr>
              <a:t>context</a:t>
            </a:r>
            <a:r>
              <a:rPr lang="en-US" altLang="zh-CN">
                <a:solidFill>
                  <a:schemeClr val="tx1"/>
                </a:solidFill>
              </a:rPr>
              <a:t>)</a:t>
            </a:r>
            <a:endParaRPr lang="en-US" altLang="zh-CN" dirty="0">
              <a:solidFill>
                <a:schemeClr val="tx1"/>
              </a:solidFill>
            </a:endParaRPr>
          </a:p>
          <a:p>
            <a:r>
              <a:rPr lang="zh-CN" altLang="en-US" dirty="0">
                <a:solidFill>
                  <a:schemeClr val="tx1"/>
                </a:solidFill>
              </a:rPr>
              <a:t>  </a:t>
            </a:r>
            <a:r>
              <a:rPr lang="en-US" altLang="zh-CN" dirty="0">
                <a:solidFill>
                  <a:srgbClr val="0432FF"/>
                </a:solidFill>
              </a:rPr>
              <a:t>bool </a:t>
            </a:r>
            <a:r>
              <a:rPr lang="en-US" altLang="zh-CN" i="1" dirty="0">
                <a:solidFill>
                  <a:schemeClr val="tx1"/>
                </a:solidFill>
              </a:rPr>
              <a:t>postprocess</a:t>
            </a:r>
            <a:r>
              <a:rPr lang="en-US" altLang="zh-CN" dirty="0">
                <a:solidFill>
                  <a:schemeClr val="tx1"/>
                </a:solidFill>
              </a:rPr>
              <a:t>(</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p>
          <a:p>
            <a:r>
              <a:rPr lang="zh-CN" altLang="en-US" i="1" dirty="0">
                <a:solidFill>
                  <a:schemeClr val="tx1"/>
                </a:solidFill>
              </a:rPr>
              <a:t>  </a:t>
            </a:r>
            <a:r>
              <a:rPr lang="en-US" altLang="zh-CN" i="1" dirty="0" err="1">
                <a:solidFill>
                  <a:schemeClr val="tx1"/>
                </a:solidFill>
              </a:rPr>
              <a:t>add_task</a:t>
            </a:r>
            <a:r>
              <a:rPr lang="en-US" altLang="zh-CN" dirty="0">
                <a:solidFill>
                  <a:schemeClr val="tx1"/>
                </a:solidFill>
              </a:rPr>
              <a:t>(</a:t>
            </a:r>
            <a:r>
              <a:rPr lang="en-US" altLang="zh-CN" dirty="0" err="1">
                <a:solidFill>
                  <a:srgbClr val="0432FF"/>
                </a:solidFill>
              </a:rPr>
              <a:t>TaskT</a:t>
            </a:r>
            <a:r>
              <a:rPr lang="zh-CN" altLang="en-US" dirty="0">
                <a:solidFill>
                  <a:schemeClr val="tx1"/>
                </a:solidFill>
              </a:rPr>
              <a:t>* </a:t>
            </a:r>
            <a:r>
              <a:rPr lang="en-US" altLang="zh-CN" i="1" dirty="0">
                <a:solidFill>
                  <a:schemeClr val="tx1"/>
                </a:solidFill>
              </a:rPr>
              <a:t>t</a:t>
            </a:r>
            <a:r>
              <a:rPr lang="en-US" altLang="zh-CN" dirty="0">
                <a:solidFill>
                  <a:schemeClr val="tx1"/>
                </a:solidFill>
              </a:rPr>
              <a:t>)</a:t>
            </a:r>
            <a:endParaRPr lang="en-US" dirty="0">
              <a:solidFill>
                <a:schemeClr val="tx1"/>
              </a:solidFill>
            </a:endParaRPr>
          </a:p>
        </p:txBody>
      </p:sp>
      <p:sp>
        <p:nvSpPr>
          <p:cNvPr id="10" name="Rectangle 9">
            <a:extLst>
              <a:ext uri="{FF2B5EF4-FFF2-40B4-BE49-F238E27FC236}">
                <a16:creationId xmlns:a16="http://schemas.microsoft.com/office/drawing/2014/main" id="{B67AA1B2-62A2-48C8-8A7F-7B168F7D12E6}"/>
              </a:ext>
            </a:extLst>
          </p:cNvPr>
          <p:cNvSpPr/>
          <p:nvPr/>
        </p:nvSpPr>
        <p:spPr>
          <a:xfrm>
            <a:off x="4886623" y="3589144"/>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Task&lt;</a:t>
            </a:r>
            <a:r>
              <a:rPr lang="en-US" altLang="zh-CN" b="1" dirty="0" err="1">
                <a:solidFill>
                  <a:srgbClr val="0432FF"/>
                </a:solidFill>
              </a:rPr>
              <a:t>ContextT</a:t>
            </a:r>
            <a:r>
              <a:rPr lang="en-US" altLang="zh-CN" b="1" dirty="0">
                <a:solidFill>
                  <a:schemeClr val="tx1"/>
                </a:solidFill>
              </a:rPr>
              <a:t>&gt;</a:t>
            </a:r>
            <a:endParaRPr lang="en-US" b="1" dirty="0">
              <a:solidFill>
                <a:schemeClr val="tx1"/>
              </a:solidFill>
            </a:endParaRPr>
          </a:p>
        </p:txBody>
      </p:sp>
      <p:sp>
        <p:nvSpPr>
          <p:cNvPr id="11" name="Rectangle 10">
            <a:extLst>
              <a:ext uri="{FF2B5EF4-FFF2-40B4-BE49-F238E27FC236}">
                <a16:creationId xmlns:a16="http://schemas.microsoft.com/office/drawing/2014/main" id="{9D62FCB0-9764-DF2B-4E33-C81C0CED6380}"/>
              </a:ext>
            </a:extLst>
          </p:cNvPr>
          <p:cNvSpPr/>
          <p:nvPr/>
        </p:nvSpPr>
        <p:spPr>
          <a:xfrm>
            <a:off x="4886623" y="3872092"/>
            <a:ext cx="2365308" cy="1232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ContextT</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chemeClr val="tx1"/>
                </a:solidFill>
              </a:rPr>
              <a:t>  </a:t>
            </a:r>
            <a:r>
              <a:rPr lang="en-US" altLang="zh-CN" dirty="0" err="1">
                <a:solidFill>
                  <a:srgbClr val="0432FF"/>
                </a:solidFill>
              </a:rPr>
              <a:t>task_prog</a:t>
            </a:r>
            <a:r>
              <a:rPr lang="zh-CN" altLang="en-US" dirty="0">
                <a:solidFill>
                  <a:schemeClr val="tx1"/>
                </a:solidFill>
              </a:rPr>
              <a:t>* </a:t>
            </a:r>
            <a:r>
              <a:rPr lang="en-US" altLang="zh-CN" i="1" dirty="0">
                <a:solidFill>
                  <a:schemeClr val="tx1"/>
                </a:solidFill>
              </a:rPr>
              <a:t>prog</a:t>
            </a:r>
            <a:r>
              <a:rPr lang="en-US" altLang="zh-CN" dirty="0">
                <a:solidFill>
                  <a:schemeClr val="tx1"/>
                </a:solidFill>
              </a:rPr>
              <a:t>;</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72CB0043-2576-592C-4DB0-9ADDA5C580B6}"/>
              </a:ext>
            </a:extLst>
          </p:cNvPr>
          <p:cNvCxnSpPr>
            <a:cxnSpLocks/>
          </p:cNvCxnSpPr>
          <p:nvPr/>
        </p:nvCxnSpPr>
        <p:spPr>
          <a:xfrm>
            <a:off x="4821491" y="1641360"/>
            <a:ext cx="697919" cy="0"/>
          </a:xfrm>
          <a:prstGeom prst="straightConnector1">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5BBD2FD-2853-0D6A-168E-6CABCA08405A}"/>
              </a:ext>
            </a:extLst>
          </p:cNvPr>
          <p:cNvGrpSpPr/>
          <p:nvPr/>
        </p:nvGrpSpPr>
        <p:grpSpPr>
          <a:xfrm>
            <a:off x="4886623" y="1489465"/>
            <a:ext cx="2365317" cy="2006408"/>
            <a:chOff x="671797" y="1509675"/>
            <a:chExt cx="2365317" cy="2006408"/>
          </a:xfrm>
        </p:grpSpPr>
        <p:sp>
          <p:nvSpPr>
            <p:cNvPr id="14" name="Rectangle 13">
              <a:extLst>
                <a:ext uri="{FF2B5EF4-FFF2-40B4-BE49-F238E27FC236}">
                  <a16:creationId xmlns:a16="http://schemas.microsoft.com/office/drawing/2014/main" id="{4A363F6E-86D2-70CE-A9C4-E24A470A3AAB}"/>
                </a:ext>
              </a:extLst>
            </p:cNvPr>
            <p:cNvSpPr/>
            <p:nvPr/>
          </p:nvSpPr>
          <p:spPr>
            <a:xfrm>
              <a:off x="671797" y="1509675"/>
              <a:ext cx="2365313" cy="2894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task_prog</a:t>
              </a:r>
              <a:endParaRPr lang="en-US" b="1" dirty="0">
                <a:solidFill>
                  <a:schemeClr val="tx1"/>
                </a:solidFill>
              </a:endParaRPr>
            </a:p>
          </p:txBody>
        </p:sp>
        <p:sp>
          <p:nvSpPr>
            <p:cNvPr id="15" name="Rectangle 14">
              <a:extLst>
                <a:ext uri="{FF2B5EF4-FFF2-40B4-BE49-F238E27FC236}">
                  <a16:creationId xmlns:a16="http://schemas.microsoft.com/office/drawing/2014/main" id="{EA19FB24-BC04-E296-9F92-3A2DA22B190D}"/>
                </a:ext>
              </a:extLst>
            </p:cNvPr>
            <p:cNvSpPr/>
            <p:nvPr/>
          </p:nvSpPr>
          <p:spPr>
            <a:xfrm>
              <a:off x="671797" y="1794205"/>
              <a:ext cx="2365317" cy="17218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i="1" dirty="0">
                  <a:solidFill>
                    <a:schemeClr val="tx1"/>
                  </a:solidFill>
                </a:rPr>
                <a:t>  </a:t>
              </a:r>
              <a:r>
                <a:rPr lang="en-US" altLang="zh-CN" i="1" dirty="0" err="1">
                  <a:solidFill>
                    <a:schemeClr val="tx1"/>
                  </a:solidFill>
                </a:rPr>
                <a:t>children_counter</a:t>
              </a:r>
              <a:r>
                <a:rPr lang="en-US" altLang="zh-CN" dirty="0">
                  <a:solidFill>
                    <a:schemeClr val="tx1"/>
                  </a:solidFill>
                </a:rPr>
                <a:t>;</a:t>
              </a:r>
              <a:endParaRPr lang="en-US" altLang="zh-CN" i="1" dirty="0">
                <a:solidFill>
                  <a:schemeClr val="tx1"/>
                </a:solidFill>
              </a:endParaRPr>
            </a:p>
            <a:p>
              <a:r>
                <a:rPr lang="zh-CN" altLang="en-US" dirty="0">
                  <a:solidFill>
                    <a:schemeClr val="tx1"/>
                  </a:solidFill>
                </a:rPr>
                <a:t>  </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parent_task_id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query_id</a:t>
              </a:r>
              <a:r>
                <a:rPr lang="en-US" altLang="zh-CN" dirty="0">
                  <a:solidFill>
                    <a:schemeClr val="tx1"/>
                  </a:solidFill>
                </a:rPr>
                <a:t>;</a:t>
              </a:r>
            </a:p>
            <a:p>
              <a:r>
                <a:rPr lang="zh-CN" altLang="en-US" dirty="0">
                  <a:solidFill>
                    <a:schemeClr val="tx1"/>
                  </a:solidFill>
                </a:rPr>
                <a:t>  </a:t>
              </a:r>
              <a:r>
                <a:rPr lang="en-US" altLang="zh-CN" dirty="0">
                  <a:solidFill>
                    <a:srgbClr val="0432FF"/>
                  </a:solidFill>
                </a:rPr>
                <a:t>bool</a:t>
              </a:r>
              <a:r>
                <a:rPr lang="zh-CN" altLang="en-US" dirty="0">
                  <a:solidFill>
                    <a:schemeClr val="tx1"/>
                  </a:solidFill>
                </a:rPr>
                <a:t> </a:t>
              </a:r>
              <a:r>
                <a:rPr lang="en-US" altLang="zh-CN" i="1" dirty="0">
                  <a:solidFill>
                    <a:schemeClr val="tx1"/>
                  </a:solidFill>
                </a:rPr>
                <a:t>completed</a:t>
              </a:r>
              <a:r>
                <a:rPr lang="en-US" altLang="zh-CN" dirty="0">
                  <a:solidFill>
                    <a:schemeClr val="tx1"/>
                  </a:solidFill>
                </a:rPr>
                <a:t>;</a:t>
              </a:r>
              <a:endParaRPr lang="en-US" dirty="0">
                <a:solidFill>
                  <a:schemeClr val="tx1"/>
                </a:solidFill>
              </a:endParaRPr>
            </a:p>
          </p:txBody>
        </p:sp>
        <p:pic>
          <p:nvPicPr>
            <p:cNvPr id="16" name="Picture 2" descr="Indyme, LLC lock-icon &amp;gt;">
              <a:extLst>
                <a:ext uri="{FF2B5EF4-FFF2-40B4-BE49-F238E27FC236}">
                  <a16:creationId xmlns:a16="http://schemas.microsoft.com/office/drawing/2014/main" id="{89E27831-74C6-7E7C-0733-DBE8FF878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6382" y="1899775"/>
              <a:ext cx="258758" cy="25875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8A6034E5-C71E-569C-C514-7D0E4CEF0C28}"/>
              </a:ext>
            </a:extLst>
          </p:cNvPr>
          <p:cNvCxnSpPr>
            <a:cxnSpLocks/>
          </p:cNvCxnSpPr>
          <p:nvPr/>
        </p:nvCxnSpPr>
        <p:spPr>
          <a:xfrm flipH="1">
            <a:off x="4801415" y="5067284"/>
            <a:ext cx="256144" cy="0"/>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4BD36B7-27BD-F2E2-865B-5CEDAE9A0F12}"/>
              </a:ext>
            </a:extLst>
          </p:cNvPr>
          <p:cNvSpPr/>
          <p:nvPr/>
        </p:nvSpPr>
        <p:spPr>
          <a:xfrm>
            <a:off x="4886623" y="5193973"/>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Worker&lt;</a:t>
            </a:r>
            <a:r>
              <a:rPr lang="en-US" altLang="zh-CN" b="1" dirty="0" err="1">
                <a:solidFill>
                  <a:srgbClr val="0432FF"/>
                </a:solidFill>
              </a:rPr>
              <a:t>ComperT</a:t>
            </a:r>
            <a:r>
              <a:rPr lang="en-US" altLang="zh-CN" b="1" dirty="0">
                <a:solidFill>
                  <a:schemeClr val="tx1"/>
                </a:solidFill>
              </a:rPr>
              <a:t>&gt;</a:t>
            </a:r>
            <a:endParaRPr lang="en-US" b="1" dirty="0">
              <a:solidFill>
                <a:schemeClr val="tx1"/>
              </a:solidFill>
            </a:endParaRPr>
          </a:p>
        </p:txBody>
      </p:sp>
      <p:sp>
        <p:nvSpPr>
          <p:cNvPr id="24" name="Rectangle 23">
            <a:extLst>
              <a:ext uri="{FF2B5EF4-FFF2-40B4-BE49-F238E27FC236}">
                <a16:creationId xmlns:a16="http://schemas.microsoft.com/office/drawing/2014/main" id="{C3EC00A7-5E9C-E999-BA6F-053DCB5DD121}"/>
              </a:ext>
            </a:extLst>
          </p:cNvPr>
          <p:cNvSpPr/>
          <p:nvPr/>
        </p:nvSpPr>
        <p:spPr>
          <a:xfrm>
            <a:off x="4886623" y="5476922"/>
            <a:ext cx="2365308" cy="5335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endParaRPr lang="en-US" altLang="zh-CN" dirty="0">
              <a:solidFill>
                <a:schemeClr val="tx1"/>
              </a:solidFill>
            </a:endParaRPr>
          </a:p>
          <a:p>
            <a:r>
              <a:rPr lang="zh-CN" altLang="en-US" dirty="0">
                <a:solidFill>
                  <a:srgbClr val="0432FF"/>
                </a:solidFill>
              </a:rPr>
              <a:t>  </a:t>
            </a:r>
            <a:r>
              <a:rPr lang="en-US" altLang="zh-CN" i="1" dirty="0">
                <a:solidFill>
                  <a:schemeClr val="tx1"/>
                </a:solidFill>
              </a:rPr>
              <a:t>run</a:t>
            </a:r>
            <a:r>
              <a:rPr lang="en-US" altLang="zh-CN" dirty="0">
                <a:solidFill>
                  <a:schemeClr val="tx1"/>
                </a:solidFill>
              </a:rPr>
              <a:t>()</a:t>
            </a:r>
            <a:endParaRPr lang="en-US" dirty="0">
              <a:solidFill>
                <a:schemeClr val="tx1"/>
              </a:solidFill>
            </a:endParaRPr>
          </a:p>
        </p:txBody>
      </p:sp>
      <p:cxnSp>
        <p:nvCxnSpPr>
          <p:cNvPr id="25" name="Straight Arrow Connector 24">
            <a:extLst>
              <a:ext uri="{FF2B5EF4-FFF2-40B4-BE49-F238E27FC236}">
                <a16:creationId xmlns:a16="http://schemas.microsoft.com/office/drawing/2014/main" id="{EF25E05B-89F6-2122-508B-8E9C267CF07A}"/>
              </a:ext>
            </a:extLst>
          </p:cNvPr>
          <p:cNvCxnSpPr>
            <a:cxnSpLocks/>
          </p:cNvCxnSpPr>
          <p:nvPr/>
        </p:nvCxnSpPr>
        <p:spPr>
          <a:xfrm flipH="1">
            <a:off x="10931311" y="1641360"/>
            <a:ext cx="992275"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4A73C3E-08FD-3C86-8114-7323A68B4ED0}"/>
              </a:ext>
            </a:extLst>
          </p:cNvPr>
          <p:cNvCxnSpPr>
            <a:cxnSpLocks/>
          </p:cNvCxnSpPr>
          <p:nvPr/>
        </p:nvCxnSpPr>
        <p:spPr>
          <a:xfrm flipH="1">
            <a:off x="6494970" y="5572556"/>
            <a:ext cx="899790"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744EDB-E9C8-C9F8-60F5-2F08358A28AB}"/>
              </a:ext>
            </a:extLst>
          </p:cNvPr>
          <p:cNvCxnSpPr>
            <a:cxnSpLocks/>
          </p:cNvCxnSpPr>
          <p:nvPr/>
        </p:nvCxnSpPr>
        <p:spPr>
          <a:xfrm flipV="1">
            <a:off x="6502590" y="5376263"/>
            <a:ext cx="0" cy="201317"/>
          </a:xfrm>
          <a:prstGeom prst="straightConnector1">
            <a:avLst/>
          </a:prstGeom>
          <a:ln w="254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D357CD-520E-8CA9-F032-1247ADF01D4C}"/>
              </a:ext>
            </a:extLst>
          </p:cNvPr>
          <p:cNvCxnSpPr>
            <a:cxnSpLocks/>
          </p:cNvCxnSpPr>
          <p:nvPr/>
        </p:nvCxnSpPr>
        <p:spPr>
          <a:xfrm flipV="1">
            <a:off x="9700435" y="1681751"/>
            <a:ext cx="0" cy="201317"/>
          </a:xfrm>
          <a:prstGeom prst="straightConnector1">
            <a:avLst/>
          </a:prstGeom>
          <a:ln w="254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A3F6188-3192-0C1B-1ED9-5F20C0F518F4}"/>
              </a:ext>
            </a:extLst>
          </p:cNvPr>
          <p:cNvCxnSpPr>
            <a:cxnSpLocks/>
          </p:cNvCxnSpPr>
          <p:nvPr/>
        </p:nvCxnSpPr>
        <p:spPr>
          <a:xfrm flipH="1">
            <a:off x="7370891" y="1879565"/>
            <a:ext cx="232954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1513841-2B06-7516-4D11-A6C90954BA5F}"/>
              </a:ext>
            </a:extLst>
          </p:cNvPr>
          <p:cNvCxnSpPr>
            <a:cxnSpLocks/>
          </p:cNvCxnSpPr>
          <p:nvPr/>
        </p:nvCxnSpPr>
        <p:spPr>
          <a:xfrm flipV="1">
            <a:off x="7376654" y="1879565"/>
            <a:ext cx="0" cy="1861978"/>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74F407-1B98-9095-1176-E94C2C29F213}"/>
              </a:ext>
            </a:extLst>
          </p:cNvPr>
          <p:cNvCxnSpPr>
            <a:cxnSpLocks/>
          </p:cNvCxnSpPr>
          <p:nvPr/>
        </p:nvCxnSpPr>
        <p:spPr>
          <a:xfrm flipH="1">
            <a:off x="6869543" y="3743151"/>
            <a:ext cx="51616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32789A3-B271-BC43-015B-5FDF01E7C8C1}"/>
              </a:ext>
            </a:extLst>
          </p:cNvPr>
          <p:cNvCxnSpPr>
            <a:cxnSpLocks/>
          </p:cNvCxnSpPr>
          <p:nvPr/>
        </p:nvCxnSpPr>
        <p:spPr>
          <a:xfrm flipV="1">
            <a:off x="11923586" y="1641362"/>
            <a:ext cx="0" cy="428907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E3DCD9C-6C48-C6B5-F91E-064CD080B2F9}"/>
              </a:ext>
            </a:extLst>
          </p:cNvPr>
          <p:cNvCxnSpPr>
            <a:cxnSpLocks/>
          </p:cNvCxnSpPr>
          <p:nvPr/>
        </p:nvCxnSpPr>
        <p:spPr>
          <a:xfrm flipH="1">
            <a:off x="7382568" y="5930432"/>
            <a:ext cx="4541018"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1F99416-7C8E-4B71-ADF8-49C1EA3DAAED}"/>
              </a:ext>
            </a:extLst>
          </p:cNvPr>
          <p:cNvCxnSpPr>
            <a:cxnSpLocks/>
          </p:cNvCxnSpPr>
          <p:nvPr/>
        </p:nvCxnSpPr>
        <p:spPr>
          <a:xfrm flipV="1">
            <a:off x="7382568" y="5570022"/>
            <a:ext cx="0" cy="36041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77B2E9C-C9F8-C204-BC46-C30959B316CE}"/>
              </a:ext>
            </a:extLst>
          </p:cNvPr>
          <p:cNvGrpSpPr/>
          <p:nvPr/>
        </p:nvGrpSpPr>
        <p:grpSpPr>
          <a:xfrm>
            <a:off x="1946985" y="3129252"/>
            <a:ext cx="2792066" cy="1171261"/>
            <a:chOff x="1946985" y="3129252"/>
            <a:chExt cx="2792066" cy="1171261"/>
          </a:xfrm>
        </p:grpSpPr>
        <p:sp>
          <p:nvSpPr>
            <p:cNvPr id="39" name="Rounded Rectangle 38">
              <a:extLst>
                <a:ext uri="{FF2B5EF4-FFF2-40B4-BE49-F238E27FC236}">
                  <a16:creationId xmlns:a16="http://schemas.microsoft.com/office/drawing/2014/main" id="{0F8E36F5-F565-A9CE-FA02-CEDCFD5CA46D}"/>
                </a:ext>
              </a:extLst>
            </p:cNvPr>
            <p:cNvSpPr/>
            <p:nvPr/>
          </p:nvSpPr>
          <p:spPr>
            <a:xfrm>
              <a:off x="2078691" y="3400805"/>
              <a:ext cx="2493270" cy="899708"/>
            </a:xfrm>
            <a:prstGeom prst="roundRect">
              <a:avLst>
                <a:gd name="adj" fmla="val 13064"/>
              </a:avLst>
            </a:prstGeom>
            <a:solidFill>
              <a:srgbClr val="FBE6D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9" name="TextBox 83">
              <a:extLst>
                <a:ext uri="{FF2B5EF4-FFF2-40B4-BE49-F238E27FC236}">
                  <a16:creationId xmlns:a16="http://schemas.microsoft.com/office/drawing/2014/main" id="{43F4D663-8B76-4E55-F5F2-A44416929E5D}"/>
                </a:ext>
              </a:extLst>
            </p:cNvPr>
            <p:cNvSpPr txBox="1"/>
            <p:nvPr/>
          </p:nvSpPr>
          <p:spPr>
            <a:xfrm>
              <a:off x="3151157" y="3849882"/>
              <a:ext cx="1152143" cy="351674"/>
            </a:xfrm>
            <a:prstGeom prst="rect">
              <a:avLst/>
            </a:prstGeom>
            <a:noFill/>
          </p:spPr>
          <p:txBody>
            <a:bodyPr wrap="square" rtlCol="0">
              <a:spAutoFit/>
            </a:bodyPr>
            <a:lstStyle/>
            <a:p>
              <a:pPr algn="ctr"/>
              <a:r>
                <a:rPr lang="en-US" altLang="zh-CN" sz="2000" b="1" i="1" dirty="0" err="1">
                  <a:solidFill>
                    <a:schemeClr val="accent2"/>
                  </a:solidFill>
                  <a:latin typeface="Times New Roman" charset="0"/>
                  <a:ea typeface="Times New Roman" charset="0"/>
                  <a:cs typeface="Times New Roman" charset="0"/>
                </a:rPr>
                <a:t>Q</a:t>
              </a:r>
              <a:r>
                <a:rPr lang="en-US" altLang="zh-CN" sz="2000" b="1" i="1" baseline="-25000" dirty="0" err="1">
                  <a:solidFill>
                    <a:schemeClr val="accent2"/>
                  </a:solidFill>
                  <a:latin typeface="Times New Roman" charset="0"/>
                  <a:ea typeface="Times New Roman" charset="0"/>
                  <a:cs typeface="Times New Roman" charset="0"/>
                </a:rPr>
                <a:t>active</a:t>
              </a:r>
              <a:endParaRPr lang="en-US" b="1" i="1" baseline="-25000" dirty="0">
                <a:solidFill>
                  <a:schemeClr val="accent2"/>
                </a:solidFill>
                <a:latin typeface="Times New Roman" charset="0"/>
                <a:ea typeface="Times New Roman" charset="0"/>
                <a:cs typeface="Times New Roman" charset="0"/>
              </a:endParaRPr>
            </a:p>
          </p:txBody>
        </p:sp>
        <p:grpSp>
          <p:nvGrpSpPr>
            <p:cNvPr id="95" name="Group 94">
              <a:extLst>
                <a:ext uri="{FF2B5EF4-FFF2-40B4-BE49-F238E27FC236}">
                  <a16:creationId xmlns:a16="http://schemas.microsoft.com/office/drawing/2014/main" id="{EC9E5D6F-C32E-C87A-76EA-75A1CAD889C2}"/>
                </a:ext>
              </a:extLst>
            </p:cNvPr>
            <p:cNvGrpSpPr/>
            <p:nvPr/>
          </p:nvGrpSpPr>
          <p:grpSpPr>
            <a:xfrm>
              <a:off x="1946985" y="3129252"/>
              <a:ext cx="2792066" cy="975517"/>
              <a:chOff x="2587423" y="2673203"/>
              <a:chExt cx="3370792" cy="1105894"/>
            </a:xfrm>
          </p:grpSpPr>
          <p:pic>
            <p:nvPicPr>
              <p:cNvPr id="96" name="Picture 2" descr="Capsule Icon Transparent PNG &amp;amp; SVG Vector">
                <a:extLst>
                  <a:ext uri="{FF2B5EF4-FFF2-40B4-BE49-F238E27FC236}">
                    <a16:creationId xmlns:a16="http://schemas.microsoft.com/office/drawing/2014/main" id="{C258B048-E07C-554A-F178-AE61BD45B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2917714" y="3216983"/>
                <a:ext cx="562114" cy="562114"/>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83">
                <a:extLst>
                  <a:ext uri="{FF2B5EF4-FFF2-40B4-BE49-F238E27FC236}">
                    <a16:creationId xmlns:a16="http://schemas.microsoft.com/office/drawing/2014/main" id="{82A3C389-3968-8CCF-715C-FC29A2178093}"/>
                  </a:ext>
                </a:extLst>
              </p:cNvPr>
              <p:cNvSpPr txBox="1"/>
              <p:nvPr/>
            </p:nvSpPr>
            <p:spPr>
              <a:xfrm>
                <a:off x="2587423" y="2828010"/>
                <a:ext cx="691751" cy="368007"/>
              </a:xfrm>
              <a:prstGeom prst="rect">
                <a:avLst/>
              </a:prstGeom>
              <a:noFill/>
            </p:spPr>
            <p:txBody>
              <a:bodyPr wrap="square" rtlCol="0">
                <a:spAutoFit/>
              </a:bodyPr>
              <a:lstStyle/>
              <a:p>
                <a:pPr algn="ctr"/>
                <a:r>
                  <a:rPr lang="en-US" altLang="zh-CN" b="1" i="1" dirty="0">
                    <a:solidFill>
                      <a:schemeClr val="accent2"/>
                    </a:solidFill>
                    <a:latin typeface="Times New Roman" charset="0"/>
                    <a:ea typeface="Times New Roman" charset="0"/>
                    <a:cs typeface="Times New Roman" charset="0"/>
                  </a:rPr>
                  <a:t>q</a:t>
                </a:r>
                <a:r>
                  <a:rPr lang="en-US" altLang="zh-CN" b="1" baseline="-25000" dirty="0">
                    <a:solidFill>
                      <a:schemeClr val="accent2"/>
                    </a:solidFill>
                    <a:latin typeface="Times New Roman" charset="0"/>
                    <a:ea typeface="Times New Roman" charset="0"/>
                    <a:cs typeface="Times New Roman" charset="0"/>
                  </a:rPr>
                  <a:t>1</a:t>
                </a:r>
                <a:endParaRPr lang="en-US" b="1" baseline="-25000" dirty="0">
                  <a:solidFill>
                    <a:schemeClr val="accent2"/>
                  </a:solidFill>
                  <a:latin typeface="Times New Roman" charset="0"/>
                  <a:ea typeface="Times New Roman" charset="0"/>
                  <a:cs typeface="Times New Roman" charset="0"/>
                </a:endParaRPr>
              </a:p>
            </p:txBody>
          </p:sp>
          <p:sp>
            <p:nvSpPr>
              <p:cNvPr id="98" name="TextBox 83">
                <a:extLst>
                  <a:ext uri="{FF2B5EF4-FFF2-40B4-BE49-F238E27FC236}">
                    <a16:creationId xmlns:a16="http://schemas.microsoft.com/office/drawing/2014/main" id="{AADBB874-E40E-D7DF-9403-972A0485F801}"/>
                  </a:ext>
                </a:extLst>
              </p:cNvPr>
              <p:cNvSpPr txBox="1"/>
              <p:nvPr/>
            </p:nvSpPr>
            <p:spPr>
              <a:xfrm>
                <a:off x="3315779" y="2823083"/>
                <a:ext cx="691751" cy="368007"/>
              </a:xfrm>
              <a:prstGeom prst="rect">
                <a:avLst/>
              </a:prstGeom>
              <a:noFill/>
            </p:spPr>
            <p:txBody>
              <a:bodyPr wrap="square" rtlCol="0">
                <a:spAutoFit/>
              </a:bodyPr>
              <a:lstStyle/>
              <a:p>
                <a:pPr algn="ctr"/>
                <a:r>
                  <a:rPr lang="en-US" altLang="zh-CN" b="1" i="1" dirty="0">
                    <a:solidFill>
                      <a:schemeClr val="accent2"/>
                    </a:solidFill>
                    <a:latin typeface="Times New Roman" charset="0"/>
                    <a:ea typeface="Times New Roman" charset="0"/>
                    <a:cs typeface="Times New Roman" charset="0"/>
                  </a:rPr>
                  <a:t>q</a:t>
                </a:r>
                <a:r>
                  <a:rPr lang="en-US" altLang="zh-CN" b="1" baseline="-25000" dirty="0">
                    <a:solidFill>
                      <a:schemeClr val="accent2"/>
                    </a:solidFill>
                    <a:latin typeface="Times New Roman" charset="0"/>
                    <a:ea typeface="Times New Roman" charset="0"/>
                    <a:cs typeface="Times New Roman" charset="0"/>
                  </a:rPr>
                  <a:t>2</a:t>
                </a:r>
                <a:endParaRPr lang="en-US" b="1" baseline="-25000" dirty="0">
                  <a:solidFill>
                    <a:schemeClr val="accent2"/>
                  </a:solidFill>
                  <a:latin typeface="Times New Roman" charset="0"/>
                  <a:ea typeface="Times New Roman" charset="0"/>
                  <a:cs typeface="Times New Roman" charset="0"/>
                </a:endParaRPr>
              </a:p>
            </p:txBody>
          </p:sp>
          <p:sp>
            <p:nvSpPr>
              <p:cNvPr id="99" name="TextBox 83">
                <a:extLst>
                  <a:ext uri="{FF2B5EF4-FFF2-40B4-BE49-F238E27FC236}">
                    <a16:creationId xmlns:a16="http://schemas.microsoft.com/office/drawing/2014/main" id="{F0A84344-7703-BE07-B555-DABA63AC2EF6}"/>
                  </a:ext>
                </a:extLst>
              </p:cNvPr>
              <p:cNvSpPr txBox="1"/>
              <p:nvPr/>
            </p:nvSpPr>
            <p:spPr>
              <a:xfrm>
                <a:off x="4835299" y="2823417"/>
                <a:ext cx="691751" cy="368007"/>
              </a:xfrm>
              <a:prstGeom prst="rect">
                <a:avLst/>
              </a:prstGeom>
              <a:noFill/>
            </p:spPr>
            <p:txBody>
              <a:bodyPr wrap="square" rtlCol="0">
                <a:spAutoFit/>
              </a:bodyPr>
              <a:lstStyle/>
              <a:p>
                <a:pPr algn="ctr"/>
                <a:r>
                  <a:rPr lang="en-US" altLang="zh-CN" b="1" i="1" dirty="0" err="1">
                    <a:solidFill>
                      <a:schemeClr val="accent2"/>
                    </a:solidFill>
                    <a:latin typeface="Times New Roman" charset="0"/>
                    <a:ea typeface="Times New Roman" charset="0"/>
                    <a:cs typeface="Times New Roman" charset="0"/>
                  </a:rPr>
                  <a:t>q</a:t>
                </a:r>
                <a:r>
                  <a:rPr lang="en-US" altLang="zh-CN" b="1" i="1" baseline="-25000" dirty="0" err="1">
                    <a:solidFill>
                      <a:schemeClr val="accent2"/>
                    </a:solidFill>
                    <a:latin typeface="Times New Roman" charset="0"/>
                    <a:ea typeface="Times New Roman" charset="0"/>
                    <a:cs typeface="Times New Roman" charset="0"/>
                  </a:rPr>
                  <a:t>k</a:t>
                </a:r>
                <a:endParaRPr lang="en-US" b="1" i="1" baseline="-25000" dirty="0">
                  <a:solidFill>
                    <a:schemeClr val="accent2"/>
                  </a:solidFill>
                  <a:latin typeface="Times New Roman" charset="0"/>
                  <a:ea typeface="Times New Roman" charset="0"/>
                  <a:cs typeface="Times New Roman" charset="0"/>
                </a:endParaRPr>
              </a:p>
            </p:txBody>
          </p:sp>
          <p:cxnSp>
            <p:nvCxnSpPr>
              <p:cNvPr id="100" name="Straight Arrow Connector 99">
                <a:extLst>
                  <a:ext uri="{FF2B5EF4-FFF2-40B4-BE49-F238E27FC236}">
                    <a16:creationId xmlns:a16="http://schemas.microsoft.com/office/drawing/2014/main" id="{B8E023E6-2B60-F3C8-C278-8CA6209E1E55}"/>
                  </a:ext>
                </a:extLst>
              </p:cNvPr>
              <p:cNvCxnSpPr>
                <a:cxnSpLocks/>
              </p:cNvCxnSpPr>
              <p:nvPr/>
            </p:nvCxnSpPr>
            <p:spPr>
              <a:xfrm>
                <a:off x="3438322" y="3444661"/>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101" name="TextBox 83">
                <a:extLst>
                  <a:ext uri="{FF2B5EF4-FFF2-40B4-BE49-F238E27FC236}">
                    <a16:creationId xmlns:a16="http://schemas.microsoft.com/office/drawing/2014/main" id="{58A126C7-31BF-0C5D-62A4-AEB26B6ED122}"/>
                  </a:ext>
                </a:extLst>
              </p:cNvPr>
              <p:cNvSpPr txBox="1"/>
              <p:nvPr/>
            </p:nvSpPr>
            <p:spPr>
              <a:xfrm>
                <a:off x="2591935" y="2673203"/>
                <a:ext cx="1115830" cy="306673"/>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head</a:t>
                </a:r>
                <a:endParaRPr lang="en-US" sz="1400" b="1" baseline="-25000" dirty="0">
                  <a:latin typeface="Times New Roman" charset="0"/>
                  <a:ea typeface="Times New Roman" charset="0"/>
                  <a:cs typeface="Times New Roman" charset="0"/>
                </a:endParaRPr>
              </a:p>
            </p:txBody>
          </p:sp>
          <p:pic>
            <p:nvPicPr>
              <p:cNvPr id="102" name="Picture 2" descr="Capsule Icon Transparent PNG &amp;amp; SVG Vector">
                <a:extLst>
                  <a:ext uri="{FF2B5EF4-FFF2-40B4-BE49-F238E27FC236}">
                    <a16:creationId xmlns:a16="http://schemas.microsoft.com/office/drawing/2014/main" id="{5836EBFC-9C4B-3763-2131-E61197AF29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3667072" y="3201444"/>
                <a:ext cx="562114" cy="562114"/>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DAA48784-577B-EFA0-BEF2-1BC63725A23F}"/>
                  </a:ext>
                </a:extLst>
              </p:cNvPr>
              <p:cNvCxnSpPr>
                <a:cxnSpLocks/>
              </p:cNvCxnSpPr>
              <p:nvPr/>
            </p:nvCxnSpPr>
            <p:spPr>
              <a:xfrm>
                <a:off x="4187680" y="3429122"/>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104" name="TextBox 83">
                <a:extLst>
                  <a:ext uri="{FF2B5EF4-FFF2-40B4-BE49-F238E27FC236}">
                    <a16:creationId xmlns:a16="http://schemas.microsoft.com/office/drawing/2014/main" id="{E520A65C-C0EC-417C-B7A6-447CF05F71AC}"/>
                  </a:ext>
                </a:extLst>
              </p:cNvPr>
              <p:cNvSpPr txBox="1"/>
              <p:nvPr/>
            </p:nvSpPr>
            <p:spPr>
              <a:xfrm>
                <a:off x="4378869" y="2890621"/>
                <a:ext cx="691751" cy="500898"/>
              </a:xfrm>
              <a:prstGeom prst="rect">
                <a:avLst/>
              </a:prstGeom>
              <a:noFill/>
            </p:spPr>
            <p:txBody>
              <a:bodyPr wrap="square" rtlCol="0">
                <a:spAutoFit/>
              </a:bodyPr>
              <a:lstStyle/>
              <a:p>
                <a:pPr algn="ctr"/>
                <a:r>
                  <a:rPr lang="en-US" altLang="zh-CN" sz="4000" b="1" i="1" baseline="-25000" dirty="0">
                    <a:solidFill>
                      <a:schemeClr val="accent2"/>
                    </a:solidFill>
                    <a:latin typeface="Times New Roman" charset="0"/>
                    <a:ea typeface="Times New Roman" charset="0"/>
                    <a:cs typeface="Times New Roman" charset="0"/>
                  </a:rPr>
                  <a:t>…</a:t>
                </a:r>
                <a:endParaRPr lang="en-US" sz="4000" b="1" baseline="-25000" dirty="0">
                  <a:solidFill>
                    <a:schemeClr val="accent2"/>
                  </a:solidFill>
                  <a:latin typeface="Times New Roman" charset="0"/>
                  <a:ea typeface="Times New Roman" charset="0"/>
                  <a:cs typeface="Times New Roman" charset="0"/>
                </a:endParaRPr>
              </a:p>
            </p:txBody>
          </p:sp>
          <p:cxnSp>
            <p:nvCxnSpPr>
              <p:cNvPr id="105" name="Straight Arrow Connector 104">
                <a:extLst>
                  <a:ext uri="{FF2B5EF4-FFF2-40B4-BE49-F238E27FC236}">
                    <a16:creationId xmlns:a16="http://schemas.microsoft.com/office/drawing/2014/main" id="{701192EB-8BBB-647E-0981-54C9BCACF410}"/>
                  </a:ext>
                </a:extLst>
              </p:cNvPr>
              <p:cNvCxnSpPr>
                <a:cxnSpLocks/>
              </p:cNvCxnSpPr>
              <p:nvPr/>
            </p:nvCxnSpPr>
            <p:spPr>
              <a:xfrm>
                <a:off x="4956201" y="3446686"/>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pic>
            <p:nvPicPr>
              <p:cNvPr id="106" name="Picture 2" descr="Capsule Icon Transparent PNG &amp;amp; SVG Vector">
                <a:extLst>
                  <a:ext uri="{FF2B5EF4-FFF2-40B4-BE49-F238E27FC236}">
                    <a16:creationId xmlns:a16="http://schemas.microsoft.com/office/drawing/2014/main" id="{07EF523C-1D7D-0C04-8501-6D2EB6DFA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5184951" y="3203469"/>
                <a:ext cx="562114" cy="562114"/>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83">
                <a:extLst>
                  <a:ext uri="{FF2B5EF4-FFF2-40B4-BE49-F238E27FC236}">
                    <a16:creationId xmlns:a16="http://schemas.microsoft.com/office/drawing/2014/main" id="{580D3506-2641-56E0-1658-52945938E1CF}"/>
                  </a:ext>
                </a:extLst>
              </p:cNvPr>
              <p:cNvSpPr txBox="1"/>
              <p:nvPr/>
            </p:nvSpPr>
            <p:spPr>
              <a:xfrm>
                <a:off x="4842385" y="2673203"/>
                <a:ext cx="1115830" cy="306673"/>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tail</a:t>
                </a:r>
                <a:endParaRPr lang="en-US" sz="1200" b="1" baseline="-25000" dirty="0">
                  <a:latin typeface="Times New Roman" charset="0"/>
                  <a:ea typeface="Times New Roman" charset="0"/>
                  <a:cs typeface="Times New Roman" charset="0"/>
                </a:endParaRPr>
              </a:p>
            </p:txBody>
          </p:sp>
          <p:cxnSp>
            <p:nvCxnSpPr>
              <p:cNvPr id="108" name="Straight Arrow Connector 107">
                <a:extLst>
                  <a:ext uri="{FF2B5EF4-FFF2-40B4-BE49-F238E27FC236}">
                    <a16:creationId xmlns:a16="http://schemas.microsoft.com/office/drawing/2014/main" id="{061F3856-C6B3-F6EB-9FD1-EFA45942EFEA}"/>
                  </a:ext>
                </a:extLst>
              </p:cNvPr>
              <p:cNvCxnSpPr>
                <a:cxnSpLocks/>
              </p:cNvCxnSpPr>
              <p:nvPr/>
            </p:nvCxnSpPr>
            <p:spPr>
              <a:xfrm>
                <a:off x="5396848" y="2956506"/>
                <a:ext cx="0" cy="24739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7AB4812-A995-72A2-A2ED-00DB51B0419B}"/>
                  </a:ext>
                </a:extLst>
              </p:cNvPr>
              <p:cNvCxnSpPr>
                <a:cxnSpLocks/>
              </p:cNvCxnSpPr>
              <p:nvPr/>
            </p:nvCxnSpPr>
            <p:spPr>
              <a:xfrm>
                <a:off x="3131727" y="2966255"/>
                <a:ext cx="0" cy="24739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78" name="Oval 177">
            <a:extLst>
              <a:ext uri="{FF2B5EF4-FFF2-40B4-BE49-F238E27FC236}">
                <a16:creationId xmlns:a16="http://schemas.microsoft.com/office/drawing/2014/main" id="{0B957D13-1942-9ABD-5E20-09E0191C461F}"/>
              </a:ext>
            </a:extLst>
          </p:cNvPr>
          <p:cNvSpPr/>
          <p:nvPr/>
        </p:nvSpPr>
        <p:spPr>
          <a:xfrm>
            <a:off x="3666187" y="2101015"/>
            <a:ext cx="178782" cy="10911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53F6F20C-3719-4F67-42DD-1BA028634F36}"/>
              </a:ext>
            </a:extLst>
          </p:cNvPr>
          <p:cNvSpPr/>
          <p:nvPr/>
        </p:nvSpPr>
        <p:spPr>
          <a:xfrm>
            <a:off x="3821013" y="2459827"/>
            <a:ext cx="382466" cy="1524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F50CD9D-C868-ADD5-3687-9725C2C76CB6}"/>
              </a:ext>
            </a:extLst>
          </p:cNvPr>
          <p:cNvSpPr/>
          <p:nvPr/>
        </p:nvSpPr>
        <p:spPr>
          <a:xfrm>
            <a:off x="3750576" y="2268188"/>
            <a:ext cx="260404" cy="13131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7" name="Straight Arrow Connector 366">
            <a:extLst>
              <a:ext uri="{FF2B5EF4-FFF2-40B4-BE49-F238E27FC236}">
                <a16:creationId xmlns:a16="http://schemas.microsoft.com/office/drawing/2014/main" id="{75883201-A09D-787F-DEC1-79B128CF19FA}"/>
              </a:ext>
            </a:extLst>
          </p:cNvPr>
          <p:cNvCxnSpPr>
            <a:cxnSpLocks/>
          </p:cNvCxnSpPr>
          <p:nvPr/>
        </p:nvCxnSpPr>
        <p:spPr>
          <a:xfrm flipV="1">
            <a:off x="4822511" y="1641360"/>
            <a:ext cx="0" cy="3425924"/>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022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104 0.00393 L -0.06979 -0.27963 " pathEditMode="relative" rAng="0" ptsTypes="AA">
                                      <p:cBhvr>
                                        <p:cTn id="6" dur="2000" fill="hold"/>
                                        <p:tgtEl>
                                          <p:spTgt spid="3"/>
                                        </p:tgtEl>
                                        <p:attrNameLst>
                                          <p:attrName>ppt_x</p:attrName>
                                          <p:attrName>ppt_y</p:attrName>
                                        </p:attrNameLst>
                                      </p:cBhvr>
                                      <p:rCtr x="-3438" y="-1419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7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9" grpId="0" animBg="1"/>
      <p:bldP spid="18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307B3-7001-4C54-3747-24BBB5C6A39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5671524-123C-FEA6-C068-16D0E1FF9A36}"/>
              </a:ext>
            </a:extLst>
          </p:cNvPr>
          <p:cNvSpPr/>
          <p:nvPr/>
        </p:nvSpPr>
        <p:spPr>
          <a:xfrm>
            <a:off x="7479322" y="1491046"/>
            <a:ext cx="4541010"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Comper</a:t>
            </a:r>
            <a:r>
              <a:rPr lang="en-US" altLang="zh-CN" b="1" dirty="0">
                <a:solidFill>
                  <a:schemeClr val="tx1"/>
                </a:solidFill>
              </a:rPr>
              <a:t>&lt;</a:t>
            </a:r>
            <a:r>
              <a:rPr lang="en-US" altLang="zh-CN" b="1" dirty="0" err="1">
                <a:solidFill>
                  <a:srgbClr val="0432FF"/>
                </a:solidFill>
              </a:rPr>
              <a:t>TaskT</a:t>
            </a:r>
            <a:r>
              <a:rPr lang="en-US" altLang="zh-CN" b="1" dirty="0">
                <a:solidFill>
                  <a:schemeClr val="tx1"/>
                </a:solidFill>
              </a:rPr>
              <a:t>, </a:t>
            </a:r>
            <a:r>
              <a:rPr lang="en-US" altLang="zh-CN" b="1" dirty="0" err="1">
                <a:solidFill>
                  <a:srgbClr val="0432FF"/>
                </a:solidFill>
                <a:highlight>
                  <a:srgbClr val="FFFF00"/>
                </a:highlight>
              </a:rPr>
              <a:t>QueryT</a:t>
            </a:r>
            <a:r>
              <a:rPr lang="en-US" altLang="zh-CN" b="1" dirty="0">
                <a:solidFill>
                  <a:schemeClr val="tx1"/>
                </a:solidFill>
              </a:rPr>
              <a:t>&gt;</a:t>
            </a:r>
            <a:endParaRPr lang="en-US" b="1" dirty="0">
              <a:solidFill>
                <a:schemeClr val="tx1"/>
              </a:solidFill>
            </a:endParaRPr>
          </a:p>
        </p:txBody>
      </p:sp>
      <p:sp>
        <p:nvSpPr>
          <p:cNvPr id="2" name="Title 1">
            <a:extLst>
              <a:ext uri="{FF2B5EF4-FFF2-40B4-BE49-F238E27FC236}">
                <a16:creationId xmlns:a16="http://schemas.microsoft.com/office/drawing/2014/main" id="{B565F246-259E-9202-3148-A55E665541F0}"/>
              </a:ext>
            </a:extLst>
          </p:cNvPr>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G-</a:t>
            </a:r>
            <a:r>
              <a:rPr lang="en-US" altLang="zh-CN" sz="6600" b="1" dirty="0" err="1">
                <a:solidFill>
                  <a:srgbClr val="C00000"/>
                </a:solidFill>
                <a:latin typeface="Times New Roman" panose="02020603050405020304" pitchFamily="18" charset="0"/>
                <a:cs typeface="Times New Roman" panose="02020603050405020304" pitchFamily="18" charset="0"/>
              </a:rPr>
              <a:t>thinkerQ</a:t>
            </a:r>
            <a:r>
              <a:rPr lang="en-US" altLang="zh-CN" sz="6600" b="1" dirty="0">
                <a:solidFill>
                  <a:srgbClr val="C00000"/>
                </a:solidFill>
                <a:latin typeface="Times New Roman" panose="02020603050405020304" pitchFamily="18" charset="0"/>
                <a:cs typeface="Times New Roman" panose="02020603050405020304" pitchFamily="18" charset="0"/>
              </a:rPr>
              <a:t>: Online Querying</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4FA91A90-40CE-BF3F-7AFE-0D3788BE57E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62</a:t>
            </a:fld>
            <a:endParaRPr lang="en-US" sz="2000" dirty="0">
              <a:solidFill>
                <a:schemeClr val="tx1"/>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57889AE-DF3D-F3CD-7B5B-1C3869626166}"/>
              </a:ext>
            </a:extLst>
          </p:cNvPr>
          <p:cNvSpPr txBox="1"/>
          <p:nvPr/>
        </p:nvSpPr>
        <p:spPr>
          <a:xfrm>
            <a:off x="269321" y="6153386"/>
            <a:ext cx="11383801" cy="584775"/>
          </a:xfrm>
          <a:prstGeom prst="rect">
            <a:avLst/>
          </a:prstGeom>
          <a:noFill/>
        </p:spPr>
        <p:txBody>
          <a:bodyPr wrap="square">
            <a:spAutoFit/>
          </a:bodyPr>
          <a:lstStyle/>
          <a:p>
            <a:r>
              <a:rPr lang="en-US" sz="1600" dirty="0" err="1">
                <a:solidFill>
                  <a:schemeClr val="bg1">
                    <a:lumMod val="50000"/>
                  </a:schemeClr>
                </a:solidFill>
              </a:rPr>
              <a:t>Lyuheng</a:t>
            </a:r>
            <a:r>
              <a:rPr lang="en-US" sz="1600" dirty="0">
                <a:solidFill>
                  <a:schemeClr val="bg1">
                    <a:lumMod val="50000"/>
                  </a:schemeClr>
                </a:solidFill>
              </a:rPr>
              <a:t> Yuan, </a:t>
            </a:r>
            <a:r>
              <a:rPr lang="en-US" sz="1600" dirty="0" err="1">
                <a:solidFill>
                  <a:schemeClr val="bg1">
                    <a:lumMod val="50000"/>
                  </a:schemeClr>
                </a:solidFill>
              </a:rPr>
              <a:t>Guimu</a:t>
            </a:r>
            <a:r>
              <a:rPr lang="en-US" sz="1600" dirty="0">
                <a:solidFill>
                  <a:schemeClr val="bg1">
                    <a:lumMod val="50000"/>
                  </a:schemeClr>
                </a:solidFill>
              </a:rPr>
              <a:t> Guo, Da Yan, Saugat Adhikari, Jalal Khalil, Cheng Long, and Lei Zou:</a:t>
            </a:r>
          </a:p>
          <a:p>
            <a:r>
              <a:rPr lang="en-US" sz="1600" b="1" dirty="0">
                <a:solidFill>
                  <a:schemeClr val="bg1">
                    <a:lumMod val="50000"/>
                  </a:schemeClr>
                </a:solidFill>
              </a:rPr>
              <a:t>G-</a:t>
            </a:r>
            <a:r>
              <a:rPr lang="en-US" sz="1600" b="1" dirty="0" err="1">
                <a:solidFill>
                  <a:schemeClr val="bg1">
                    <a:lumMod val="50000"/>
                  </a:schemeClr>
                </a:solidFill>
              </a:rPr>
              <a:t>thinkerQ</a:t>
            </a:r>
            <a:r>
              <a:rPr lang="en-US" sz="1600" b="1" dirty="0">
                <a:solidFill>
                  <a:schemeClr val="bg1">
                    <a:lumMod val="50000"/>
                  </a:schemeClr>
                </a:solidFill>
              </a:rPr>
              <a:t>: A General Subgraph Querying System with a Unified Task-Based Programming Model. </a:t>
            </a:r>
            <a:r>
              <a:rPr lang="en-US" sz="1600" dirty="0">
                <a:solidFill>
                  <a:schemeClr val="bg1">
                    <a:lumMod val="50000"/>
                  </a:schemeClr>
                </a:solidFill>
              </a:rPr>
              <a:t>TKDE 2025 (accepted).</a:t>
            </a:r>
          </a:p>
        </p:txBody>
      </p:sp>
      <p:sp>
        <p:nvSpPr>
          <p:cNvPr id="9" name="Rectangle 8">
            <a:extLst>
              <a:ext uri="{FF2B5EF4-FFF2-40B4-BE49-F238E27FC236}">
                <a16:creationId xmlns:a16="http://schemas.microsoft.com/office/drawing/2014/main" id="{BE088FA1-98D3-C2F0-B770-710B8491921F}"/>
              </a:ext>
            </a:extLst>
          </p:cNvPr>
          <p:cNvSpPr/>
          <p:nvPr/>
        </p:nvSpPr>
        <p:spPr>
          <a:xfrm>
            <a:off x="7479322" y="1773994"/>
            <a:ext cx="4541016" cy="4236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output_file_stream</a:t>
            </a:r>
            <a:r>
              <a:rPr lang="zh-CN" altLang="en-US" i="1" dirty="0">
                <a:solidFill>
                  <a:schemeClr val="tx1"/>
                </a:solidFill>
              </a:rPr>
              <a:t> </a:t>
            </a:r>
            <a:r>
              <a:rPr lang="en-US" altLang="zh-CN" i="1" dirty="0" err="1">
                <a:solidFill>
                  <a:schemeClr val="tx1"/>
                </a:solidFill>
              </a:rPr>
              <a:t>fout</a:t>
            </a:r>
            <a:r>
              <a:rPr lang="en-US" altLang="zh-CN" dirty="0">
                <a:solidFill>
                  <a:schemeClr val="tx1"/>
                </a:solidFill>
              </a:rPr>
              <a:t>;</a:t>
            </a:r>
            <a:r>
              <a:rPr lang="en-US" altLang="zh-CN" i="1" dirty="0">
                <a:solidFill>
                  <a:schemeClr val="tx1"/>
                </a:solidFill>
              </a:rPr>
              <a:t> </a:t>
            </a:r>
          </a:p>
          <a:p>
            <a:r>
              <a:rPr lang="en-US" altLang="zh-CN" b="1" dirty="0">
                <a:solidFill>
                  <a:schemeClr val="bg1">
                    <a:lumMod val="75000"/>
                  </a:schemeClr>
                </a:solidFill>
              </a:rPr>
              <a:t>Internal</a:t>
            </a:r>
            <a:r>
              <a:rPr lang="zh-CN" altLang="en-US" b="1" dirty="0">
                <a:solidFill>
                  <a:schemeClr val="bg1">
                    <a:lumMod val="75000"/>
                  </a:schemeClr>
                </a:solidFill>
              </a:rPr>
              <a:t> </a:t>
            </a:r>
            <a:r>
              <a:rPr lang="en-US" altLang="zh-CN" b="1" dirty="0">
                <a:solidFill>
                  <a:schemeClr val="bg1">
                    <a:lumMod val="75000"/>
                  </a:schemeClr>
                </a:solidFill>
              </a:rPr>
              <a:t>Fields:</a:t>
            </a:r>
          </a:p>
          <a:p>
            <a:r>
              <a:rPr lang="zh-CN" altLang="en-US" b="1" dirty="0">
                <a:solidFill>
                  <a:schemeClr val="bg1">
                    <a:lumMod val="75000"/>
                  </a:schemeClr>
                </a:solidFill>
              </a:rPr>
              <a:t>  </a:t>
            </a:r>
            <a:r>
              <a:rPr lang="en-US" altLang="zh-CN" i="1" dirty="0" err="1">
                <a:solidFill>
                  <a:schemeClr val="bg1">
                    <a:lumMod val="75000"/>
                  </a:schemeClr>
                </a:solidFill>
              </a:rPr>
              <a:t>comper_id</a:t>
            </a:r>
            <a:r>
              <a:rPr lang="en-US" altLang="zh-CN" i="1" dirty="0">
                <a:solidFill>
                  <a:schemeClr val="bg1">
                    <a:lumMod val="75000"/>
                  </a:schemeClr>
                </a:solidFill>
              </a:rPr>
              <a:t>;</a:t>
            </a:r>
          </a:p>
          <a:p>
            <a:r>
              <a:rPr lang="zh-CN" altLang="en-US" dirty="0">
                <a:solidFill>
                  <a:schemeClr val="bg1">
                    <a:lumMod val="75000"/>
                  </a:schemeClr>
                </a:solidFill>
              </a:rPr>
              <a:t>  </a:t>
            </a:r>
            <a:r>
              <a:rPr lang="en-US" altLang="zh-CN" i="1" dirty="0" err="1">
                <a:solidFill>
                  <a:schemeClr val="bg1">
                    <a:lumMod val="75000"/>
                  </a:schemeClr>
                </a:solidFill>
              </a:rPr>
              <a:t>current</a:t>
            </a:r>
            <a:r>
              <a:rPr lang="en-US" altLang="zh-CN" dirty="0" err="1">
                <a:solidFill>
                  <a:schemeClr val="bg1">
                    <a:lumMod val="75000"/>
                  </a:schemeClr>
                </a:solidFill>
              </a:rPr>
              <a:t>_</a:t>
            </a:r>
            <a:r>
              <a:rPr lang="en-US" altLang="zh-CN" i="1" dirty="0" err="1">
                <a:solidFill>
                  <a:schemeClr val="bg1">
                    <a:lumMod val="75000"/>
                  </a:schemeClr>
                </a:solidFill>
              </a:rPr>
              <a:t>task_id</a:t>
            </a:r>
            <a:r>
              <a:rPr lang="en-US" altLang="zh-CN" dirty="0">
                <a:solidFill>
                  <a:schemeClr val="bg1">
                    <a:lumMod val="75000"/>
                  </a:schemeClr>
                </a:solidFill>
              </a:rPr>
              <a:t>;</a:t>
            </a:r>
          </a:p>
          <a:p>
            <a:r>
              <a:rPr lang="zh-CN" altLang="en-US" dirty="0">
                <a:solidFill>
                  <a:schemeClr val="bg1">
                    <a:lumMod val="75000"/>
                  </a:schemeClr>
                </a:solidFill>
              </a:rPr>
              <a:t>  </a:t>
            </a:r>
            <a:r>
              <a:rPr lang="en-US" altLang="zh-CN" i="1" dirty="0" err="1">
                <a:solidFill>
                  <a:schemeClr val="bg1">
                    <a:lumMod val="75000"/>
                  </a:schemeClr>
                </a:solidFill>
              </a:rPr>
              <a:t>current</a:t>
            </a:r>
            <a:r>
              <a:rPr lang="en-US" altLang="zh-CN" dirty="0" err="1">
                <a:solidFill>
                  <a:schemeClr val="bg1">
                    <a:lumMod val="75000"/>
                  </a:schemeClr>
                </a:solidFill>
              </a:rPr>
              <a:t>_</a:t>
            </a:r>
            <a:r>
              <a:rPr lang="en-US" altLang="zh-CN" i="1" dirty="0" err="1">
                <a:solidFill>
                  <a:schemeClr val="bg1">
                    <a:lumMod val="75000"/>
                  </a:schemeClr>
                </a:solidFill>
              </a:rPr>
              <a:t>query_id</a:t>
            </a:r>
            <a:r>
              <a:rPr lang="en-US" altLang="zh-CN" dirty="0">
                <a:solidFill>
                  <a:schemeClr val="bg1">
                    <a:lumMod val="75000"/>
                  </a:schemeClr>
                </a:solidFill>
              </a:rPr>
              <a:t>;</a:t>
            </a:r>
            <a:endParaRPr lang="en-US" altLang="zh-CN" b="1" dirty="0">
              <a:solidFill>
                <a:schemeClr val="bg1">
                  <a:lumMod val="75000"/>
                </a:schemeClr>
              </a:solidFill>
            </a:endParaRPr>
          </a:p>
          <a:p>
            <a:r>
              <a:rPr lang="en-US" altLang="zh-CN" b="1" dirty="0">
                <a:solidFill>
                  <a:schemeClr val="tx1"/>
                </a:solidFill>
              </a:rPr>
              <a:t>UDFs:</a:t>
            </a:r>
          </a:p>
          <a:p>
            <a:r>
              <a:rPr lang="zh-CN" altLang="en-US" dirty="0">
                <a:solidFill>
                  <a:schemeClr val="tx1"/>
                </a:solidFill>
              </a:rPr>
              <a:t>  </a:t>
            </a:r>
            <a:r>
              <a:rPr lang="en-US" altLang="zh-CN" dirty="0">
                <a:solidFill>
                  <a:srgbClr val="0432FF"/>
                </a:solidFill>
                <a:highlight>
                  <a:srgbClr val="FFFF00"/>
                </a:highlight>
              </a:rPr>
              <a:t>bool </a:t>
            </a:r>
            <a:r>
              <a:rPr lang="en-US" altLang="zh-CN" i="1" dirty="0" err="1">
                <a:solidFill>
                  <a:schemeClr val="tx1"/>
                </a:solidFill>
                <a:highlight>
                  <a:srgbClr val="FFFF00"/>
                </a:highlight>
              </a:rPr>
              <a:t>to_query</a:t>
            </a:r>
            <a:r>
              <a:rPr lang="en-US" altLang="zh-CN" dirty="0">
                <a:solidFill>
                  <a:schemeClr val="tx1"/>
                </a:solidFill>
                <a:highlight>
                  <a:srgbClr val="FFFF00"/>
                </a:highlight>
              </a:rPr>
              <a:t>(</a:t>
            </a:r>
            <a:r>
              <a:rPr lang="en-US" altLang="zh-CN" dirty="0">
                <a:solidFill>
                  <a:srgbClr val="0432FF"/>
                </a:solidFill>
                <a:highlight>
                  <a:srgbClr val="FFFF00"/>
                </a:highlight>
              </a:rPr>
              <a:t>const</a:t>
            </a:r>
            <a:r>
              <a:rPr lang="zh-CN" altLang="en-US" dirty="0">
                <a:solidFill>
                  <a:srgbClr val="0432FF"/>
                </a:solidFill>
                <a:highlight>
                  <a:srgbClr val="FFFF00"/>
                </a:highlight>
              </a:rPr>
              <a:t> </a:t>
            </a:r>
            <a:r>
              <a:rPr lang="en-US" altLang="zh-CN" dirty="0">
                <a:solidFill>
                  <a:srgbClr val="0432FF"/>
                </a:solidFill>
                <a:highlight>
                  <a:srgbClr val="FFFF00"/>
                </a:highlight>
              </a:rPr>
              <a:t>string</a:t>
            </a:r>
            <a:r>
              <a:rPr lang="en-US" altLang="zh-CN" dirty="0">
                <a:solidFill>
                  <a:schemeClr val="tx1"/>
                </a:solidFill>
                <a:highlight>
                  <a:srgbClr val="FFFF00"/>
                </a:highlight>
              </a:rPr>
              <a:t>&amp;</a:t>
            </a:r>
            <a:r>
              <a:rPr lang="zh-CN" altLang="en-US" dirty="0">
                <a:solidFill>
                  <a:schemeClr val="tx1"/>
                </a:solidFill>
                <a:highlight>
                  <a:srgbClr val="FFFF00"/>
                </a:highlight>
              </a:rPr>
              <a:t> </a:t>
            </a:r>
            <a:r>
              <a:rPr lang="en-US" altLang="zh-CN" i="1" dirty="0">
                <a:solidFill>
                  <a:schemeClr val="tx1"/>
                </a:solidFill>
                <a:highlight>
                  <a:srgbClr val="FFFF00"/>
                </a:highlight>
              </a:rPr>
              <a:t>line</a:t>
            </a:r>
            <a:r>
              <a:rPr lang="en-US" altLang="zh-CN" dirty="0">
                <a:solidFill>
                  <a:schemeClr val="tx1"/>
                </a:solidFill>
                <a:highlight>
                  <a:srgbClr val="FFFF00"/>
                </a:highlight>
              </a:rPr>
              <a:t>,</a:t>
            </a:r>
            <a:r>
              <a:rPr lang="zh-CN" altLang="en-US" dirty="0">
                <a:solidFill>
                  <a:schemeClr val="tx1"/>
                </a:solidFill>
                <a:highlight>
                  <a:srgbClr val="FFFF00"/>
                </a:highlight>
              </a:rPr>
              <a:t> </a:t>
            </a:r>
            <a:r>
              <a:rPr lang="en-US" altLang="zh-CN" dirty="0" err="1">
                <a:solidFill>
                  <a:srgbClr val="0432FF"/>
                </a:solidFill>
                <a:highlight>
                  <a:srgbClr val="FFFF00"/>
                </a:highlight>
              </a:rPr>
              <a:t>QueryT</a:t>
            </a:r>
            <a:r>
              <a:rPr lang="en-US" altLang="zh-CN" b="1" dirty="0">
                <a:solidFill>
                  <a:srgbClr val="0432FF"/>
                </a:solidFill>
                <a:highlight>
                  <a:srgbClr val="FFFF00"/>
                </a:highlight>
              </a:rPr>
              <a:t> </a:t>
            </a:r>
            <a:r>
              <a:rPr lang="en-US" altLang="zh-CN" dirty="0">
                <a:solidFill>
                  <a:schemeClr val="tx1"/>
                </a:solidFill>
                <a:highlight>
                  <a:srgbClr val="FFFF00"/>
                </a:highlight>
              </a:rPr>
              <a:t>&amp;</a:t>
            </a:r>
            <a:r>
              <a:rPr lang="zh-CN" altLang="en-US" i="1" dirty="0">
                <a:solidFill>
                  <a:schemeClr val="tx1"/>
                </a:solidFill>
                <a:highlight>
                  <a:srgbClr val="FFFF00"/>
                </a:highlight>
              </a:rPr>
              <a:t> </a:t>
            </a:r>
            <a:r>
              <a:rPr lang="en-US" altLang="zh-CN" i="1" dirty="0">
                <a:solidFill>
                  <a:schemeClr val="tx1"/>
                </a:solidFill>
                <a:highlight>
                  <a:srgbClr val="FFFF00"/>
                </a:highlight>
              </a:rPr>
              <a:t>q</a:t>
            </a:r>
            <a:r>
              <a:rPr lang="en-US" altLang="zh-CN" dirty="0">
                <a:solidFill>
                  <a:schemeClr val="tx1"/>
                </a:solidFill>
                <a:highlight>
                  <a:srgbClr val="FFFF00"/>
                </a:highlight>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task_spawn</a:t>
            </a:r>
            <a:r>
              <a:rPr lang="en-US" altLang="zh-CN" dirty="0">
                <a:solidFill>
                  <a:schemeClr val="tx1"/>
                </a:solidFill>
              </a:rPr>
              <a:t>(</a:t>
            </a:r>
            <a:r>
              <a:rPr lang="en-US" altLang="zh-CN" dirty="0" err="1">
                <a:solidFill>
                  <a:srgbClr val="0432FF"/>
                </a:solidFill>
                <a:highlight>
                  <a:srgbClr val="FFFF00"/>
                </a:highlight>
              </a:rPr>
              <a:t>QueryT</a:t>
            </a:r>
            <a:r>
              <a:rPr lang="en-US" altLang="zh-CN" b="1" dirty="0">
                <a:solidFill>
                  <a:srgbClr val="0432FF"/>
                </a:solidFill>
                <a:highlight>
                  <a:srgbClr val="FFFF00"/>
                </a:highlight>
              </a:rPr>
              <a:t> </a:t>
            </a:r>
            <a:r>
              <a:rPr lang="en-US" altLang="zh-CN" dirty="0">
                <a:solidFill>
                  <a:schemeClr val="tx1"/>
                </a:solidFill>
                <a:highlight>
                  <a:srgbClr val="FFFF00"/>
                </a:highlight>
              </a:rPr>
              <a:t>&amp;</a:t>
            </a:r>
            <a:r>
              <a:rPr lang="zh-CN" altLang="en-US" i="1" dirty="0">
                <a:solidFill>
                  <a:schemeClr val="tx1"/>
                </a:solidFill>
                <a:highlight>
                  <a:srgbClr val="FFFF00"/>
                </a:highlight>
              </a:rPr>
              <a:t> </a:t>
            </a:r>
            <a:r>
              <a:rPr lang="en-US" altLang="zh-CN" i="1" dirty="0">
                <a:solidFill>
                  <a:schemeClr val="tx1"/>
                </a:solidFill>
                <a:highlight>
                  <a:srgbClr val="FFFF00"/>
                </a:highlight>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 </a:t>
            </a:r>
            <a:r>
              <a:rPr lang="en-US" altLang="zh-CN" i="1" dirty="0">
                <a:solidFill>
                  <a:schemeClr val="tx1"/>
                </a:solidFill>
              </a:rPr>
              <a:t>compute</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r>
              <a:rPr lang="zh-CN" altLang="en-US" dirty="0">
                <a:solidFill>
                  <a:schemeClr val="tx1"/>
                </a:solidFill>
              </a:rPr>
              <a:t> </a:t>
            </a:r>
            <a:r>
              <a:rPr lang="en-US" altLang="zh-CN" dirty="0" err="1">
                <a:solidFill>
                  <a:srgbClr val="0432FF"/>
                </a:solidFill>
                <a:highlight>
                  <a:srgbClr val="FFFF00"/>
                </a:highlight>
              </a:rPr>
              <a:t>QueryT</a:t>
            </a:r>
            <a:r>
              <a:rPr lang="en-US" altLang="zh-CN" b="1" dirty="0">
                <a:solidFill>
                  <a:srgbClr val="0432FF"/>
                </a:solidFill>
                <a:highlight>
                  <a:srgbClr val="FFFF00"/>
                </a:highlight>
              </a:rPr>
              <a:t> </a:t>
            </a:r>
            <a:r>
              <a:rPr lang="en-US" altLang="zh-CN" dirty="0">
                <a:solidFill>
                  <a:schemeClr val="tx1"/>
                </a:solidFill>
                <a:highlight>
                  <a:srgbClr val="FFFF00"/>
                </a:highlight>
              </a:rPr>
              <a:t>&amp;</a:t>
            </a:r>
            <a:r>
              <a:rPr lang="zh-CN" altLang="en-US" i="1" dirty="0">
                <a:solidFill>
                  <a:schemeClr val="tx1"/>
                </a:solidFill>
                <a:highlight>
                  <a:srgbClr val="FFFF00"/>
                </a:highlight>
              </a:rPr>
              <a:t> </a:t>
            </a:r>
            <a:r>
              <a:rPr lang="en-US" altLang="zh-CN" i="1" dirty="0">
                <a:solidFill>
                  <a:schemeClr val="tx1"/>
                </a:solidFill>
                <a:highlight>
                  <a:srgbClr val="FFFF00"/>
                </a:highlight>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is_bigTask</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p>
          <a:p>
            <a:r>
              <a:rPr lang="zh-CN" altLang="en-US" dirty="0">
                <a:solidFill>
                  <a:schemeClr val="tx1"/>
                </a:solidFill>
              </a:rPr>
              <a:t>  </a:t>
            </a:r>
            <a:r>
              <a:rPr lang="en-US" altLang="zh-CN" dirty="0">
                <a:solidFill>
                  <a:srgbClr val="0432FF"/>
                </a:solidFill>
                <a:highlight>
                  <a:srgbClr val="FFFF00"/>
                </a:highlight>
              </a:rPr>
              <a:t>bool </a:t>
            </a:r>
            <a:r>
              <a:rPr lang="en-US" altLang="zh-CN" i="1" dirty="0">
                <a:solidFill>
                  <a:schemeClr val="tx1"/>
                </a:solidFill>
                <a:highlight>
                  <a:srgbClr val="FFFF00"/>
                </a:highlight>
              </a:rPr>
              <a:t>postprocess</a:t>
            </a:r>
            <a:r>
              <a:rPr lang="en-US" altLang="zh-CN" dirty="0">
                <a:solidFill>
                  <a:schemeClr val="tx1"/>
                </a:solidFill>
                <a:highlight>
                  <a:srgbClr val="FFFF00"/>
                </a:highlight>
              </a:rPr>
              <a:t>(</a:t>
            </a:r>
            <a:r>
              <a:rPr lang="en-US" altLang="zh-CN" dirty="0" err="1">
                <a:solidFill>
                  <a:srgbClr val="0432FF"/>
                </a:solidFill>
                <a:highlight>
                  <a:srgbClr val="FFFF00"/>
                </a:highlight>
              </a:rPr>
              <a:t>QueryT</a:t>
            </a:r>
            <a:r>
              <a:rPr lang="en-US" altLang="zh-CN" b="1" dirty="0">
                <a:solidFill>
                  <a:srgbClr val="0432FF"/>
                </a:solidFill>
                <a:highlight>
                  <a:srgbClr val="FFFF00"/>
                </a:highlight>
              </a:rPr>
              <a:t> </a:t>
            </a:r>
            <a:r>
              <a:rPr lang="en-US" altLang="zh-CN" dirty="0">
                <a:solidFill>
                  <a:schemeClr val="tx1"/>
                </a:solidFill>
                <a:highlight>
                  <a:srgbClr val="FFFF00"/>
                </a:highlight>
              </a:rPr>
              <a:t>&amp;</a:t>
            </a:r>
            <a:r>
              <a:rPr lang="zh-CN" altLang="en-US" i="1" dirty="0">
                <a:solidFill>
                  <a:schemeClr val="tx1"/>
                </a:solidFill>
                <a:highlight>
                  <a:srgbClr val="FFFF00"/>
                </a:highlight>
              </a:rPr>
              <a:t> </a:t>
            </a:r>
            <a:r>
              <a:rPr lang="en-US" altLang="zh-CN" i="1" dirty="0">
                <a:solidFill>
                  <a:schemeClr val="tx1"/>
                </a:solidFill>
                <a:highlight>
                  <a:srgbClr val="FFFF00"/>
                </a:highlight>
              </a:rPr>
              <a:t>q</a:t>
            </a:r>
            <a:r>
              <a:rPr lang="en-US" altLang="zh-CN" dirty="0">
                <a:solidFill>
                  <a:schemeClr val="tx1"/>
                </a:solidFill>
                <a:highlight>
                  <a:srgbClr val="FFFF00"/>
                </a:highlight>
              </a:rPr>
              <a:t>)</a:t>
            </a:r>
          </a:p>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p>
          <a:p>
            <a:r>
              <a:rPr lang="zh-CN" altLang="en-US" i="1" dirty="0">
                <a:solidFill>
                  <a:schemeClr val="tx1"/>
                </a:solidFill>
              </a:rPr>
              <a:t>  </a:t>
            </a:r>
            <a:r>
              <a:rPr lang="en-US" altLang="zh-CN" i="1" dirty="0" err="1">
                <a:solidFill>
                  <a:schemeClr val="tx1"/>
                </a:solidFill>
              </a:rPr>
              <a:t>add_task</a:t>
            </a:r>
            <a:r>
              <a:rPr lang="en-US" altLang="zh-CN" dirty="0">
                <a:solidFill>
                  <a:schemeClr val="tx1"/>
                </a:solidFill>
              </a:rPr>
              <a:t>(</a:t>
            </a:r>
            <a:r>
              <a:rPr lang="en-US" altLang="zh-CN" dirty="0" err="1">
                <a:solidFill>
                  <a:srgbClr val="0432FF"/>
                </a:solidFill>
              </a:rPr>
              <a:t>TaskT</a:t>
            </a:r>
            <a:r>
              <a:rPr lang="zh-CN" altLang="en-US" dirty="0">
                <a:solidFill>
                  <a:schemeClr val="tx1"/>
                </a:solidFill>
              </a:rPr>
              <a:t>* </a:t>
            </a:r>
            <a:r>
              <a:rPr lang="en-US" altLang="zh-CN" i="1" dirty="0">
                <a:solidFill>
                  <a:schemeClr val="tx1"/>
                </a:solidFill>
              </a:rPr>
              <a:t>t</a:t>
            </a:r>
            <a:r>
              <a:rPr lang="en-US" altLang="zh-CN" dirty="0">
                <a:solidFill>
                  <a:schemeClr val="tx1"/>
                </a:solidFill>
              </a:rPr>
              <a:t>)</a:t>
            </a:r>
            <a:endParaRPr lang="en-US" dirty="0">
              <a:solidFill>
                <a:schemeClr val="tx1"/>
              </a:solidFill>
            </a:endParaRPr>
          </a:p>
        </p:txBody>
      </p:sp>
      <p:sp>
        <p:nvSpPr>
          <p:cNvPr id="10" name="Rectangle 9">
            <a:extLst>
              <a:ext uri="{FF2B5EF4-FFF2-40B4-BE49-F238E27FC236}">
                <a16:creationId xmlns:a16="http://schemas.microsoft.com/office/drawing/2014/main" id="{464119E7-6983-E795-79F7-F11AD37B1052}"/>
              </a:ext>
            </a:extLst>
          </p:cNvPr>
          <p:cNvSpPr/>
          <p:nvPr/>
        </p:nvSpPr>
        <p:spPr>
          <a:xfrm>
            <a:off x="4886184" y="3589144"/>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Task&lt;</a:t>
            </a:r>
            <a:r>
              <a:rPr lang="en-US" altLang="zh-CN" b="1" dirty="0" err="1">
                <a:solidFill>
                  <a:srgbClr val="0432FF"/>
                </a:solidFill>
              </a:rPr>
              <a:t>ContextT</a:t>
            </a:r>
            <a:r>
              <a:rPr lang="en-US" altLang="zh-CN" b="1" dirty="0">
                <a:solidFill>
                  <a:schemeClr val="tx1"/>
                </a:solidFill>
              </a:rPr>
              <a:t>&gt;</a:t>
            </a:r>
            <a:endParaRPr lang="en-US" b="1" dirty="0">
              <a:solidFill>
                <a:schemeClr val="tx1"/>
              </a:solidFill>
            </a:endParaRPr>
          </a:p>
        </p:txBody>
      </p:sp>
      <p:sp>
        <p:nvSpPr>
          <p:cNvPr id="11" name="Rectangle 10">
            <a:extLst>
              <a:ext uri="{FF2B5EF4-FFF2-40B4-BE49-F238E27FC236}">
                <a16:creationId xmlns:a16="http://schemas.microsoft.com/office/drawing/2014/main" id="{7FA1B530-AC95-3C34-3493-9F153CD8D606}"/>
              </a:ext>
            </a:extLst>
          </p:cNvPr>
          <p:cNvSpPr/>
          <p:nvPr/>
        </p:nvSpPr>
        <p:spPr>
          <a:xfrm>
            <a:off x="4886184" y="3872092"/>
            <a:ext cx="2365308" cy="1232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ContextT</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p>
          <a:p>
            <a:r>
              <a:rPr lang="en-US" altLang="zh-CN" b="1" dirty="0">
                <a:solidFill>
                  <a:schemeClr val="bg1">
                    <a:lumMod val="75000"/>
                  </a:schemeClr>
                </a:solidFill>
              </a:rPr>
              <a:t>Internal</a:t>
            </a:r>
            <a:r>
              <a:rPr lang="zh-CN" altLang="en-US" b="1" dirty="0">
                <a:solidFill>
                  <a:schemeClr val="bg1">
                    <a:lumMod val="75000"/>
                  </a:schemeClr>
                </a:solidFill>
              </a:rPr>
              <a:t> </a:t>
            </a:r>
            <a:r>
              <a:rPr lang="en-US" altLang="zh-CN" b="1" dirty="0">
                <a:solidFill>
                  <a:schemeClr val="bg1">
                    <a:lumMod val="75000"/>
                  </a:schemeClr>
                </a:solidFill>
              </a:rPr>
              <a:t>Field:</a:t>
            </a:r>
            <a:endParaRPr lang="en-US" altLang="zh-CN" dirty="0">
              <a:solidFill>
                <a:schemeClr val="bg1">
                  <a:lumMod val="75000"/>
                </a:schemeClr>
              </a:solidFill>
            </a:endParaRPr>
          </a:p>
          <a:p>
            <a:r>
              <a:rPr lang="zh-CN" altLang="en-US" dirty="0">
                <a:solidFill>
                  <a:schemeClr val="bg1">
                    <a:lumMod val="75000"/>
                  </a:schemeClr>
                </a:solidFill>
              </a:rPr>
              <a:t>  </a:t>
            </a:r>
            <a:r>
              <a:rPr lang="en-US" altLang="zh-CN" dirty="0" err="1">
                <a:solidFill>
                  <a:schemeClr val="bg1">
                    <a:lumMod val="75000"/>
                  </a:schemeClr>
                </a:solidFill>
              </a:rPr>
              <a:t>task_prog</a:t>
            </a:r>
            <a:r>
              <a:rPr lang="zh-CN" altLang="en-US" dirty="0">
                <a:solidFill>
                  <a:schemeClr val="bg1">
                    <a:lumMod val="75000"/>
                  </a:schemeClr>
                </a:solidFill>
              </a:rPr>
              <a:t>* </a:t>
            </a:r>
            <a:r>
              <a:rPr lang="en-US" altLang="zh-CN" i="1" dirty="0">
                <a:solidFill>
                  <a:schemeClr val="bg1">
                    <a:lumMod val="75000"/>
                  </a:schemeClr>
                </a:solidFill>
              </a:rPr>
              <a:t>prog</a:t>
            </a:r>
            <a:r>
              <a:rPr lang="en-US" altLang="zh-CN" dirty="0">
                <a:solidFill>
                  <a:schemeClr val="bg1">
                    <a:lumMod val="75000"/>
                  </a:schemeClr>
                </a:solidFill>
              </a:rPr>
              <a:t>;</a:t>
            </a:r>
            <a:endParaRPr lang="en-US" dirty="0">
              <a:solidFill>
                <a:schemeClr val="bg1">
                  <a:lumMod val="75000"/>
                </a:schemeClr>
              </a:solidFill>
            </a:endParaRPr>
          </a:p>
        </p:txBody>
      </p:sp>
      <p:cxnSp>
        <p:nvCxnSpPr>
          <p:cNvPr id="12" name="Straight Arrow Connector 11">
            <a:extLst>
              <a:ext uri="{FF2B5EF4-FFF2-40B4-BE49-F238E27FC236}">
                <a16:creationId xmlns:a16="http://schemas.microsoft.com/office/drawing/2014/main" id="{BA32D5FC-5940-D9BF-48D2-9D8037BEDA97}"/>
              </a:ext>
            </a:extLst>
          </p:cNvPr>
          <p:cNvCxnSpPr>
            <a:cxnSpLocks/>
          </p:cNvCxnSpPr>
          <p:nvPr/>
        </p:nvCxnSpPr>
        <p:spPr>
          <a:xfrm>
            <a:off x="4821052" y="1641360"/>
            <a:ext cx="697919" cy="0"/>
          </a:xfrm>
          <a:prstGeom prst="straightConnector1">
            <a:avLst/>
          </a:prstGeom>
          <a:ln w="12700">
            <a:solidFill>
              <a:schemeClr val="bg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39BF123-20DA-4051-FAAD-662F9ECE5EE6}"/>
              </a:ext>
            </a:extLst>
          </p:cNvPr>
          <p:cNvGrpSpPr/>
          <p:nvPr/>
        </p:nvGrpSpPr>
        <p:grpSpPr>
          <a:xfrm>
            <a:off x="4886184" y="1489465"/>
            <a:ext cx="2365317" cy="2006408"/>
            <a:chOff x="671797" y="1509675"/>
            <a:chExt cx="2365317" cy="2006408"/>
          </a:xfrm>
        </p:grpSpPr>
        <p:sp>
          <p:nvSpPr>
            <p:cNvPr id="14" name="Rectangle 13">
              <a:extLst>
                <a:ext uri="{FF2B5EF4-FFF2-40B4-BE49-F238E27FC236}">
                  <a16:creationId xmlns:a16="http://schemas.microsoft.com/office/drawing/2014/main" id="{0521B11C-9352-3D7B-79D4-A22A9C8AC55B}"/>
                </a:ext>
              </a:extLst>
            </p:cNvPr>
            <p:cNvSpPr/>
            <p:nvPr/>
          </p:nvSpPr>
          <p:spPr>
            <a:xfrm>
              <a:off x="671797" y="1509675"/>
              <a:ext cx="2365313" cy="28944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lumMod val="75000"/>
                    </a:schemeClr>
                  </a:solidFill>
                </a:rPr>
                <a:t>task_prog</a:t>
              </a:r>
              <a:endParaRPr lang="en-US" b="1" dirty="0">
                <a:solidFill>
                  <a:schemeClr val="bg1">
                    <a:lumMod val="75000"/>
                  </a:schemeClr>
                </a:solidFill>
              </a:endParaRPr>
            </a:p>
          </p:txBody>
        </p:sp>
        <p:sp>
          <p:nvSpPr>
            <p:cNvPr id="15" name="Rectangle 14">
              <a:extLst>
                <a:ext uri="{FF2B5EF4-FFF2-40B4-BE49-F238E27FC236}">
                  <a16:creationId xmlns:a16="http://schemas.microsoft.com/office/drawing/2014/main" id="{EB0BDCE2-F481-69BD-9D00-0DFB2775B216}"/>
                </a:ext>
              </a:extLst>
            </p:cNvPr>
            <p:cNvSpPr/>
            <p:nvPr/>
          </p:nvSpPr>
          <p:spPr>
            <a:xfrm>
              <a:off x="671797" y="1794205"/>
              <a:ext cx="2365317" cy="172187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lumMod val="75000"/>
                    </a:schemeClr>
                  </a:solidFill>
                </a:rPr>
                <a:t>Internal</a:t>
              </a:r>
              <a:r>
                <a:rPr lang="zh-CN" altLang="en-US" b="1" dirty="0">
                  <a:solidFill>
                    <a:schemeClr val="bg1">
                      <a:lumMod val="75000"/>
                    </a:schemeClr>
                  </a:solidFill>
                </a:rPr>
                <a:t> </a:t>
              </a:r>
              <a:r>
                <a:rPr lang="en-US" altLang="zh-CN" b="1" dirty="0">
                  <a:solidFill>
                    <a:schemeClr val="bg1">
                      <a:lumMod val="75000"/>
                    </a:schemeClr>
                  </a:solidFill>
                </a:rPr>
                <a:t>Fields:</a:t>
              </a:r>
            </a:p>
            <a:p>
              <a:r>
                <a:rPr lang="zh-CN" altLang="en-US" i="1" dirty="0">
                  <a:solidFill>
                    <a:schemeClr val="bg1">
                      <a:lumMod val="75000"/>
                    </a:schemeClr>
                  </a:solidFill>
                </a:rPr>
                <a:t>  </a:t>
              </a:r>
              <a:r>
                <a:rPr lang="en-US" altLang="zh-CN" i="1" dirty="0" err="1">
                  <a:solidFill>
                    <a:schemeClr val="bg1">
                      <a:lumMod val="75000"/>
                    </a:schemeClr>
                  </a:solidFill>
                </a:rPr>
                <a:t>children_counter</a:t>
              </a:r>
              <a:r>
                <a:rPr lang="en-US" altLang="zh-CN" dirty="0">
                  <a:solidFill>
                    <a:schemeClr val="bg1">
                      <a:lumMod val="75000"/>
                    </a:schemeClr>
                  </a:solidFill>
                </a:rPr>
                <a:t>;</a:t>
              </a:r>
              <a:endParaRPr lang="en-US" altLang="zh-CN" i="1" dirty="0">
                <a:solidFill>
                  <a:schemeClr val="bg1">
                    <a:lumMod val="75000"/>
                  </a:schemeClr>
                </a:solidFill>
              </a:endParaRPr>
            </a:p>
            <a:p>
              <a:r>
                <a:rPr lang="zh-CN" altLang="en-US" dirty="0">
                  <a:solidFill>
                    <a:schemeClr val="bg1">
                      <a:lumMod val="75000"/>
                    </a:schemeClr>
                  </a:solidFill>
                </a:rPr>
                <a:t>  </a:t>
              </a:r>
              <a:r>
                <a:rPr lang="en-US" altLang="zh-CN" i="1" dirty="0" err="1">
                  <a:solidFill>
                    <a:schemeClr val="bg1">
                      <a:lumMod val="75000"/>
                    </a:schemeClr>
                  </a:solidFill>
                </a:rPr>
                <a:t>task_id</a:t>
              </a:r>
              <a:r>
                <a:rPr lang="en-US" altLang="zh-CN" dirty="0">
                  <a:solidFill>
                    <a:schemeClr val="bg1">
                      <a:lumMod val="75000"/>
                    </a:schemeClr>
                  </a:solidFill>
                </a:rPr>
                <a:t>;</a:t>
              </a:r>
            </a:p>
            <a:p>
              <a:r>
                <a:rPr lang="zh-CN" altLang="en-US" dirty="0">
                  <a:solidFill>
                    <a:schemeClr val="bg1">
                      <a:lumMod val="75000"/>
                    </a:schemeClr>
                  </a:solidFill>
                </a:rPr>
                <a:t>  </a:t>
              </a:r>
              <a:r>
                <a:rPr lang="en-US" altLang="zh-CN" i="1" dirty="0" err="1">
                  <a:solidFill>
                    <a:schemeClr val="bg1">
                      <a:lumMod val="75000"/>
                    </a:schemeClr>
                  </a:solidFill>
                </a:rPr>
                <a:t>parent_task_id</a:t>
              </a:r>
              <a:r>
                <a:rPr lang="en-US" altLang="zh-CN" dirty="0">
                  <a:solidFill>
                    <a:schemeClr val="bg1">
                      <a:lumMod val="75000"/>
                    </a:schemeClr>
                  </a:solidFill>
                </a:rPr>
                <a:t>;</a:t>
              </a:r>
            </a:p>
            <a:p>
              <a:r>
                <a:rPr lang="zh-CN" altLang="en-US" dirty="0">
                  <a:solidFill>
                    <a:schemeClr val="bg1">
                      <a:lumMod val="75000"/>
                    </a:schemeClr>
                  </a:solidFill>
                </a:rPr>
                <a:t>  </a:t>
              </a:r>
              <a:r>
                <a:rPr lang="en-US" altLang="zh-CN" i="1" dirty="0" err="1">
                  <a:solidFill>
                    <a:schemeClr val="bg1">
                      <a:lumMod val="75000"/>
                    </a:schemeClr>
                  </a:solidFill>
                </a:rPr>
                <a:t>query_id</a:t>
              </a:r>
              <a:r>
                <a:rPr lang="en-US" altLang="zh-CN" dirty="0">
                  <a:solidFill>
                    <a:schemeClr val="bg1">
                      <a:lumMod val="75000"/>
                    </a:schemeClr>
                  </a:solidFill>
                </a:rPr>
                <a:t>;</a:t>
              </a:r>
            </a:p>
            <a:p>
              <a:r>
                <a:rPr lang="zh-CN" altLang="en-US" dirty="0">
                  <a:solidFill>
                    <a:schemeClr val="bg1">
                      <a:lumMod val="75000"/>
                    </a:schemeClr>
                  </a:solidFill>
                </a:rPr>
                <a:t>  </a:t>
              </a:r>
              <a:r>
                <a:rPr lang="en-US" altLang="zh-CN" dirty="0">
                  <a:solidFill>
                    <a:schemeClr val="bg1">
                      <a:lumMod val="75000"/>
                    </a:schemeClr>
                  </a:solidFill>
                </a:rPr>
                <a:t>bool</a:t>
              </a:r>
              <a:r>
                <a:rPr lang="zh-CN" altLang="en-US" dirty="0">
                  <a:solidFill>
                    <a:schemeClr val="bg1">
                      <a:lumMod val="75000"/>
                    </a:schemeClr>
                  </a:solidFill>
                </a:rPr>
                <a:t> </a:t>
              </a:r>
              <a:r>
                <a:rPr lang="en-US" altLang="zh-CN" i="1" dirty="0">
                  <a:solidFill>
                    <a:schemeClr val="bg1">
                      <a:lumMod val="75000"/>
                    </a:schemeClr>
                  </a:solidFill>
                </a:rPr>
                <a:t>completed</a:t>
              </a:r>
              <a:r>
                <a:rPr lang="en-US" altLang="zh-CN" dirty="0">
                  <a:solidFill>
                    <a:schemeClr val="bg1">
                      <a:lumMod val="75000"/>
                    </a:schemeClr>
                  </a:solidFill>
                </a:rPr>
                <a:t>;</a:t>
              </a:r>
              <a:endParaRPr lang="en-US" dirty="0">
                <a:solidFill>
                  <a:schemeClr val="bg1">
                    <a:lumMod val="75000"/>
                  </a:schemeClr>
                </a:solidFill>
              </a:endParaRPr>
            </a:p>
          </p:txBody>
        </p:sp>
        <p:pic>
          <p:nvPicPr>
            <p:cNvPr id="16" name="Picture 2" descr="Indyme, LLC lock-icon &amp;gt;">
              <a:extLst>
                <a:ext uri="{FF2B5EF4-FFF2-40B4-BE49-F238E27FC236}">
                  <a16:creationId xmlns:a16="http://schemas.microsoft.com/office/drawing/2014/main" id="{62EF43B2-0764-3C41-F097-71B66541E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382" y="1899775"/>
              <a:ext cx="258758" cy="25875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9044B218-9EA6-D465-B09A-2114B51CCBB3}"/>
              </a:ext>
            </a:extLst>
          </p:cNvPr>
          <p:cNvCxnSpPr>
            <a:cxnSpLocks/>
          </p:cNvCxnSpPr>
          <p:nvPr/>
        </p:nvCxnSpPr>
        <p:spPr>
          <a:xfrm flipH="1">
            <a:off x="4800976" y="4912304"/>
            <a:ext cx="256144" cy="0"/>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8AC220-FAE6-2B4D-CED2-63A0D6A08C1D}"/>
              </a:ext>
            </a:extLst>
          </p:cNvPr>
          <p:cNvCxnSpPr>
            <a:cxnSpLocks/>
          </p:cNvCxnSpPr>
          <p:nvPr/>
        </p:nvCxnSpPr>
        <p:spPr>
          <a:xfrm flipV="1">
            <a:off x="4822072" y="1641361"/>
            <a:ext cx="0" cy="3270943"/>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1604635-4E18-E7E9-D218-F988A1D6BB9B}"/>
              </a:ext>
            </a:extLst>
          </p:cNvPr>
          <p:cNvCxnSpPr>
            <a:cxnSpLocks/>
          </p:cNvCxnSpPr>
          <p:nvPr/>
        </p:nvCxnSpPr>
        <p:spPr>
          <a:xfrm flipV="1">
            <a:off x="9699996" y="1681751"/>
            <a:ext cx="0" cy="201317"/>
          </a:xfrm>
          <a:prstGeom prst="straightConnector1">
            <a:avLst/>
          </a:prstGeom>
          <a:ln w="254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797482-7326-C300-98DF-F244DC306E29}"/>
              </a:ext>
            </a:extLst>
          </p:cNvPr>
          <p:cNvCxnSpPr>
            <a:cxnSpLocks/>
          </p:cNvCxnSpPr>
          <p:nvPr/>
        </p:nvCxnSpPr>
        <p:spPr>
          <a:xfrm flipH="1">
            <a:off x="7370452" y="1879565"/>
            <a:ext cx="232954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1AA9D6B-7095-88AB-2FE8-3DEF3B57B93F}"/>
              </a:ext>
            </a:extLst>
          </p:cNvPr>
          <p:cNvCxnSpPr>
            <a:cxnSpLocks/>
          </p:cNvCxnSpPr>
          <p:nvPr/>
        </p:nvCxnSpPr>
        <p:spPr>
          <a:xfrm flipV="1">
            <a:off x="7376215" y="1879565"/>
            <a:ext cx="0" cy="1861978"/>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EBEB70-CA3C-4098-1B90-1900C3EE1161}"/>
              </a:ext>
            </a:extLst>
          </p:cNvPr>
          <p:cNvCxnSpPr>
            <a:cxnSpLocks/>
          </p:cNvCxnSpPr>
          <p:nvPr/>
        </p:nvCxnSpPr>
        <p:spPr>
          <a:xfrm flipH="1">
            <a:off x="6869104" y="3743151"/>
            <a:ext cx="51616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A7FC25F-0DBD-663B-57AA-112BF97FBF07}"/>
              </a:ext>
            </a:extLst>
          </p:cNvPr>
          <p:cNvSpPr/>
          <p:nvPr/>
        </p:nvSpPr>
        <p:spPr>
          <a:xfrm>
            <a:off x="4886184" y="5193973"/>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Worker&lt;</a:t>
            </a:r>
            <a:r>
              <a:rPr lang="en-US" altLang="zh-CN" b="1" dirty="0" err="1">
                <a:solidFill>
                  <a:srgbClr val="0432FF"/>
                </a:solidFill>
              </a:rPr>
              <a:t>ComperT</a:t>
            </a:r>
            <a:r>
              <a:rPr lang="en-US" altLang="zh-CN" b="1" dirty="0">
                <a:solidFill>
                  <a:schemeClr val="tx1"/>
                </a:solidFill>
              </a:rPr>
              <a:t>&gt;</a:t>
            </a:r>
            <a:endParaRPr lang="en-US" b="1" dirty="0">
              <a:solidFill>
                <a:schemeClr val="tx1"/>
              </a:solidFill>
            </a:endParaRPr>
          </a:p>
        </p:txBody>
      </p:sp>
      <p:sp>
        <p:nvSpPr>
          <p:cNvPr id="24" name="Rectangle 23">
            <a:extLst>
              <a:ext uri="{FF2B5EF4-FFF2-40B4-BE49-F238E27FC236}">
                <a16:creationId xmlns:a16="http://schemas.microsoft.com/office/drawing/2014/main" id="{5D4D0BCA-1334-AF51-5034-2D36A38EF1DE}"/>
              </a:ext>
            </a:extLst>
          </p:cNvPr>
          <p:cNvSpPr/>
          <p:nvPr/>
        </p:nvSpPr>
        <p:spPr>
          <a:xfrm>
            <a:off x="4886184" y="5476922"/>
            <a:ext cx="2365308" cy="5335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endParaRPr lang="en-US" altLang="zh-CN" dirty="0">
              <a:solidFill>
                <a:schemeClr val="tx1"/>
              </a:solidFill>
            </a:endParaRPr>
          </a:p>
          <a:p>
            <a:r>
              <a:rPr lang="zh-CN" altLang="en-US" dirty="0">
                <a:solidFill>
                  <a:srgbClr val="0432FF"/>
                </a:solidFill>
              </a:rPr>
              <a:t>  </a:t>
            </a:r>
            <a:r>
              <a:rPr lang="en-US" altLang="zh-CN" i="1" dirty="0">
                <a:solidFill>
                  <a:schemeClr val="tx1"/>
                </a:solidFill>
              </a:rPr>
              <a:t>run</a:t>
            </a:r>
            <a:r>
              <a:rPr lang="en-US" altLang="zh-CN" dirty="0">
                <a:solidFill>
                  <a:schemeClr val="tx1"/>
                </a:solidFill>
              </a:rPr>
              <a:t>()</a:t>
            </a:r>
            <a:endParaRPr lang="en-US" dirty="0">
              <a:solidFill>
                <a:schemeClr val="tx1"/>
              </a:solidFill>
            </a:endParaRPr>
          </a:p>
        </p:txBody>
      </p:sp>
      <p:cxnSp>
        <p:nvCxnSpPr>
          <p:cNvPr id="25" name="Straight Arrow Connector 24">
            <a:extLst>
              <a:ext uri="{FF2B5EF4-FFF2-40B4-BE49-F238E27FC236}">
                <a16:creationId xmlns:a16="http://schemas.microsoft.com/office/drawing/2014/main" id="{640E996C-44FE-1D76-9F46-2A631582FB97}"/>
              </a:ext>
            </a:extLst>
          </p:cNvPr>
          <p:cNvCxnSpPr>
            <a:cxnSpLocks/>
          </p:cNvCxnSpPr>
          <p:nvPr/>
        </p:nvCxnSpPr>
        <p:spPr>
          <a:xfrm flipH="1">
            <a:off x="10930872" y="1641360"/>
            <a:ext cx="992275"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3DA024A-A660-C976-EBFB-80DCA2FE3871}"/>
              </a:ext>
            </a:extLst>
          </p:cNvPr>
          <p:cNvCxnSpPr>
            <a:cxnSpLocks/>
          </p:cNvCxnSpPr>
          <p:nvPr/>
        </p:nvCxnSpPr>
        <p:spPr>
          <a:xfrm flipV="1">
            <a:off x="11923147" y="1641362"/>
            <a:ext cx="0" cy="428907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F8A6893-B942-39D6-701F-039D38F3BBC5}"/>
              </a:ext>
            </a:extLst>
          </p:cNvPr>
          <p:cNvCxnSpPr>
            <a:cxnSpLocks/>
          </p:cNvCxnSpPr>
          <p:nvPr/>
        </p:nvCxnSpPr>
        <p:spPr>
          <a:xfrm flipH="1">
            <a:off x="7382129" y="5930432"/>
            <a:ext cx="4541018"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933A2EF-6A1A-B3C1-F129-919CB5CF6ADC}"/>
              </a:ext>
            </a:extLst>
          </p:cNvPr>
          <p:cNvCxnSpPr>
            <a:cxnSpLocks/>
          </p:cNvCxnSpPr>
          <p:nvPr/>
        </p:nvCxnSpPr>
        <p:spPr>
          <a:xfrm flipV="1">
            <a:off x="7382129" y="5570022"/>
            <a:ext cx="0" cy="36041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A274DF-758C-A083-F991-89B69DF41D75}"/>
              </a:ext>
            </a:extLst>
          </p:cNvPr>
          <p:cNvCxnSpPr>
            <a:cxnSpLocks/>
          </p:cNvCxnSpPr>
          <p:nvPr/>
        </p:nvCxnSpPr>
        <p:spPr>
          <a:xfrm flipH="1">
            <a:off x="6494531" y="5572556"/>
            <a:ext cx="899790"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0B4EF5-0D19-A6DA-E9FA-7210E5E537A6}"/>
              </a:ext>
            </a:extLst>
          </p:cNvPr>
          <p:cNvCxnSpPr>
            <a:cxnSpLocks/>
          </p:cNvCxnSpPr>
          <p:nvPr/>
        </p:nvCxnSpPr>
        <p:spPr>
          <a:xfrm flipV="1">
            <a:off x="6502151" y="5376263"/>
            <a:ext cx="0" cy="201317"/>
          </a:xfrm>
          <a:prstGeom prst="straightConnector1">
            <a:avLst/>
          </a:prstGeom>
          <a:ln w="254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BF16FE0B-CBDE-2B9E-B202-D47029490D8D}"/>
              </a:ext>
            </a:extLst>
          </p:cNvPr>
          <p:cNvGrpSpPr/>
          <p:nvPr/>
        </p:nvGrpSpPr>
        <p:grpSpPr>
          <a:xfrm>
            <a:off x="216073" y="1503413"/>
            <a:ext cx="4051631" cy="4559266"/>
            <a:chOff x="7310807" y="1426854"/>
            <a:chExt cx="4788305" cy="4895852"/>
          </a:xfrm>
        </p:grpSpPr>
        <p:pic>
          <p:nvPicPr>
            <p:cNvPr id="32" name="Picture 31" descr="Diagram&#10;&#10;Description automatically generated">
              <a:extLst>
                <a:ext uri="{FF2B5EF4-FFF2-40B4-BE49-F238E27FC236}">
                  <a16:creationId xmlns:a16="http://schemas.microsoft.com/office/drawing/2014/main" id="{368FAC44-0B7D-3356-EDE9-0D65683733EF}"/>
                </a:ext>
              </a:extLst>
            </p:cNvPr>
            <p:cNvPicPr>
              <a:picLocks noChangeAspect="1"/>
            </p:cNvPicPr>
            <p:nvPr/>
          </p:nvPicPr>
          <p:blipFill>
            <a:blip r:embed="rId4"/>
            <a:stretch>
              <a:fillRect/>
            </a:stretch>
          </p:blipFill>
          <p:spPr>
            <a:xfrm>
              <a:off x="7310807" y="1646314"/>
              <a:ext cx="4788305" cy="4676392"/>
            </a:xfrm>
            <a:prstGeom prst="rect">
              <a:avLst/>
            </a:prstGeom>
          </p:spPr>
        </p:pic>
        <p:sp>
          <p:nvSpPr>
            <p:cNvPr id="33" name="Freeform 32">
              <a:extLst>
                <a:ext uri="{FF2B5EF4-FFF2-40B4-BE49-F238E27FC236}">
                  <a16:creationId xmlns:a16="http://schemas.microsoft.com/office/drawing/2014/main" id="{4F71AF99-529D-D8D1-FDB3-AA5DDEDDD5C3}"/>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575D5B73-1B6F-EE22-BEBD-08B176CE284E}"/>
                </a:ext>
              </a:extLst>
            </p:cNvPr>
            <p:cNvSpPr/>
            <p:nvPr/>
          </p:nvSpPr>
          <p:spPr>
            <a:xfrm>
              <a:off x="8159262" y="1966089"/>
              <a:ext cx="166970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BE38A29C-CF33-907F-56AB-D460F2B81CA3}"/>
                </a:ext>
              </a:extLst>
            </p:cNvPr>
            <p:cNvSpPr/>
            <p:nvPr/>
          </p:nvSpPr>
          <p:spPr>
            <a:xfrm rot="10800000">
              <a:off x="8462142" y="2968371"/>
              <a:ext cx="1596258" cy="105197"/>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ABB6757-A1A5-E318-B60D-728C25281AD4}"/>
                </a:ext>
              </a:extLst>
            </p:cNvPr>
            <p:cNvSpPr/>
            <p:nvPr/>
          </p:nvSpPr>
          <p:spPr>
            <a:xfrm rot="10800000">
              <a:off x="8721259" y="2477544"/>
              <a:ext cx="1669700" cy="220132"/>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18117F0-D2B0-A929-65E4-894655C60613}"/>
                </a:ext>
              </a:extLst>
            </p:cNvPr>
            <p:cNvSpPr/>
            <p:nvPr/>
          </p:nvSpPr>
          <p:spPr>
            <a:xfrm>
              <a:off x="8414334" y="5587133"/>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ounded Rectangle 38">
            <a:extLst>
              <a:ext uri="{FF2B5EF4-FFF2-40B4-BE49-F238E27FC236}">
                <a16:creationId xmlns:a16="http://schemas.microsoft.com/office/drawing/2014/main" id="{C1881EEA-AF0A-1663-4F21-57A98802CBE5}"/>
              </a:ext>
            </a:extLst>
          </p:cNvPr>
          <p:cNvSpPr/>
          <p:nvPr/>
        </p:nvSpPr>
        <p:spPr>
          <a:xfrm>
            <a:off x="490234" y="1304293"/>
            <a:ext cx="1183615" cy="1729504"/>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B8E38D46-F7E8-8B09-4423-42803D5F6C6A}"/>
              </a:ext>
            </a:extLst>
          </p:cNvPr>
          <p:cNvSpPr txBox="1"/>
          <p:nvPr/>
        </p:nvSpPr>
        <p:spPr>
          <a:xfrm>
            <a:off x="601767" y="1296274"/>
            <a:ext cx="973428" cy="369332"/>
          </a:xfrm>
          <a:prstGeom prst="rect">
            <a:avLst/>
          </a:prstGeom>
          <a:noFill/>
        </p:spPr>
        <p:txBody>
          <a:bodyPr wrap="square">
            <a:spAutoFit/>
          </a:bodyPr>
          <a:lstStyle/>
          <a:p>
            <a:r>
              <a:rPr lang="en-US" altLang="zh-CN" b="1" dirty="0" err="1">
                <a:solidFill>
                  <a:srgbClr val="00B050"/>
                </a:solidFill>
              </a:rPr>
              <a:t>QueryT</a:t>
            </a:r>
            <a:endParaRPr lang="en-US" dirty="0">
              <a:solidFill>
                <a:srgbClr val="00B050"/>
              </a:solidFill>
            </a:endParaRPr>
          </a:p>
        </p:txBody>
      </p:sp>
      <p:sp>
        <p:nvSpPr>
          <p:cNvPr id="42" name="Rectangle 41">
            <a:extLst>
              <a:ext uri="{FF2B5EF4-FFF2-40B4-BE49-F238E27FC236}">
                <a16:creationId xmlns:a16="http://schemas.microsoft.com/office/drawing/2014/main" id="{4D7B5BB8-8341-C3B0-26CF-F642E271CBED}"/>
              </a:ext>
            </a:extLst>
          </p:cNvPr>
          <p:cNvSpPr/>
          <p:nvPr/>
        </p:nvSpPr>
        <p:spPr>
          <a:xfrm>
            <a:off x="8988052" y="5959857"/>
            <a:ext cx="3321868" cy="461665"/>
          </a:xfrm>
          <a:prstGeom prst="rect">
            <a:avLst/>
          </a:prstGeom>
        </p:spPr>
        <p:txBody>
          <a:bodyPr wrap="square">
            <a:spAutoFit/>
          </a:bodyPr>
          <a:lstStyle/>
          <a:p>
            <a:pPr lvl="1"/>
            <a:r>
              <a:rPr lang="en-US" altLang="zh-CN" sz="2400" b="1" dirty="0">
                <a:solidFill>
                  <a:srgbClr val="C00000"/>
                </a:solidFill>
              </a:rPr>
              <a:t>Start a new phase?</a:t>
            </a:r>
            <a:endParaRPr lang="en-US" altLang="zh-CN" sz="2400" i="1" dirty="0">
              <a:solidFill>
                <a:srgbClr val="C00000"/>
              </a:solidFill>
            </a:endParaRPr>
          </a:p>
        </p:txBody>
      </p:sp>
      <p:sp>
        <p:nvSpPr>
          <p:cNvPr id="43" name="Right Arrow 42">
            <a:extLst>
              <a:ext uri="{FF2B5EF4-FFF2-40B4-BE49-F238E27FC236}">
                <a16:creationId xmlns:a16="http://schemas.microsoft.com/office/drawing/2014/main" id="{88736C4D-3392-2AAB-1B81-A601B773908D}"/>
              </a:ext>
            </a:extLst>
          </p:cNvPr>
          <p:cNvSpPr/>
          <p:nvPr/>
        </p:nvSpPr>
        <p:spPr>
          <a:xfrm rot="14396460" flipH="1">
            <a:off x="10307458" y="5629026"/>
            <a:ext cx="702021" cy="267081"/>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c 44">
            <a:extLst>
              <a:ext uri="{FF2B5EF4-FFF2-40B4-BE49-F238E27FC236}">
                <a16:creationId xmlns:a16="http://schemas.microsoft.com/office/drawing/2014/main" id="{7AE845EF-073A-AE77-C58B-AEF655E39BFF}"/>
              </a:ext>
            </a:extLst>
          </p:cNvPr>
          <p:cNvSpPr/>
          <p:nvPr/>
        </p:nvSpPr>
        <p:spPr>
          <a:xfrm rot="19213881">
            <a:off x="10340720" y="3603395"/>
            <a:ext cx="992623" cy="898467"/>
          </a:xfrm>
          <a:prstGeom prst="arc">
            <a:avLst/>
          </a:prstGeom>
          <a:ln w="38100">
            <a:solidFill>
              <a:srgbClr val="C00000"/>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Rectangle 45">
            <a:extLst>
              <a:ext uri="{FF2B5EF4-FFF2-40B4-BE49-F238E27FC236}">
                <a16:creationId xmlns:a16="http://schemas.microsoft.com/office/drawing/2014/main" id="{26300E23-E689-93DD-ED09-275BEA92D4DC}"/>
              </a:ext>
            </a:extLst>
          </p:cNvPr>
          <p:cNvSpPr/>
          <p:nvPr/>
        </p:nvSpPr>
        <p:spPr>
          <a:xfrm>
            <a:off x="7478286" y="1493995"/>
            <a:ext cx="4541010"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Tree>
    <p:extLst>
      <p:ext uri="{BB962C8B-B14F-4D97-AF65-F5344CB8AC3E}">
        <p14:creationId xmlns:p14="http://schemas.microsoft.com/office/powerpoint/2010/main" val="20688129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69189-7792-0922-B8C3-6EF72792B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7C639-742E-FB0F-5CC0-948D52A45377}"/>
              </a:ext>
            </a:extLst>
          </p:cNvPr>
          <p:cNvSpPr>
            <a:spLocks noGrp="1"/>
          </p:cNvSpPr>
          <p:nvPr>
            <p:ph type="title"/>
          </p:nvPr>
        </p:nvSpPr>
        <p:spPr>
          <a:xfrm>
            <a:off x="7433224" y="119839"/>
            <a:ext cx="4541007"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a:t>
            </a:r>
            <a:r>
              <a:rPr lang="en-US" altLang="zh-CN" sz="6600" b="1" dirty="0" err="1">
                <a:solidFill>
                  <a:srgbClr val="C00000"/>
                </a:solidFill>
                <a:latin typeface="Times New Roman" panose="02020603050405020304" pitchFamily="18" charset="0"/>
                <a:cs typeface="Times New Roman" panose="02020603050405020304" pitchFamily="18" charset="0"/>
              </a:rPr>
              <a:t>thinkerQ</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4F20C0BB-8F09-8AA5-27CB-A7FCFEA2CDE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63</a:t>
            </a:fld>
            <a:endParaRPr lang="en-US" sz="2000" dirty="0">
              <a:solidFill>
                <a:schemeClr val="tx1"/>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FDEB232-0911-9CE6-046E-AC3B4B267923}"/>
              </a:ext>
            </a:extLst>
          </p:cNvPr>
          <p:cNvSpPr txBox="1"/>
          <p:nvPr/>
        </p:nvSpPr>
        <p:spPr>
          <a:xfrm>
            <a:off x="269321" y="6153386"/>
            <a:ext cx="11383801" cy="584775"/>
          </a:xfrm>
          <a:prstGeom prst="rect">
            <a:avLst/>
          </a:prstGeom>
          <a:noFill/>
        </p:spPr>
        <p:txBody>
          <a:bodyPr wrap="square">
            <a:spAutoFit/>
          </a:bodyPr>
          <a:lstStyle/>
          <a:p>
            <a:r>
              <a:rPr lang="en-US" sz="1600" dirty="0" err="1">
                <a:solidFill>
                  <a:schemeClr val="bg1">
                    <a:lumMod val="50000"/>
                  </a:schemeClr>
                </a:solidFill>
              </a:rPr>
              <a:t>Lyuheng</a:t>
            </a:r>
            <a:r>
              <a:rPr lang="en-US" sz="1600" dirty="0">
                <a:solidFill>
                  <a:schemeClr val="bg1">
                    <a:lumMod val="50000"/>
                  </a:schemeClr>
                </a:solidFill>
              </a:rPr>
              <a:t> Yuan, </a:t>
            </a:r>
            <a:r>
              <a:rPr lang="en-US" sz="1600" dirty="0" err="1">
                <a:solidFill>
                  <a:schemeClr val="bg1">
                    <a:lumMod val="50000"/>
                  </a:schemeClr>
                </a:solidFill>
              </a:rPr>
              <a:t>Guimu</a:t>
            </a:r>
            <a:r>
              <a:rPr lang="en-US" sz="1600" dirty="0">
                <a:solidFill>
                  <a:schemeClr val="bg1">
                    <a:lumMod val="50000"/>
                  </a:schemeClr>
                </a:solidFill>
              </a:rPr>
              <a:t> Guo, Da Yan, Saugat Adhikari, Jalal Khalil, Cheng Long, and Lei Zou:</a:t>
            </a:r>
          </a:p>
          <a:p>
            <a:r>
              <a:rPr lang="en-US" sz="1600" b="1" dirty="0">
                <a:solidFill>
                  <a:schemeClr val="bg1">
                    <a:lumMod val="50000"/>
                  </a:schemeClr>
                </a:solidFill>
              </a:rPr>
              <a:t>G-</a:t>
            </a:r>
            <a:r>
              <a:rPr lang="en-US" sz="1600" b="1" dirty="0" err="1">
                <a:solidFill>
                  <a:schemeClr val="bg1">
                    <a:lumMod val="50000"/>
                  </a:schemeClr>
                </a:solidFill>
              </a:rPr>
              <a:t>thinkerQ</a:t>
            </a:r>
            <a:r>
              <a:rPr lang="en-US" sz="1600" b="1" dirty="0">
                <a:solidFill>
                  <a:schemeClr val="bg1">
                    <a:lumMod val="50000"/>
                  </a:schemeClr>
                </a:solidFill>
              </a:rPr>
              <a:t>: A General Subgraph Querying System with a Unified Task-Based Programming Model. </a:t>
            </a:r>
            <a:r>
              <a:rPr lang="en-US" sz="1600" dirty="0">
                <a:solidFill>
                  <a:schemeClr val="bg1">
                    <a:lumMod val="50000"/>
                  </a:schemeClr>
                </a:solidFill>
              </a:rPr>
              <a:t>TKDE 2025 (accepted).</a:t>
            </a:r>
          </a:p>
        </p:txBody>
      </p:sp>
      <p:sp>
        <p:nvSpPr>
          <p:cNvPr id="7" name="Rectangle 6">
            <a:extLst>
              <a:ext uri="{FF2B5EF4-FFF2-40B4-BE49-F238E27FC236}">
                <a16:creationId xmlns:a16="http://schemas.microsoft.com/office/drawing/2014/main" id="{27120940-D607-48DE-C044-8758DDB1729D}"/>
              </a:ext>
            </a:extLst>
          </p:cNvPr>
          <p:cNvSpPr/>
          <p:nvPr/>
        </p:nvSpPr>
        <p:spPr>
          <a:xfrm>
            <a:off x="7483054" y="1497314"/>
            <a:ext cx="4541010"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lumMod val="75000"/>
                  </a:schemeClr>
                </a:solidFill>
              </a:rPr>
              <a:t>Comper</a:t>
            </a:r>
            <a:r>
              <a:rPr lang="en-US" altLang="zh-CN" b="1" dirty="0">
                <a:solidFill>
                  <a:schemeClr val="bg1">
                    <a:lumMod val="75000"/>
                  </a:schemeClr>
                </a:solidFill>
              </a:rPr>
              <a:t>&lt;</a:t>
            </a:r>
            <a:r>
              <a:rPr lang="en-US" altLang="zh-CN" b="1" dirty="0" err="1">
                <a:solidFill>
                  <a:schemeClr val="bg1">
                    <a:lumMod val="75000"/>
                  </a:schemeClr>
                </a:solidFill>
              </a:rPr>
              <a:t>TaskT</a:t>
            </a:r>
            <a:r>
              <a:rPr lang="en-US" altLang="zh-CN" b="1" dirty="0">
                <a:solidFill>
                  <a:schemeClr val="bg1">
                    <a:lumMod val="75000"/>
                  </a:schemeClr>
                </a:solidFill>
              </a:rPr>
              <a:t>, </a:t>
            </a:r>
            <a:r>
              <a:rPr lang="en-US" altLang="zh-CN" b="1" dirty="0" err="1">
                <a:solidFill>
                  <a:schemeClr val="bg1">
                    <a:lumMod val="75000"/>
                  </a:schemeClr>
                </a:solidFill>
              </a:rPr>
              <a:t>QueryT</a:t>
            </a:r>
            <a:r>
              <a:rPr lang="en-US" altLang="zh-CN" b="1" dirty="0">
                <a:solidFill>
                  <a:schemeClr val="bg1">
                    <a:lumMod val="75000"/>
                  </a:schemeClr>
                </a:solidFill>
              </a:rPr>
              <a:t>&gt;</a:t>
            </a:r>
            <a:endParaRPr lang="en-US" b="1" dirty="0">
              <a:solidFill>
                <a:schemeClr val="bg1">
                  <a:lumMod val="75000"/>
                </a:schemeClr>
              </a:solidFill>
            </a:endParaRPr>
          </a:p>
        </p:txBody>
      </p:sp>
      <p:sp>
        <p:nvSpPr>
          <p:cNvPr id="9" name="Rectangle 8">
            <a:extLst>
              <a:ext uri="{FF2B5EF4-FFF2-40B4-BE49-F238E27FC236}">
                <a16:creationId xmlns:a16="http://schemas.microsoft.com/office/drawing/2014/main" id="{E4609FA2-0A38-B378-C056-8774A244A188}"/>
              </a:ext>
            </a:extLst>
          </p:cNvPr>
          <p:cNvSpPr/>
          <p:nvPr/>
        </p:nvSpPr>
        <p:spPr>
          <a:xfrm>
            <a:off x="7483054" y="1780262"/>
            <a:ext cx="4541016" cy="4236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lumMod val="75000"/>
                  </a:schemeClr>
                </a:solidFill>
              </a:rPr>
              <a:t>External</a:t>
            </a:r>
            <a:r>
              <a:rPr lang="zh-CN" altLang="en-US" b="1" dirty="0">
                <a:solidFill>
                  <a:schemeClr val="bg1">
                    <a:lumMod val="75000"/>
                  </a:schemeClr>
                </a:solidFill>
              </a:rPr>
              <a:t> </a:t>
            </a:r>
            <a:r>
              <a:rPr lang="en-US" altLang="zh-CN" b="1" dirty="0">
                <a:solidFill>
                  <a:schemeClr val="bg1">
                    <a:lumMod val="75000"/>
                  </a:schemeClr>
                </a:solidFill>
              </a:rPr>
              <a:t>Field:</a:t>
            </a:r>
            <a:endParaRPr lang="en-US" altLang="zh-CN" dirty="0">
              <a:solidFill>
                <a:schemeClr val="bg1">
                  <a:lumMod val="75000"/>
                </a:schemeClr>
              </a:solidFill>
            </a:endParaRPr>
          </a:p>
          <a:p>
            <a:r>
              <a:rPr lang="zh-CN" altLang="en-US" dirty="0">
                <a:solidFill>
                  <a:schemeClr val="bg1">
                    <a:lumMod val="75000"/>
                  </a:schemeClr>
                </a:solidFill>
              </a:rPr>
              <a:t>  </a:t>
            </a:r>
            <a:r>
              <a:rPr lang="en-US" altLang="zh-CN" dirty="0" err="1">
                <a:solidFill>
                  <a:schemeClr val="bg1">
                    <a:lumMod val="75000"/>
                  </a:schemeClr>
                </a:solidFill>
              </a:rPr>
              <a:t>output_file_stream</a:t>
            </a:r>
            <a:r>
              <a:rPr lang="zh-CN" altLang="en-US" i="1" dirty="0">
                <a:solidFill>
                  <a:schemeClr val="bg1">
                    <a:lumMod val="75000"/>
                  </a:schemeClr>
                </a:solidFill>
              </a:rPr>
              <a:t> </a:t>
            </a:r>
            <a:r>
              <a:rPr lang="en-US" altLang="zh-CN" i="1" dirty="0" err="1">
                <a:solidFill>
                  <a:schemeClr val="bg1">
                    <a:lumMod val="75000"/>
                  </a:schemeClr>
                </a:solidFill>
              </a:rPr>
              <a:t>fout</a:t>
            </a:r>
            <a:r>
              <a:rPr lang="en-US" altLang="zh-CN" dirty="0">
                <a:solidFill>
                  <a:schemeClr val="bg1">
                    <a:lumMod val="75000"/>
                  </a:schemeClr>
                </a:solidFill>
              </a:rPr>
              <a:t>;</a:t>
            </a:r>
            <a:r>
              <a:rPr lang="en-US" altLang="zh-CN" i="1" dirty="0">
                <a:solidFill>
                  <a:schemeClr val="bg1">
                    <a:lumMod val="75000"/>
                  </a:schemeClr>
                </a:solidFill>
              </a:rPr>
              <a:t> </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b="1" dirty="0">
                <a:solidFill>
                  <a:schemeClr val="tx1"/>
                </a:solidFill>
              </a:rPr>
              <a:t>  </a:t>
            </a:r>
            <a:r>
              <a:rPr lang="en-US" altLang="zh-CN" i="1" dirty="0" err="1">
                <a:solidFill>
                  <a:schemeClr val="tx1"/>
                </a:solidFill>
              </a:rPr>
              <a:t>comper_id</a:t>
            </a:r>
            <a:r>
              <a:rPr lang="en-US" altLang="zh-CN" i="1"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query_id</a:t>
            </a:r>
            <a:r>
              <a:rPr lang="en-US" altLang="zh-CN" dirty="0">
                <a:solidFill>
                  <a:schemeClr val="tx1"/>
                </a:solidFill>
              </a:rPr>
              <a:t>;</a:t>
            </a:r>
            <a:endParaRPr lang="en-US" altLang="zh-CN" b="1" dirty="0">
              <a:solidFill>
                <a:schemeClr val="tx1"/>
              </a:solidFill>
            </a:endParaRPr>
          </a:p>
          <a:p>
            <a:r>
              <a:rPr lang="en-US" altLang="zh-CN" b="1" dirty="0">
                <a:solidFill>
                  <a:schemeClr val="bg1">
                    <a:lumMod val="75000"/>
                  </a:schemeClr>
                </a:solidFill>
              </a:rPr>
              <a:t>UDFs:</a:t>
            </a:r>
          </a:p>
          <a:p>
            <a:r>
              <a:rPr lang="zh-CN" altLang="en-US" dirty="0">
                <a:solidFill>
                  <a:schemeClr val="bg1">
                    <a:lumMod val="75000"/>
                  </a:schemeClr>
                </a:solidFill>
              </a:rPr>
              <a:t>  </a:t>
            </a:r>
            <a:r>
              <a:rPr lang="en-US" altLang="zh-CN" dirty="0">
                <a:solidFill>
                  <a:schemeClr val="bg1">
                    <a:lumMod val="75000"/>
                  </a:schemeClr>
                </a:solidFill>
              </a:rPr>
              <a:t>bool </a:t>
            </a:r>
            <a:r>
              <a:rPr lang="en-US" altLang="zh-CN" i="1" dirty="0" err="1">
                <a:solidFill>
                  <a:schemeClr val="bg1">
                    <a:lumMod val="75000"/>
                  </a:schemeClr>
                </a:solidFill>
              </a:rPr>
              <a:t>to_query</a:t>
            </a:r>
            <a:r>
              <a:rPr lang="en-US" altLang="zh-CN" dirty="0">
                <a:solidFill>
                  <a:schemeClr val="bg1">
                    <a:lumMod val="75000"/>
                  </a:schemeClr>
                </a:solidFill>
              </a:rPr>
              <a:t>(const</a:t>
            </a:r>
            <a:r>
              <a:rPr lang="zh-CN" altLang="en-US" dirty="0">
                <a:solidFill>
                  <a:schemeClr val="bg1">
                    <a:lumMod val="75000"/>
                  </a:schemeClr>
                </a:solidFill>
              </a:rPr>
              <a:t> </a:t>
            </a:r>
            <a:r>
              <a:rPr lang="en-US" altLang="zh-CN" dirty="0">
                <a:solidFill>
                  <a:schemeClr val="bg1">
                    <a:lumMod val="75000"/>
                  </a:schemeClr>
                </a:solidFill>
              </a:rPr>
              <a:t>string&amp;</a:t>
            </a:r>
            <a:r>
              <a:rPr lang="zh-CN" altLang="en-US" dirty="0">
                <a:solidFill>
                  <a:schemeClr val="bg1">
                    <a:lumMod val="75000"/>
                  </a:schemeClr>
                </a:solidFill>
              </a:rPr>
              <a:t> </a:t>
            </a:r>
            <a:r>
              <a:rPr lang="en-US" altLang="zh-CN" i="1" dirty="0">
                <a:solidFill>
                  <a:schemeClr val="bg1">
                    <a:lumMod val="75000"/>
                  </a:schemeClr>
                </a:solidFill>
              </a:rPr>
              <a:t>line</a:t>
            </a:r>
            <a:r>
              <a:rPr lang="en-US" altLang="zh-CN" dirty="0">
                <a:solidFill>
                  <a:schemeClr val="bg1">
                    <a:lumMod val="75000"/>
                  </a:schemeClr>
                </a:solidFill>
              </a:rPr>
              <a:t>,</a:t>
            </a:r>
            <a:r>
              <a:rPr lang="zh-CN" altLang="en-US" dirty="0">
                <a:solidFill>
                  <a:schemeClr val="bg1">
                    <a:lumMod val="75000"/>
                  </a:schemeClr>
                </a:solidFill>
              </a:rPr>
              <a:t> </a:t>
            </a:r>
            <a:r>
              <a:rPr lang="en-US" altLang="zh-CN" dirty="0" err="1">
                <a:solidFill>
                  <a:schemeClr val="bg1">
                    <a:lumMod val="75000"/>
                  </a:schemeClr>
                </a:solidFill>
              </a:rPr>
              <a:t>QueryT</a:t>
            </a:r>
            <a:r>
              <a:rPr lang="en-US" altLang="zh-CN" b="1" dirty="0">
                <a:solidFill>
                  <a:schemeClr val="bg1">
                    <a:lumMod val="75000"/>
                  </a:schemeClr>
                </a:solidFill>
              </a:rPr>
              <a:t> </a:t>
            </a:r>
            <a:r>
              <a:rPr lang="en-US" altLang="zh-CN" dirty="0">
                <a:solidFill>
                  <a:schemeClr val="bg1">
                    <a:lumMod val="75000"/>
                  </a:schemeClr>
                </a:solidFill>
              </a:rPr>
              <a:t>&amp;</a:t>
            </a:r>
            <a:r>
              <a:rPr lang="zh-CN" altLang="en-US" i="1" dirty="0">
                <a:solidFill>
                  <a:schemeClr val="bg1">
                    <a:lumMod val="75000"/>
                  </a:schemeClr>
                </a:solidFill>
              </a:rPr>
              <a:t> </a:t>
            </a:r>
            <a:r>
              <a:rPr lang="en-US" altLang="zh-CN" i="1" dirty="0">
                <a:solidFill>
                  <a:schemeClr val="bg1">
                    <a:lumMod val="75000"/>
                  </a:schemeClr>
                </a:solidFill>
              </a:rPr>
              <a:t>q</a:t>
            </a:r>
            <a:r>
              <a:rPr lang="en-US" altLang="zh-CN" dirty="0">
                <a:solidFill>
                  <a:schemeClr val="bg1">
                    <a:lumMod val="75000"/>
                  </a:schemeClr>
                </a:solidFill>
              </a:rPr>
              <a:t>)</a:t>
            </a:r>
          </a:p>
          <a:p>
            <a:r>
              <a:rPr lang="zh-CN" altLang="en-US" dirty="0">
                <a:solidFill>
                  <a:schemeClr val="bg1">
                    <a:lumMod val="75000"/>
                  </a:schemeClr>
                </a:solidFill>
              </a:rPr>
              <a:t>  </a:t>
            </a:r>
            <a:r>
              <a:rPr lang="en-US" altLang="zh-CN" dirty="0">
                <a:solidFill>
                  <a:schemeClr val="bg1">
                    <a:lumMod val="75000"/>
                  </a:schemeClr>
                </a:solidFill>
              </a:rPr>
              <a:t>bool </a:t>
            </a:r>
            <a:r>
              <a:rPr lang="en-US" altLang="zh-CN" i="1" dirty="0" err="1">
                <a:solidFill>
                  <a:schemeClr val="bg1">
                    <a:lumMod val="75000"/>
                  </a:schemeClr>
                </a:solidFill>
              </a:rPr>
              <a:t>task_spawn</a:t>
            </a:r>
            <a:r>
              <a:rPr lang="en-US" altLang="zh-CN" dirty="0">
                <a:solidFill>
                  <a:schemeClr val="bg1">
                    <a:lumMod val="75000"/>
                  </a:schemeClr>
                </a:solidFill>
              </a:rPr>
              <a:t>(</a:t>
            </a:r>
            <a:r>
              <a:rPr lang="en-US" altLang="zh-CN" dirty="0" err="1">
                <a:solidFill>
                  <a:schemeClr val="bg1">
                    <a:lumMod val="75000"/>
                  </a:schemeClr>
                </a:solidFill>
              </a:rPr>
              <a:t>QueryT</a:t>
            </a:r>
            <a:r>
              <a:rPr lang="en-US" altLang="zh-CN" b="1" dirty="0">
                <a:solidFill>
                  <a:schemeClr val="bg1">
                    <a:lumMod val="75000"/>
                  </a:schemeClr>
                </a:solidFill>
              </a:rPr>
              <a:t> </a:t>
            </a:r>
            <a:r>
              <a:rPr lang="en-US" altLang="zh-CN" dirty="0">
                <a:solidFill>
                  <a:schemeClr val="bg1">
                    <a:lumMod val="75000"/>
                  </a:schemeClr>
                </a:solidFill>
              </a:rPr>
              <a:t>&amp;</a:t>
            </a:r>
            <a:r>
              <a:rPr lang="zh-CN" altLang="en-US" i="1" dirty="0">
                <a:solidFill>
                  <a:schemeClr val="bg1">
                    <a:lumMod val="75000"/>
                  </a:schemeClr>
                </a:solidFill>
              </a:rPr>
              <a:t> </a:t>
            </a:r>
            <a:r>
              <a:rPr lang="en-US" altLang="zh-CN" i="1" dirty="0">
                <a:solidFill>
                  <a:schemeClr val="bg1">
                    <a:lumMod val="75000"/>
                  </a:schemeClr>
                </a:solidFill>
              </a:rPr>
              <a:t>q</a:t>
            </a:r>
            <a:r>
              <a:rPr lang="en-US" altLang="zh-CN" dirty="0">
                <a:solidFill>
                  <a:schemeClr val="bg1">
                    <a:lumMod val="75000"/>
                  </a:schemeClr>
                </a:solidFill>
              </a:rPr>
              <a:t>)</a:t>
            </a:r>
          </a:p>
          <a:p>
            <a:r>
              <a:rPr lang="zh-CN" altLang="en-US" dirty="0">
                <a:solidFill>
                  <a:schemeClr val="bg1">
                    <a:lumMod val="75000"/>
                  </a:schemeClr>
                </a:solidFill>
              </a:rPr>
              <a:t> </a:t>
            </a:r>
            <a:r>
              <a:rPr lang="en-US" altLang="zh-CN" dirty="0">
                <a:solidFill>
                  <a:schemeClr val="bg1">
                    <a:lumMod val="75000"/>
                  </a:schemeClr>
                </a:solidFill>
              </a:rPr>
              <a:t> </a:t>
            </a:r>
            <a:r>
              <a:rPr lang="en-US" altLang="zh-CN" i="1" dirty="0">
                <a:solidFill>
                  <a:schemeClr val="bg1">
                    <a:lumMod val="75000"/>
                  </a:schemeClr>
                </a:solidFill>
              </a:rPr>
              <a:t>compute</a:t>
            </a:r>
            <a:r>
              <a:rPr lang="en-US" altLang="zh-CN" dirty="0">
                <a:solidFill>
                  <a:schemeClr val="bg1">
                    <a:lumMod val="75000"/>
                  </a:schemeClr>
                </a:solidFill>
              </a:rPr>
              <a:t>(</a:t>
            </a:r>
            <a:r>
              <a:rPr lang="en-US" altLang="zh-CN" dirty="0" err="1">
                <a:solidFill>
                  <a:schemeClr val="bg1">
                    <a:lumMod val="75000"/>
                  </a:schemeClr>
                </a:solidFill>
              </a:rPr>
              <a:t>ContextT</a:t>
            </a:r>
            <a:r>
              <a:rPr lang="zh-CN" altLang="en-US" dirty="0">
                <a:solidFill>
                  <a:schemeClr val="bg1">
                    <a:lumMod val="75000"/>
                  </a:schemeClr>
                </a:solidFill>
              </a:rPr>
              <a:t> </a:t>
            </a:r>
            <a:r>
              <a:rPr lang="en-US" altLang="zh-CN" dirty="0">
                <a:solidFill>
                  <a:schemeClr val="bg1">
                    <a:lumMod val="75000"/>
                  </a:schemeClr>
                </a:solidFill>
              </a:rPr>
              <a:t>&amp;</a:t>
            </a:r>
            <a:r>
              <a:rPr lang="zh-CN" altLang="en-US" dirty="0">
                <a:solidFill>
                  <a:schemeClr val="bg1">
                    <a:lumMod val="75000"/>
                  </a:schemeClr>
                </a:solidFill>
              </a:rPr>
              <a:t> </a:t>
            </a:r>
            <a:r>
              <a:rPr lang="en-US" altLang="zh-CN" i="1" dirty="0">
                <a:solidFill>
                  <a:schemeClr val="bg1">
                    <a:lumMod val="75000"/>
                  </a:schemeClr>
                </a:solidFill>
              </a:rPr>
              <a:t>context</a:t>
            </a:r>
            <a:r>
              <a:rPr lang="en-US" altLang="zh-CN" dirty="0">
                <a:solidFill>
                  <a:schemeClr val="bg1">
                    <a:lumMod val="75000"/>
                  </a:schemeClr>
                </a:solidFill>
              </a:rPr>
              <a:t>,</a:t>
            </a:r>
            <a:r>
              <a:rPr lang="zh-CN" altLang="en-US" dirty="0">
                <a:solidFill>
                  <a:schemeClr val="bg1">
                    <a:lumMod val="75000"/>
                  </a:schemeClr>
                </a:solidFill>
              </a:rPr>
              <a:t> </a:t>
            </a:r>
            <a:r>
              <a:rPr lang="en-US" altLang="zh-CN" dirty="0" err="1">
                <a:solidFill>
                  <a:schemeClr val="bg1">
                    <a:lumMod val="75000"/>
                  </a:schemeClr>
                </a:solidFill>
              </a:rPr>
              <a:t>QueryT</a:t>
            </a:r>
            <a:r>
              <a:rPr lang="en-US" altLang="zh-CN" b="1" dirty="0">
                <a:solidFill>
                  <a:schemeClr val="bg1">
                    <a:lumMod val="75000"/>
                  </a:schemeClr>
                </a:solidFill>
              </a:rPr>
              <a:t> </a:t>
            </a:r>
            <a:r>
              <a:rPr lang="en-US" altLang="zh-CN" dirty="0">
                <a:solidFill>
                  <a:schemeClr val="bg1">
                    <a:lumMod val="75000"/>
                  </a:schemeClr>
                </a:solidFill>
              </a:rPr>
              <a:t>&amp;</a:t>
            </a:r>
            <a:r>
              <a:rPr lang="zh-CN" altLang="en-US" i="1" dirty="0">
                <a:solidFill>
                  <a:schemeClr val="bg1">
                    <a:lumMod val="75000"/>
                  </a:schemeClr>
                </a:solidFill>
              </a:rPr>
              <a:t> </a:t>
            </a:r>
            <a:r>
              <a:rPr lang="en-US" altLang="zh-CN" i="1" dirty="0">
                <a:solidFill>
                  <a:schemeClr val="bg1">
                    <a:lumMod val="75000"/>
                  </a:schemeClr>
                </a:solidFill>
              </a:rPr>
              <a:t>q</a:t>
            </a:r>
            <a:r>
              <a:rPr lang="en-US" altLang="zh-CN" dirty="0">
                <a:solidFill>
                  <a:schemeClr val="bg1">
                    <a:lumMod val="75000"/>
                  </a:schemeClr>
                </a:solidFill>
              </a:rPr>
              <a:t>)</a:t>
            </a:r>
          </a:p>
          <a:p>
            <a:r>
              <a:rPr lang="zh-CN" altLang="en-US" dirty="0">
                <a:solidFill>
                  <a:schemeClr val="bg1">
                    <a:lumMod val="75000"/>
                  </a:schemeClr>
                </a:solidFill>
              </a:rPr>
              <a:t>  </a:t>
            </a:r>
            <a:r>
              <a:rPr lang="en-US" altLang="zh-CN" dirty="0">
                <a:solidFill>
                  <a:schemeClr val="bg1">
                    <a:lumMod val="75000"/>
                  </a:schemeClr>
                </a:solidFill>
              </a:rPr>
              <a:t>bool </a:t>
            </a:r>
            <a:r>
              <a:rPr lang="en-US" altLang="zh-CN" i="1" dirty="0" err="1">
                <a:solidFill>
                  <a:schemeClr val="bg1">
                    <a:lumMod val="75000"/>
                  </a:schemeClr>
                </a:solidFill>
              </a:rPr>
              <a:t>is_bigTask</a:t>
            </a:r>
            <a:r>
              <a:rPr lang="en-US" altLang="zh-CN" dirty="0">
                <a:solidFill>
                  <a:schemeClr val="bg1">
                    <a:lumMod val="75000"/>
                  </a:schemeClr>
                </a:solidFill>
              </a:rPr>
              <a:t>(</a:t>
            </a:r>
            <a:r>
              <a:rPr lang="en-US" altLang="zh-CN" dirty="0" err="1">
                <a:solidFill>
                  <a:schemeClr val="bg1">
                    <a:lumMod val="75000"/>
                  </a:schemeClr>
                </a:solidFill>
              </a:rPr>
              <a:t>ContextT</a:t>
            </a:r>
            <a:r>
              <a:rPr lang="zh-CN" altLang="en-US" dirty="0">
                <a:solidFill>
                  <a:schemeClr val="bg1">
                    <a:lumMod val="75000"/>
                  </a:schemeClr>
                </a:solidFill>
              </a:rPr>
              <a:t> </a:t>
            </a:r>
            <a:r>
              <a:rPr lang="en-US" altLang="zh-CN" dirty="0">
                <a:solidFill>
                  <a:schemeClr val="bg1">
                    <a:lumMod val="75000"/>
                  </a:schemeClr>
                </a:solidFill>
              </a:rPr>
              <a:t>&amp;</a:t>
            </a:r>
            <a:r>
              <a:rPr lang="zh-CN" altLang="en-US" dirty="0">
                <a:solidFill>
                  <a:schemeClr val="bg1">
                    <a:lumMod val="75000"/>
                  </a:schemeClr>
                </a:solidFill>
              </a:rPr>
              <a:t> </a:t>
            </a:r>
            <a:r>
              <a:rPr lang="en-US" altLang="zh-CN" i="1" dirty="0">
                <a:solidFill>
                  <a:schemeClr val="bg1">
                    <a:lumMod val="75000"/>
                  </a:schemeClr>
                </a:solidFill>
              </a:rPr>
              <a:t>context</a:t>
            </a:r>
            <a:r>
              <a:rPr lang="en-US" altLang="zh-CN" dirty="0">
                <a:solidFill>
                  <a:schemeClr val="bg1">
                    <a:lumMod val="75000"/>
                  </a:schemeClr>
                </a:solidFill>
              </a:rPr>
              <a:t>)</a:t>
            </a:r>
          </a:p>
          <a:p>
            <a:r>
              <a:rPr lang="zh-CN" altLang="en-US" dirty="0">
                <a:solidFill>
                  <a:schemeClr val="bg1">
                    <a:lumMod val="75000"/>
                  </a:schemeClr>
                </a:solidFill>
              </a:rPr>
              <a:t>  </a:t>
            </a:r>
            <a:r>
              <a:rPr lang="en-US" altLang="zh-CN" dirty="0">
                <a:solidFill>
                  <a:schemeClr val="bg1">
                    <a:lumMod val="75000"/>
                  </a:schemeClr>
                </a:solidFill>
              </a:rPr>
              <a:t>bool </a:t>
            </a:r>
            <a:r>
              <a:rPr lang="en-US" altLang="zh-CN" i="1" dirty="0">
                <a:solidFill>
                  <a:schemeClr val="bg1">
                    <a:lumMod val="75000"/>
                  </a:schemeClr>
                </a:solidFill>
              </a:rPr>
              <a:t>postprocess</a:t>
            </a:r>
            <a:r>
              <a:rPr lang="en-US" altLang="zh-CN" dirty="0">
                <a:solidFill>
                  <a:schemeClr val="bg1">
                    <a:lumMod val="75000"/>
                  </a:schemeClr>
                </a:solidFill>
              </a:rPr>
              <a:t>(</a:t>
            </a:r>
            <a:r>
              <a:rPr lang="en-US" altLang="zh-CN" dirty="0" err="1">
                <a:solidFill>
                  <a:schemeClr val="bg1">
                    <a:lumMod val="75000"/>
                  </a:schemeClr>
                </a:solidFill>
              </a:rPr>
              <a:t>QueryT</a:t>
            </a:r>
            <a:r>
              <a:rPr lang="en-US" altLang="zh-CN" b="1" dirty="0">
                <a:solidFill>
                  <a:schemeClr val="bg1">
                    <a:lumMod val="75000"/>
                  </a:schemeClr>
                </a:solidFill>
              </a:rPr>
              <a:t> </a:t>
            </a:r>
            <a:r>
              <a:rPr lang="en-US" altLang="zh-CN" dirty="0">
                <a:solidFill>
                  <a:schemeClr val="bg1">
                    <a:lumMod val="75000"/>
                  </a:schemeClr>
                </a:solidFill>
              </a:rPr>
              <a:t>&amp;</a:t>
            </a:r>
            <a:r>
              <a:rPr lang="zh-CN" altLang="en-US" i="1" dirty="0">
                <a:solidFill>
                  <a:schemeClr val="bg1">
                    <a:lumMod val="75000"/>
                  </a:schemeClr>
                </a:solidFill>
              </a:rPr>
              <a:t> </a:t>
            </a:r>
            <a:r>
              <a:rPr lang="en-US" altLang="zh-CN" i="1" dirty="0">
                <a:solidFill>
                  <a:schemeClr val="bg1">
                    <a:lumMod val="75000"/>
                  </a:schemeClr>
                </a:solidFill>
              </a:rPr>
              <a:t>q</a:t>
            </a:r>
            <a:r>
              <a:rPr lang="en-US" altLang="zh-CN" dirty="0">
                <a:solidFill>
                  <a:schemeClr val="bg1">
                    <a:lumMod val="75000"/>
                  </a:schemeClr>
                </a:solidFill>
              </a:rPr>
              <a:t>)</a:t>
            </a:r>
          </a:p>
          <a:p>
            <a:r>
              <a:rPr lang="en-US" altLang="zh-CN" b="1" dirty="0">
                <a:solidFill>
                  <a:schemeClr val="bg1">
                    <a:lumMod val="75000"/>
                  </a:schemeClr>
                </a:solidFill>
              </a:rPr>
              <a:t>External</a:t>
            </a:r>
            <a:r>
              <a:rPr lang="zh-CN" altLang="en-US" b="1" dirty="0">
                <a:solidFill>
                  <a:schemeClr val="bg1">
                    <a:lumMod val="75000"/>
                  </a:schemeClr>
                </a:solidFill>
              </a:rPr>
              <a:t> </a:t>
            </a:r>
            <a:r>
              <a:rPr lang="en-US" altLang="zh-CN" b="1" dirty="0">
                <a:solidFill>
                  <a:schemeClr val="bg1">
                    <a:lumMod val="75000"/>
                  </a:schemeClr>
                </a:solidFill>
              </a:rPr>
              <a:t>Function:</a:t>
            </a:r>
          </a:p>
          <a:p>
            <a:r>
              <a:rPr lang="zh-CN" altLang="en-US" i="1" dirty="0">
                <a:solidFill>
                  <a:schemeClr val="bg1">
                    <a:lumMod val="75000"/>
                  </a:schemeClr>
                </a:solidFill>
              </a:rPr>
              <a:t>  </a:t>
            </a:r>
            <a:r>
              <a:rPr lang="en-US" altLang="zh-CN" i="1" dirty="0" err="1">
                <a:solidFill>
                  <a:schemeClr val="bg1">
                    <a:lumMod val="75000"/>
                  </a:schemeClr>
                </a:solidFill>
              </a:rPr>
              <a:t>add_task</a:t>
            </a:r>
            <a:r>
              <a:rPr lang="en-US" altLang="zh-CN" dirty="0">
                <a:solidFill>
                  <a:schemeClr val="bg1">
                    <a:lumMod val="75000"/>
                  </a:schemeClr>
                </a:solidFill>
              </a:rPr>
              <a:t>(</a:t>
            </a:r>
            <a:r>
              <a:rPr lang="en-US" altLang="zh-CN" dirty="0" err="1">
                <a:solidFill>
                  <a:schemeClr val="bg1">
                    <a:lumMod val="75000"/>
                  </a:schemeClr>
                </a:solidFill>
              </a:rPr>
              <a:t>TaskT</a:t>
            </a:r>
            <a:r>
              <a:rPr lang="zh-CN" altLang="en-US" dirty="0">
                <a:solidFill>
                  <a:schemeClr val="bg1">
                    <a:lumMod val="75000"/>
                  </a:schemeClr>
                </a:solidFill>
              </a:rPr>
              <a:t>* </a:t>
            </a:r>
            <a:r>
              <a:rPr lang="en-US" altLang="zh-CN" i="1" dirty="0">
                <a:solidFill>
                  <a:schemeClr val="bg1">
                    <a:lumMod val="75000"/>
                  </a:schemeClr>
                </a:solidFill>
              </a:rPr>
              <a:t>t</a:t>
            </a:r>
            <a:r>
              <a:rPr lang="en-US" altLang="zh-CN" dirty="0">
                <a:solidFill>
                  <a:schemeClr val="bg1">
                    <a:lumMod val="75000"/>
                  </a:schemeClr>
                </a:solidFill>
              </a:rPr>
              <a:t>)</a:t>
            </a:r>
            <a:endParaRPr lang="en-US" dirty="0">
              <a:solidFill>
                <a:schemeClr val="bg1">
                  <a:lumMod val="75000"/>
                </a:schemeClr>
              </a:solidFill>
            </a:endParaRPr>
          </a:p>
        </p:txBody>
      </p:sp>
      <p:sp>
        <p:nvSpPr>
          <p:cNvPr id="10" name="Rectangle 9">
            <a:extLst>
              <a:ext uri="{FF2B5EF4-FFF2-40B4-BE49-F238E27FC236}">
                <a16:creationId xmlns:a16="http://schemas.microsoft.com/office/drawing/2014/main" id="{B0E0ABE5-163E-5476-0B20-F609A52280C7}"/>
              </a:ext>
            </a:extLst>
          </p:cNvPr>
          <p:cNvSpPr/>
          <p:nvPr/>
        </p:nvSpPr>
        <p:spPr>
          <a:xfrm>
            <a:off x="4889916" y="3595412"/>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75000"/>
                  </a:schemeClr>
                </a:solidFill>
              </a:rPr>
              <a:t>Task&lt;</a:t>
            </a:r>
            <a:r>
              <a:rPr lang="en-US" altLang="zh-CN" b="1" dirty="0" err="1">
                <a:solidFill>
                  <a:schemeClr val="bg1">
                    <a:lumMod val="75000"/>
                  </a:schemeClr>
                </a:solidFill>
              </a:rPr>
              <a:t>ContextT</a:t>
            </a:r>
            <a:r>
              <a:rPr lang="en-US" altLang="zh-CN" b="1" dirty="0">
                <a:solidFill>
                  <a:schemeClr val="bg1">
                    <a:lumMod val="75000"/>
                  </a:schemeClr>
                </a:solidFill>
              </a:rPr>
              <a:t>&gt;</a:t>
            </a:r>
            <a:endParaRPr lang="en-US" b="1" dirty="0">
              <a:solidFill>
                <a:schemeClr val="bg1">
                  <a:lumMod val="75000"/>
                </a:schemeClr>
              </a:solidFill>
            </a:endParaRPr>
          </a:p>
        </p:txBody>
      </p:sp>
      <p:sp>
        <p:nvSpPr>
          <p:cNvPr id="11" name="Rectangle 10">
            <a:extLst>
              <a:ext uri="{FF2B5EF4-FFF2-40B4-BE49-F238E27FC236}">
                <a16:creationId xmlns:a16="http://schemas.microsoft.com/office/drawing/2014/main" id="{EC5DFE5A-0017-2892-7A36-B589AB9C2D78}"/>
              </a:ext>
            </a:extLst>
          </p:cNvPr>
          <p:cNvSpPr/>
          <p:nvPr/>
        </p:nvSpPr>
        <p:spPr>
          <a:xfrm>
            <a:off x="4889916" y="3878360"/>
            <a:ext cx="2365308" cy="1232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lumMod val="75000"/>
                  </a:schemeClr>
                </a:solidFill>
              </a:rPr>
              <a:t>External</a:t>
            </a:r>
            <a:r>
              <a:rPr lang="zh-CN" altLang="en-US" b="1" dirty="0">
                <a:solidFill>
                  <a:schemeClr val="bg1">
                    <a:lumMod val="75000"/>
                  </a:schemeClr>
                </a:solidFill>
              </a:rPr>
              <a:t> </a:t>
            </a:r>
            <a:r>
              <a:rPr lang="en-US" altLang="zh-CN" b="1" dirty="0">
                <a:solidFill>
                  <a:schemeClr val="bg1">
                    <a:lumMod val="75000"/>
                  </a:schemeClr>
                </a:solidFill>
              </a:rPr>
              <a:t>Field:</a:t>
            </a:r>
            <a:endParaRPr lang="en-US" altLang="zh-CN" dirty="0">
              <a:solidFill>
                <a:schemeClr val="bg1">
                  <a:lumMod val="75000"/>
                </a:schemeClr>
              </a:solidFill>
            </a:endParaRPr>
          </a:p>
          <a:p>
            <a:r>
              <a:rPr lang="zh-CN" altLang="en-US" dirty="0">
                <a:solidFill>
                  <a:schemeClr val="bg1">
                    <a:lumMod val="75000"/>
                  </a:schemeClr>
                </a:solidFill>
              </a:rPr>
              <a:t>  </a:t>
            </a:r>
            <a:r>
              <a:rPr lang="en-US" altLang="zh-CN" dirty="0" err="1">
                <a:solidFill>
                  <a:schemeClr val="bg1">
                    <a:lumMod val="75000"/>
                  </a:schemeClr>
                </a:solidFill>
              </a:rPr>
              <a:t>ContextT</a:t>
            </a:r>
            <a:r>
              <a:rPr lang="zh-CN" altLang="en-US" dirty="0">
                <a:solidFill>
                  <a:schemeClr val="bg1">
                    <a:lumMod val="75000"/>
                  </a:schemeClr>
                </a:solidFill>
              </a:rPr>
              <a:t> </a:t>
            </a:r>
            <a:r>
              <a:rPr lang="en-US" altLang="zh-CN" i="1" dirty="0">
                <a:solidFill>
                  <a:schemeClr val="bg1">
                    <a:lumMod val="75000"/>
                  </a:schemeClr>
                </a:solidFill>
              </a:rPr>
              <a:t>context</a:t>
            </a:r>
            <a:r>
              <a:rPr lang="en-US" altLang="zh-CN" dirty="0">
                <a:solidFill>
                  <a:schemeClr val="bg1">
                    <a:lumMod val="75000"/>
                  </a:schemeClr>
                </a:solidFill>
              </a:rPr>
              <a:t>;</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chemeClr val="tx1"/>
                </a:solidFill>
              </a:rPr>
              <a:t>  </a:t>
            </a:r>
            <a:r>
              <a:rPr lang="en-US" altLang="zh-CN" dirty="0" err="1">
                <a:solidFill>
                  <a:srgbClr val="0432FF"/>
                </a:solidFill>
              </a:rPr>
              <a:t>task_prog</a:t>
            </a:r>
            <a:r>
              <a:rPr lang="zh-CN" altLang="en-US" dirty="0">
                <a:solidFill>
                  <a:schemeClr val="tx1"/>
                </a:solidFill>
              </a:rPr>
              <a:t>* </a:t>
            </a:r>
            <a:r>
              <a:rPr lang="en-US" altLang="zh-CN" i="1" dirty="0">
                <a:solidFill>
                  <a:schemeClr val="tx1"/>
                </a:solidFill>
              </a:rPr>
              <a:t>prog</a:t>
            </a:r>
            <a:r>
              <a:rPr lang="en-US" altLang="zh-CN" dirty="0">
                <a:solidFill>
                  <a:schemeClr val="tx1"/>
                </a:solidFill>
              </a:rPr>
              <a:t>;</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48DE624A-8A8C-3A0A-0A9B-5D8EDBB0A7F9}"/>
              </a:ext>
            </a:extLst>
          </p:cNvPr>
          <p:cNvCxnSpPr>
            <a:cxnSpLocks/>
          </p:cNvCxnSpPr>
          <p:nvPr/>
        </p:nvCxnSpPr>
        <p:spPr>
          <a:xfrm>
            <a:off x="4824784" y="1647628"/>
            <a:ext cx="697919" cy="0"/>
          </a:xfrm>
          <a:prstGeom prst="straightConnector1">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2DC03EC-2149-28F5-8C5A-B58913AFFA25}"/>
              </a:ext>
            </a:extLst>
          </p:cNvPr>
          <p:cNvGrpSpPr/>
          <p:nvPr/>
        </p:nvGrpSpPr>
        <p:grpSpPr>
          <a:xfrm>
            <a:off x="4889916" y="1495733"/>
            <a:ext cx="2365317" cy="2006408"/>
            <a:chOff x="671797" y="1509675"/>
            <a:chExt cx="2365317" cy="2006408"/>
          </a:xfrm>
        </p:grpSpPr>
        <p:sp>
          <p:nvSpPr>
            <p:cNvPr id="14" name="Rectangle 13">
              <a:extLst>
                <a:ext uri="{FF2B5EF4-FFF2-40B4-BE49-F238E27FC236}">
                  <a16:creationId xmlns:a16="http://schemas.microsoft.com/office/drawing/2014/main" id="{0C0529BD-62BE-5FAB-6CF5-FC722453C7A9}"/>
                </a:ext>
              </a:extLst>
            </p:cNvPr>
            <p:cNvSpPr/>
            <p:nvPr/>
          </p:nvSpPr>
          <p:spPr>
            <a:xfrm>
              <a:off x="671797" y="1509675"/>
              <a:ext cx="2365313" cy="2894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task_prog</a:t>
              </a:r>
              <a:endParaRPr lang="en-US" b="1" dirty="0">
                <a:solidFill>
                  <a:schemeClr val="tx1"/>
                </a:solidFill>
              </a:endParaRPr>
            </a:p>
          </p:txBody>
        </p:sp>
        <p:sp>
          <p:nvSpPr>
            <p:cNvPr id="15" name="Rectangle 14">
              <a:extLst>
                <a:ext uri="{FF2B5EF4-FFF2-40B4-BE49-F238E27FC236}">
                  <a16:creationId xmlns:a16="http://schemas.microsoft.com/office/drawing/2014/main" id="{DA63E89B-EEDD-1E68-C70D-A526633F798E}"/>
                </a:ext>
              </a:extLst>
            </p:cNvPr>
            <p:cNvSpPr/>
            <p:nvPr/>
          </p:nvSpPr>
          <p:spPr>
            <a:xfrm>
              <a:off x="671797" y="1794205"/>
              <a:ext cx="2365317" cy="17218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i="1" dirty="0">
                  <a:solidFill>
                    <a:schemeClr val="tx1"/>
                  </a:solidFill>
                </a:rPr>
                <a:t>  </a:t>
              </a:r>
              <a:r>
                <a:rPr lang="en-US" altLang="zh-CN" i="1" dirty="0" err="1">
                  <a:solidFill>
                    <a:schemeClr val="tx1"/>
                  </a:solidFill>
                </a:rPr>
                <a:t>children_counter</a:t>
              </a:r>
              <a:r>
                <a:rPr lang="en-US" altLang="zh-CN" dirty="0">
                  <a:solidFill>
                    <a:schemeClr val="tx1"/>
                  </a:solidFill>
                </a:rPr>
                <a:t>;</a:t>
              </a:r>
              <a:endParaRPr lang="en-US" altLang="zh-CN" i="1" dirty="0">
                <a:solidFill>
                  <a:schemeClr val="tx1"/>
                </a:solidFill>
              </a:endParaRPr>
            </a:p>
            <a:p>
              <a:r>
                <a:rPr lang="zh-CN" altLang="en-US" dirty="0">
                  <a:solidFill>
                    <a:schemeClr val="tx1"/>
                  </a:solidFill>
                </a:rPr>
                <a:t>  </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parent_task_id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query_id</a:t>
              </a:r>
              <a:r>
                <a:rPr lang="en-US" altLang="zh-CN" dirty="0">
                  <a:solidFill>
                    <a:schemeClr val="tx1"/>
                  </a:solidFill>
                </a:rPr>
                <a:t>;</a:t>
              </a:r>
            </a:p>
            <a:p>
              <a:r>
                <a:rPr lang="zh-CN" altLang="en-US" dirty="0">
                  <a:solidFill>
                    <a:schemeClr val="tx1"/>
                  </a:solidFill>
                </a:rPr>
                <a:t>  </a:t>
              </a:r>
              <a:r>
                <a:rPr lang="en-US" altLang="zh-CN" dirty="0">
                  <a:solidFill>
                    <a:srgbClr val="0432FF"/>
                  </a:solidFill>
                </a:rPr>
                <a:t>bool</a:t>
              </a:r>
              <a:r>
                <a:rPr lang="zh-CN" altLang="en-US" dirty="0">
                  <a:solidFill>
                    <a:schemeClr val="tx1"/>
                  </a:solidFill>
                </a:rPr>
                <a:t> </a:t>
              </a:r>
              <a:r>
                <a:rPr lang="en-US" altLang="zh-CN" i="1" dirty="0">
                  <a:solidFill>
                    <a:schemeClr val="tx1"/>
                  </a:solidFill>
                </a:rPr>
                <a:t>completed</a:t>
              </a:r>
              <a:r>
                <a:rPr lang="en-US" altLang="zh-CN" dirty="0">
                  <a:solidFill>
                    <a:schemeClr val="tx1"/>
                  </a:solidFill>
                </a:rPr>
                <a:t>;</a:t>
              </a:r>
              <a:endParaRPr lang="en-US" dirty="0">
                <a:solidFill>
                  <a:schemeClr val="tx1"/>
                </a:solidFill>
              </a:endParaRPr>
            </a:p>
          </p:txBody>
        </p:sp>
        <p:pic>
          <p:nvPicPr>
            <p:cNvPr id="16" name="Picture 2" descr="Indyme, LLC lock-icon &amp;gt;">
              <a:extLst>
                <a:ext uri="{FF2B5EF4-FFF2-40B4-BE49-F238E27FC236}">
                  <a16:creationId xmlns:a16="http://schemas.microsoft.com/office/drawing/2014/main" id="{D88A2AD4-0974-A233-73D8-81C4928A4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382" y="1899775"/>
              <a:ext cx="258758" cy="25875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ADB558A4-59C8-1A7D-E84C-AFD48B8CBFCD}"/>
              </a:ext>
            </a:extLst>
          </p:cNvPr>
          <p:cNvCxnSpPr>
            <a:cxnSpLocks/>
          </p:cNvCxnSpPr>
          <p:nvPr/>
        </p:nvCxnSpPr>
        <p:spPr>
          <a:xfrm flipH="1">
            <a:off x="4804708" y="4918572"/>
            <a:ext cx="256144" cy="0"/>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0413AC-BD35-FFD9-C00A-CD49656A7DC3}"/>
              </a:ext>
            </a:extLst>
          </p:cNvPr>
          <p:cNvCxnSpPr>
            <a:cxnSpLocks/>
          </p:cNvCxnSpPr>
          <p:nvPr/>
        </p:nvCxnSpPr>
        <p:spPr>
          <a:xfrm flipV="1">
            <a:off x="4825804" y="1647629"/>
            <a:ext cx="0" cy="3270943"/>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FA82BB3-1A0B-C0AD-EE25-37D981253952}"/>
              </a:ext>
            </a:extLst>
          </p:cNvPr>
          <p:cNvSpPr/>
          <p:nvPr/>
        </p:nvSpPr>
        <p:spPr>
          <a:xfrm>
            <a:off x="4889916" y="5200241"/>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75000"/>
                  </a:schemeClr>
                </a:solidFill>
              </a:rPr>
              <a:t>Worker&lt;</a:t>
            </a:r>
            <a:r>
              <a:rPr lang="en-US" altLang="zh-CN" b="1" dirty="0" err="1">
                <a:solidFill>
                  <a:schemeClr val="bg1">
                    <a:lumMod val="75000"/>
                  </a:schemeClr>
                </a:solidFill>
              </a:rPr>
              <a:t>ComperT</a:t>
            </a:r>
            <a:r>
              <a:rPr lang="en-US" altLang="zh-CN" b="1" dirty="0">
                <a:solidFill>
                  <a:schemeClr val="bg1">
                    <a:lumMod val="75000"/>
                  </a:schemeClr>
                </a:solidFill>
              </a:rPr>
              <a:t>&gt;</a:t>
            </a:r>
            <a:endParaRPr lang="en-US" b="1" dirty="0">
              <a:solidFill>
                <a:schemeClr val="bg1">
                  <a:lumMod val="75000"/>
                </a:schemeClr>
              </a:solidFill>
            </a:endParaRPr>
          </a:p>
        </p:txBody>
      </p:sp>
      <p:sp>
        <p:nvSpPr>
          <p:cNvPr id="24" name="Rectangle 23">
            <a:extLst>
              <a:ext uri="{FF2B5EF4-FFF2-40B4-BE49-F238E27FC236}">
                <a16:creationId xmlns:a16="http://schemas.microsoft.com/office/drawing/2014/main" id="{D0A9D327-1C12-72F8-9961-92FC6DA75D47}"/>
              </a:ext>
            </a:extLst>
          </p:cNvPr>
          <p:cNvSpPr/>
          <p:nvPr/>
        </p:nvSpPr>
        <p:spPr>
          <a:xfrm>
            <a:off x="4889916" y="5483190"/>
            <a:ext cx="2365308" cy="5335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lumMod val="75000"/>
                  </a:schemeClr>
                </a:solidFill>
              </a:rPr>
              <a:t>External</a:t>
            </a:r>
            <a:r>
              <a:rPr lang="zh-CN" altLang="en-US" b="1" dirty="0">
                <a:solidFill>
                  <a:schemeClr val="bg1">
                    <a:lumMod val="75000"/>
                  </a:schemeClr>
                </a:solidFill>
              </a:rPr>
              <a:t> </a:t>
            </a:r>
            <a:r>
              <a:rPr lang="en-US" altLang="zh-CN" b="1" dirty="0">
                <a:solidFill>
                  <a:schemeClr val="bg1">
                    <a:lumMod val="75000"/>
                  </a:schemeClr>
                </a:solidFill>
              </a:rPr>
              <a:t>Function:</a:t>
            </a:r>
            <a:endParaRPr lang="en-US" altLang="zh-CN" dirty="0">
              <a:solidFill>
                <a:schemeClr val="bg1">
                  <a:lumMod val="75000"/>
                </a:schemeClr>
              </a:solidFill>
            </a:endParaRPr>
          </a:p>
          <a:p>
            <a:r>
              <a:rPr lang="zh-CN" altLang="en-US" dirty="0">
                <a:solidFill>
                  <a:schemeClr val="bg1">
                    <a:lumMod val="75000"/>
                  </a:schemeClr>
                </a:solidFill>
              </a:rPr>
              <a:t>  </a:t>
            </a:r>
            <a:r>
              <a:rPr lang="en-US" altLang="zh-CN" i="1" dirty="0">
                <a:solidFill>
                  <a:schemeClr val="bg1">
                    <a:lumMod val="75000"/>
                  </a:schemeClr>
                </a:solidFill>
              </a:rPr>
              <a:t>run</a:t>
            </a:r>
            <a:r>
              <a:rPr lang="en-US" altLang="zh-CN" dirty="0">
                <a:solidFill>
                  <a:schemeClr val="bg1">
                    <a:lumMod val="75000"/>
                  </a:schemeClr>
                </a:solidFill>
              </a:rPr>
              <a:t>()</a:t>
            </a:r>
            <a:endParaRPr lang="en-US" dirty="0">
              <a:solidFill>
                <a:schemeClr val="bg1">
                  <a:lumMod val="75000"/>
                </a:schemeClr>
              </a:solidFill>
            </a:endParaRPr>
          </a:p>
        </p:txBody>
      </p:sp>
      <p:cxnSp>
        <p:nvCxnSpPr>
          <p:cNvPr id="25" name="Straight Arrow Connector 24">
            <a:extLst>
              <a:ext uri="{FF2B5EF4-FFF2-40B4-BE49-F238E27FC236}">
                <a16:creationId xmlns:a16="http://schemas.microsoft.com/office/drawing/2014/main" id="{2774E588-E74B-5530-DDAA-4A80B568FE3E}"/>
              </a:ext>
            </a:extLst>
          </p:cNvPr>
          <p:cNvCxnSpPr>
            <a:cxnSpLocks/>
          </p:cNvCxnSpPr>
          <p:nvPr/>
        </p:nvCxnSpPr>
        <p:spPr>
          <a:xfrm flipH="1">
            <a:off x="10934604" y="1647628"/>
            <a:ext cx="992275"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3C13A1-C238-FC21-9CE2-B88917651CAF}"/>
              </a:ext>
            </a:extLst>
          </p:cNvPr>
          <p:cNvCxnSpPr>
            <a:cxnSpLocks/>
          </p:cNvCxnSpPr>
          <p:nvPr/>
        </p:nvCxnSpPr>
        <p:spPr>
          <a:xfrm flipH="1">
            <a:off x="6498263" y="5578824"/>
            <a:ext cx="899790"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3E1ABD3-5E51-DE5D-665F-57A1F5A8BBC9}"/>
              </a:ext>
            </a:extLst>
          </p:cNvPr>
          <p:cNvCxnSpPr>
            <a:cxnSpLocks/>
          </p:cNvCxnSpPr>
          <p:nvPr/>
        </p:nvCxnSpPr>
        <p:spPr>
          <a:xfrm flipV="1">
            <a:off x="6505883" y="5382531"/>
            <a:ext cx="0" cy="201317"/>
          </a:xfrm>
          <a:prstGeom prst="straightConnector1">
            <a:avLst/>
          </a:prstGeom>
          <a:ln w="254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EDF36E9-8F7D-F2D5-69C3-3C4781110D15}"/>
              </a:ext>
            </a:extLst>
          </p:cNvPr>
          <p:cNvCxnSpPr>
            <a:cxnSpLocks/>
          </p:cNvCxnSpPr>
          <p:nvPr/>
        </p:nvCxnSpPr>
        <p:spPr>
          <a:xfrm flipV="1">
            <a:off x="9703728" y="1688019"/>
            <a:ext cx="0" cy="201317"/>
          </a:xfrm>
          <a:prstGeom prst="straightConnector1">
            <a:avLst/>
          </a:prstGeom>
          <a:ln w="254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58D9EB-AF97-19A0-4980-0B950E89B836}"/>
              </a:ext>
            </a:extLst>
          </p:cNvPr>
          <p:cNvCxnSpPr>
            <a:cxnSpLocks/>
          </p:cNvCxnSpPr>
          <p:nvPr/>
        </p:nvCxnSpPr>
        <p:spPr>
          <a:xfrm flipH="1">
            <a:off x="7374184" y="1885833"/>
            <a:ext cx="232954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96109DA-8737-E505-4B75-4AF77B38EC67}"/>
              </a:ext>
            </a:extLst>
          </p:cNvPr>
          <p:cNvCxnSpPr>
            <a:cxnSpLocks/>
          </p:cNvCxnSpPr>
          <p:nvPr/>
        </p:nvCxnSpPr>
        <p:spPr>
          <a:xfrm flipV="1">
            <a:off x="7379947" y="1885833"/>
            <a:ext cx="0" cy="1861978"/>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9F8ADC6-E6D6-F5FA-29C4-16D29427B9E7}"/>
              </a:ext>
            </a:extLst>
          </p:cNvPr>
          <p:cNvCxnSpPr>
            <a:cxnSpLocks/>
          </p:cNvCxnSpPr>
          <p:nvPr/>
        </p:nvCxnSpPr>
        <p:spPr>
          <a:xfrm flipH="1">
            <a:off x="6872836" y="3749419"/>
            <a:ext cx="51616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4E134B-39AE-D2E4-0B55-F0F18B60F7AD}"/>
              </a:ext>
            </a:extLst>
          </p:cNvPr>
          <p:cNvCxnSpPr>
            <a:cxnSpLocks/>
          </p:cNvCxnSpPr>
          <p:nvPr/>
        </p:nvCxnSpPr>
        <p:spPr>
          <a:xfrm flipV="1">
            <a:off x="11926879" y="1647630"/>
            <a:ext cx="0" cy="428907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77B0DAB-ADB2-EB05-E411-D43CAB1CA9D4}"/>
              </a:ext>
            </a:extLst>
          </p:cNvPr>
          <p:cNvCxnSpPr>
            <a:cxnSpLocks/>
          </p:cNvCxnSpPr>
          <p:nvPr/>
        </p:nvCxnSpPr>
        <p:spPr>
          <a:xfrm flipH="1">
            <a:off x="7385861" y="5936700"/>
            <a:ext cx="4541018"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D8F385-5843-C800-1401-B85BA25D4E39}"/>
              </a:ext>
            </a:extLst>
          </p:cNvPr>
          <p:cNvCxnSpPr>
            <a:cxnSpLocks/>
          </p:cNvCxnSpPr>
          <p:nvPr/>
        </p:nvCxnSpPr>
        <p:spPr>
          <a:xfrm flipV="1">
            <a:off x="7385861" y="5576290"/>
            <a:ext cx="0" cy="36041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581ABC-22D3-3BA1-C9FB-2A4F4E1D58D7}"/>
              </a:ext>
            </a:extLst>
          </p:cNvPr>
          <p:cNvSpPr txBox="1"/>
          <p:nvPr/>
        </p:nvSpPr>
        <p:spPr>
          <a:xfrm>
            <a:off x="807907" y="3754829"/>
            <a:ext cx="1283807" cy="307777"/>
          </a:xfrm>
          <a:prstGeom prst="rect">
            <a:avLst/>
          </a:prstGeom>
          <a:noFill/>
        </p:spPr>
        <p:txBody>
          <a:bodyPr wrap="square" rtlCol="0">
            <a:spAutoFit/>
          </a:bodyPr>
          <a:lstStyle/>
          <a:p>
            <a:r>
              <a:rPr lang="en-US" sz="1400" dirty="0"/>
              <a:t>Task counter</a:t>
            </a:r>
          </a:p>
        </p:txBody>
      </p:sp>
      <p:sp>
        <p:nvSpPr>
          <p:cNvPr id="20" name="Right Arrow 19">
            <a:extLst>
              <a:ext uri="{FF2B5EF4-FFF2-40B4-BE49-F238E27FC236}">
                <a16:creationId xmlns:a16="http://schemas.microsoft.com/office/drawing/2014/main" id="{4FA4F232-0AC1-2B7D-E3E7-5ECAC4C351DC}"/>
              </a:ext>
            </a:extLst>
          </p:cNvPr>
          <p:cNvSpPr/>
          <p:nvPr/>
        </p:nvSpPr>
        <p:spPr>
          <a:xfrm>
            <a:off x="3126892" y="548987"/>
            <a:ext cx="2828138" cy="583603"/>
          </a:xfrm>
          <a:prstGeom prst="rightArrow">
            <a:avLst>
              <a:gd name="adj1" fmla="val 50000"/>
              <a:gd name="adj2" fmla="val 4731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FC5DBD80-AB86-5565-6C35-F29F94B9BCF8}"/>
              </a:ext>
            </a:extLst>
          </p:cNvPr>
          <p:cNvSpPr/>
          <p:nvPr/>
        </p:nvSpPr>
        <p:spPr>
          <a:xfrm>
            <a:off x="292245" y="549740"/>
            <a:ext cx="5662785" cy="583603"/>
          </a:xfrm>
          <a:prstGeom prst="rightArrow">
            <a:avLst>
              <a:gd name="adj1" fmla="val 50000"/>
              <a:gd name="adj2" fmla="val 473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806E44F-859E-8EF0-6B2D-6A1FF4E1D2C2}"/>
              </a:ext>
            </a:extLst>
          </p:cNvPr>
          <p:cNvSpPr txBox="1"/>
          <p:nvPr/>
        </p:nvSpPr>
        <p:spPr>
          <a:xfrm>
            <a:off x="2519752" y="192978"/>
            <a:ext cx="1093441" cy="276999"/>
          </a:xfrm>
          <a:prstGeom prst="rect">
            <a:avLst/>
          </a:prstGeom>
          <a:noFill/>
        </p:spPr>
        <p:txBody>
          <a:bodyPr wrap="none" rtlCol="0">
            <a:spAutoFit/>
          </a:bodyPr>
          <a:lstStyle/>
          <a:p>
            <a:r>
              <a:rPr lang="en-US" sz="1200" dirty="0"/>
              <a:t>Task Complete</a:t>
            </a:r>
          </a:p>
        </p:txBody>
      </p:sp>
      <p:sp>
        <p:nvSpPr>
          <p:cNvPr id="26" name="TextBox 25">
            <a:extLst>
              <a:ext uri="{FF2B5EF4-FFF2-40B4-BE49-F238E27FC236}">
                <a16:creationId xmlns:a16="http://schemas.microsoft.com/office/drawing/2014/main" id="{483FA766-DB31-BFF6-F0A7-109BA835ACC9}"/>
              </a:ext>
            </a:extLst>
          </p:cNvPr>
          <p:cNvSpPr txBox="1"/>
          <p:nvPr/>
        </p:nvSpPr>
        <p:spPr>
          <a:xfrm>
            <a:off x="127306" y="-14050"/>
            <a:ext cx="873060" cy="461665"/>
          </a:xfrm>
          <a:prstGeom prst="rect">
            <a:avLst/>
          </a:prstGeom>
          <a:noFill/>
        </p:spPr>
        <p:txBody>
          <a:bodyPr wrap="none" rtlCol="0">
            <a:spAutoFit/>
          </a:bodyPr>
          <a:lstStyle/>
          <a:p>
            <a:pPr algn="ctr"/>
            <a:r>
              <a:rPr lang="en-US" sz="1200" dirty="0"/>
              <a:t>Task Status</a:t>
            </a:r>
          </a:p>
          <a:p>
            <a:pPr algn="ctr"/>
            <a:r>
              <a:rPr lang="en-US" sz="1200" dirty="0"/>
              <a:t>Initiated</a:t>
            </a:r>
          </a:p>
        </p:txBody>
      </p:sp>
      <p:sp>
        <p:nvSpPr>
          <p:cNvPr id="27" name="TextBox 26">
            <a:extLst>
              <a:ext uri="{FF2B5EF4-FFF2-40B4-BE49-F238E27FC236}">
                <a16:creationId xmlns:a16="http://schemas.microsoft.com/office/drawing/2014/main" id="{24F8C57C-6EB7-BCCD-B88C-D63552348AA7}"/>
              </a:ext>
            </a:extLst>
          </p:cNvPr>
          <p:cNvSpPr txBox="1"/>
          <p:nvPr/>
        </p:nvSpPr>
        <p:spPr>
          <a:xfrm>
            <a:off x="327462" y="656875"/>
            <a:ext cx="301686" cy="369332"/>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C0BFAFDE-2870-167F-7DE5-457C3E1FB6F3}"/>
              </a:ext>
            </a:extLst>
          </p:cNvPr>
          <p:cNvSpPr txBox="1"/>
          <p:nvPr/>
        </p:nvSpPr>
        <p:spPr>
          <a:xfrm>
            <a:off x="1075489" y="655183"/>
            <a:ext cx="301686" cy="369332"/>
          </a:xfrm>
          <a:prstGeom prst="rect">
            <a:avLst/>
          </a:prstGeom>
          <a:noFill/>
        </p:spPr>
        <p:txBody>
          <a:bodyPr wrap="none" rtlCol="0">
            <a:spAutoFit/>
          </a:bodyPr>
          <a:lstStyle/>
          <a:p>
            <a:r>
              <a:rPr lang="en-US" dirty="0"/>
              <a:t>1</a:t>
            </a:r>
          </a:p>
        </p:txBody>
      </p:sp>
      <p:sp>
        <p:nvSpPr>
          <p:cNvPr id="38" name="TextBox 37">
            <a:extLst>
              <a:ext uri="{FF2B5EF4-FFF2-40B4-BE49-F238E27FC236}">
                <a16:creationId xmlns:a16="http://schemas.microsoft.com/office/drawing/2014/main" id="{DA0268AE-8CE7-D3E2-37B9-C81C8D43ADB9}"/>
              </a:ext>
            </a:extLst>
          </p:cNvPr>
          <p:cNvSpPr txBox="1"/>
          <p:nvPr/>
        </p:nvSpPr>
        <p:spPr>
          <a:xfrm>
            <a:off x="517868" y="1141577"/>
            <a:ext cx="1357231" cy="276999"/>
          </a:xfrm>
          <a:prstGeom prst="rect">
            <a:avLst/>
          </a:prstGeom>
          <a:noFill/>
        </p:spPr>
        <p:txBody>
          <a:bodyPr wrap="none" rtlCol="0">
            <a:spAutoFit/>
          </a:bodyPr>
          <a:lstStyle/>
          <a:p>
            <a:r>
              <a:rPr lang="en-US" sz="1200" dirty="0"/>
              <a:t>Child Task 1 Added</a:t>
            </a:r>
          </a:p>
        </p:txBody>
      </p:sp>
      <p:sp>
        <p:nvSpPr>
          <p:cNvPr id="39" name="TextBox 38">
            <a:extLst>
              <a:ext uri="{FF2B5EF4-FFF2-40B4-BE49-F238E27FC236}">
                <a16:creationId xmlns:a16="http://schemas.microsoft.com/office/drawing/2014/main" id="{BBE7D61C-28C6-1C31-86EC-9EEA4CDADF98}"/>
              </a:ext>
            </a:extLst>
          </p:cNvPr>
          <p:cNvSpPr txBox="1"/>
          <p:nvPr/>
        </p:nvSpPr>
        <p:spPr>
          <a:xfrm>
            <a:off x="1743598" y="659691"/>
            <a:ext cx="301686" cy="369332"/>
          </a:xfrm>
          <a:prstGeom prst="rect">
            <a:avLst/>
          </a:prstGeom>
          <a:noFill/>
        </p:spPr>
        <p:txBody>
          <a:bodyPr wrap="none" rtlCol="0">
            <a:spAutoFit/>
          </a:bodyPr>
          <a:lstStyle/>
          <a:p>
            <a:r>
              <a:rPr lang="en-US" dirty="0"/>
              <a:t>2</a:t>
            </a:r>
          </a:p>
        </p:txBody>
      </p:sp>
      <p:sp>
        <p:nvSpPr>
          <p:cNvPr id="40" name="TextBox 39">
            <a:extLst>
              <a:ext uri="{FF2B5EF4-FFF2-40B4-BE49-F238E27FC236}">
                <a16:creationId xmlns:a16="http://schemas.microsoft.com/office/drawing/2014/main" id="{A01C2CAA-5F5F-6E55-DA7B-6D3F8C5252C9}"/>
              </a:ext>
            </a:extLst>
          </p:cNvPr>
          <p:cNvSpPr txBox="1"/>
          <p:nvPr/>
        </p:nvSpPr>
        <p:spPr>
          <a:xfrm>
            <a:off x="1428840" y="-6482"/>
            <a:ext cx="914802" cy="461665"/>
          </a:xfrm>
          <a:prstGeom prst="rect">
            <a:avLst/>
          </a:prstGeom>
          <a:noFill/>
        </p:spPr>
        <p:txBody>
          <a:bodyPr wrap="none" rtlCol="0">
            <a:spAutoFit/>
          </a:bodyPr>
          <a:lstStyle/>
          <a:p>
            <a:pPr algn="ctr"/>
            <a:r>
              <a:rPr lang="en-US" sz="1200" dirty="0"/>
              <a:t>Child Task 2</a:t>
            </a:r>
          </a:p>
          <a:p>
            <a:pPr algn="ctr"/>
            <a:r>
              <a:rPr lang="en-US" sz="1200" dirty="0"/>
              <a:t>Added</a:t>
            </a:r>
          </a:p>
        </p:txBody>
      </p:sp>
      <p:sp>
        <p:nvSpPr>
          <p:cNvPr id="41" name="TextBox 40">
            <a:extLst>
              <a:ext uri="{FF2B5EF4-FFF2-40B4-BE49-F238E27FC236}">
                <a16:creationId xmlns:a16="http://schemas.microsoft.com/office/drawing/2014/main" id="{191D64B7-072D-9257-1CF3-3C0FA2104C73}"/>
              </a:ext>
            </a:extLst>
          </p:cNvPr>
          <p:cNvSpPr txBox="1"/>
          <p:nvPr/>
        </p:nvSpPr>
        <p:spPr>
          <a:xfrm>
            <a:off x="2415631" y="653721"/>
            <a:ext cx="301686" cy="369332"/>
          </a:xfrm>
          <a:prstGeom prst="rect">
            <a:avLst/>
          </a:prstGeom>
          <a:noFill/>
        </p:spPr>
        <p:txBody>
          <a:bodyPr wrap="none" rtlCol="0">
            <a:spAutoFit/>
          </a:bodyPr>
          <a:lstStyle/>
          <a:p>
            <a:r>
              <a:rPr lang="en-US" dirty="0"/>
              <a:t>3</a:t>
            </a:r>
          </a:p>
        </p:txBody>
      </p:sp>
      <p:sp>
        <p:nvSpPr>
          <p:cNvPr id="42" name="TextBox 41">
            <a:extLst>
              <a:ext uri="{FF2B5EF4-FFF2-40B4-BE49-F238E27FC236}">
                <a16:creationId xmlns:a16="http://schemas.microsoft.com/office/drawing/2014/main" id="{914B19A5-6825-5DA8-6208-EA49F0115D98}"/>
              </a:ext>
            </a:extLst>
          </p:cNvPr>
          <p:cNvSpPr txBox="1"/>
          <p:nvPr/>
        </p:nvSpPr>
        <p:spPr>
          <a:xfrm>
            <a:off x="3226203" y="1141577"/>
            <a:ext cx="1469441" cy="276999"/>
          </a:xfrm>
          <a:prstGeom prst="rect">
            <a:avLst/>
          </a:prstGeom>
          <a:noFill/>
        </p:spPr>
        <p:txBody>
          <a:bodyPr wrap="none" rtlCol="0">
            <a:spAutoFit/>
          </a:bodyPr>
          <a:lstStyle/>
          <a:p>
            <a:r>
              <a:rPr lang="en-US" sz="1200" dirty="0"/>
              <a:t>Child Task 1 Finished</a:t>
            </a:r>
          </a:p>
        </p:txBody>
      </p:sp>
      <p:cxnSp>
        <p:nvCxnSpPr>
          <p:cNvPr id="43" name="Straight Arrow Connector 42">
            <a:extLst>
              <a:ext uri="{FF2B5EF4-FFF2-40B4-BE49-F238E27FC236}">
                <a16:creationId xmlns:a16="http://schemas.microsoft.com/office/drawing/2014/main" id="{E4366694-CBAA-EEB2-4432-83C005A53C3F}"/>
              </a:ext>
            </a:extLst>
          </p:cNvPr>
          <p:cNvCxnSpPr>
            <a:cxnSpLocks/>
          </p:cNvCxnSpPr>
          <p:nvPr/>
        </p:nvCxnSpPr>
        <p:spPr>
          <a:xfrm flipV="1">
            <a:off x="1226332" y="1010230"/>
            <a:ext cx="0" cy="1878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1899AED-E260-DA42-D59C-79294BB1A154}"/>
              </a:ext>
            </a:extLst>
          </p:cNvPr>
          <p:cNvSpPr txBox="1"/>
          <p:nvPr/>
        </p:nvSpPr>
        <p:spPr>
          <a:xfrm>
            <a:off x="1843117" y="1136164"/>
            <a:ext cx="1357231" cy="276999"/>
          </a:xfrm>
          <a:prstGeom prst="rect">
            <a:avLst/>
          </a:prstGeom>
          <a:noFill/>
        </p:spPr>
        <p:txBody>
          <a:bodyPr wrap="none" rtlCol="0">
            <a:spAutoFit/>
          </a:bodyPr>
          <a:lstStyle/>
          <a:p>
            <a:r>
              <a:rPr lang="en-US" sz="1200" dirty="0"/>
              <a:t>Child Task 3 Added</a:t>
            </a:r>
          </a:p>
        </p:txBody>
      </p:sp>
      <p:sp>
        <p:nvSpPr>
          <p:cNvPr id="45" name="TextBox 44">
            <a:extLst>
              <a:ext uri="{FF2B5EF4-FFF2-40B4-BE49-F238E27FC236}">
                <a16:creationId xmlns:a16="http://schemas.microsoft.com/office/drawing/2014/main" id="{AC79ED94-3A09-99CF-C9C0-E21D0C18C39A}"/>
              </a:ext>
            </a:extLst>
          </p:cNvPr>
          <p:cNvSpPr txBox="1"/>
          <p:nvPr/>
        </p:nvSpPr>
        <p:spPr>
          <a:xfrm>
            <a:off x="3780262" y="657113"/>
            <a:ext cx="301686"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D3854995-C98B-CC5E-6D82-BA5D91C7BEE5}"/>
              </a:ext>
            </a:extLst>
          </p:cNvPr>
          <p:cNvSpPr txBox="1"/>
          <p:nvPr/>
        </p:nvSpPr>
        <p:spPr>
          <a:xfrm>
            <a:off x="4568569" y="658038"/>
            <a:ext cx="301686" cy="369332"/>
          </a:xfrm>
          <a:prstGeom prst="rect">
            <a:avLst/>
          </a:prstGeom>
          <a:noFill/>
        </p:spPr>
        <p:txBody>
          <a:bodyPr wrap="none" rtlCol="0">
            <a:spAutoFit/>
          </a:bodyPr>
          <a:lstStyle/>
          <a:p>
            <a:r>
              <a:rPr lang="en-US" dirty="0"/>
              <a:t>1</a:t>
            </a:r>
          </a:p>
        </p:txBody>
      </p:sp>
      <p:sp>
        <p:nvSpPr>
          <p:cNvPr id="47" name="TextBox 46">
            <a:extLst>
              <a:ext uri="{FF2B5EF4-FFF2-40B4-BE49-F238E27FC236}">
                <a16:creationId xmlns:a16="http://schemas.microsoft.com/office/drawing/2014/main" id="{541F4971-AB84-859E-66D8-DF82C5E25A83}"/>
              </a:ext>
            </a:extLst>
          </p:cNvPr>
          <p:cNvSpPr txBox="1"/>
          <p:nvPr/>
        </p:nvSpPr>
        <p:spPr>
          <a:xfrm>
            <a:off x="4117329" y="-6482"/>
            <a:ext cx="931434" cy="461665"/>
          </a:xfrm>
          <a:prstGeom prst="rect">
            <a:avLst/>
          </a:prstGeom>
          <a:noFill/>
        </p:spPr>
        <p:txBody>
          <a:bodyPr wrap="square" rtlCol="0">
            <a:spAutoFit/>
          </a:bodyPr>
          <a:lstStyle/>
          <a:p>
            <a:pPr algn="ctr"/>
            <a:r>
              <a:rPr lang="en-US" sz="1200" dirty="0"/>
              <a:t>Child Task 2 Finished</a:t>
            </a:r>
          </a:p>
        </p:txBody>
      </p:sp>
      <p:sp>
        <p:nvSpPr>
          <p:cNvPr id="48" name="TextBox 47">
            <a:extLst>
              <a:ext uri="{FF2B5EF4-FFF2-40B4-BE49-F238E27FC236}">
                <a16:creationId xmlns:a16="http://schemas.microsoft.com/office/drawing/2014/main" id="{B2D5D3EF-501C-BEB2-4A83-B94A5DB9808F}"/>
              </a:ext>
            </a:extLst>
          </p:cNvPr>
          <p:cNvSpPr txBox="1"/>
          <p:nvPr/>
        </p:nvSpPr>
        <p:spPr>
          <a:xfrm>
            <a:off x="4758777" y="1131288"/>
            <a:ext cx="1469441" cy="276999"/>
          </a:xfrm>
          <a:prstGeom prst="rect">
            <a:avLst/>
          </a:prstGeom>
          <a:noFill/>
        </p:spPr>
        <p:txBody>
          <a:bodyPr wrap="none" rtlCol="0">
            <a:spAutoFit/>
          </a:bodyPr>
          <a:lstStyle/>
          <a:p>
            <a:r>
              <a:rPr lang="en-US" sz="1200" dirty="0"/>
              <a:t>Child Task 3 Finished</a:t>
            </a:r>
          </a:p>
        </p:txBody>
      </p:sp>
      <p:sp>
        <p:nvSpPr>
          <p:cNvPr id="49" name="TextBox 48">
            <a:extLst>
              <a:ext uri="{FF2B5EF4-FFF2-40B4-BE49-F238E27FC236}">
                <a16:creationId xmlns:a16="http://schemas.microsoft.com/office/drawing/2014/main" id="{0108F70F-B70B-1422-73A3-35B5028E00DA}"/>
              </a:ext>
            </a:extLst>
          </p:cNvPr>
          <p:cNvSpPr txBox="1"/>
          <p:nvPr/>
        </p:nvSpPr>
        <p:spPr>
          <a:xfrm>
            <a:off x="5325630" y="655848"/>
            <a:ext cx="301686" cy="369332"/>
          </a:xfrm>
          <a:prstGeom prst="rect">
            <a:avLst/>
          </a:prstGeom>
          <a:noFill/>
        </p:spPr>
        <p:txBody>
          <a:bodyPr wrap="none" rtlCol="0">
            <a:spAutoFit/>
          </a:bodyPr>
          <a:lstStyle/>
          <a:p>
            <a:r>
              <a:rPr lang="en-US" dirty="0"/>
              <a:t>0</a:t>
            </a:r>
          </a:p>
        </p:txBody>
      </p:sp>
      <p:cxnSp>
        <p:nvCxnSpPr>
          <p:cNvPr id="50" name="Straight Arrow Connector 49">
            <a:extLst>
              <a:ext uri="{FF2B5EF4-FFF2-40B4-BE49-F238E27FC236}">
                <a16:creationId xmlns:a16="http://schemas.microsoft.com/office/drawing/2014/main" id="{627E575F-D2AF-ED25-57CC-8371E30EA54F}"/>
              </a:ext>
            </a:extLst>
          </p:cNvPr>
          <p:cNvCxnSpPr>
            <a:cxnSpLocks/>
          </p:cNvCxnSpPr>
          <p:nvPr/>
        </p:nvCxnSpPr>
        <p:spPr>
          <a:xfrm flipV="1">
            <a:off x="5474595" y="439676"/>
            <a:ext cx="0" cy="29774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72FF46F-3F7A-62FC-C5F2-82CB866F106D}"/>
              </a:ext>
            </a:extLst>
          </p:cNvPr>
          <p:cNvSpPr txBox="1"/>
          <p:nvPr/>
        </p:nvSpPr>
        <p:spPr>
          <a:xfrm>
            <a:off x="4966422" y="30391"/>
            <a:ext cx="1582228" cy="461665"/>
          </a:xfrm>
          <a:prstGeom prst="rect">
            <a:avLst/>
          </a:prstGeom>
          <a:noFill/>
        </p:spPr>
        <p:txBody>
          <a:bodyPr wrap="none" rtlCol="0">
            <a:spAutoFit/>
          </a:bodyPr>
          <a:lstStyle/>
          <a:p>
            <a:r>
              <a:rPr lang="en-US" sz="1200" b="1" dirty="0">
                <a:solidFill>
                  <a:srgbClr val="C00000"/>
                </a:solidFill>
              </a:rPr>
              <a:t>Garbage Collection;</a:t>
            </a:r>
          </a:p>
          <a:p>
            <a:r>
              <a:rPr lang="en-US" sz="1200" b="1" dirty="0">
                <a:solidFill>
                  <a:srgbClr val="C00000"/>
                </a:solidFill>
              </a:rPr>
              <a:t>Notify Parent Task</a:t>
            </a:r>
          </a:p>
        </p:txBody>
      </p:sp>
      <p:graphicFrame>
        <p:nvGraphicFramePr>
          <p:cNvPr id="52" name="Table 51">
            <a:extLst>
              <a:ext uri="{FF2B5EF4-FFF2-40B4-BE49-F238E27FC236}">
                <a16:creationId xmlns:a16="http://schemas.microsoft.com/office/drawing/2014/main" id="{34F36C1A-9969-F570-7FFC-0BE88AAF74CB}"/>
              </a:ext>
            </a:extLst>
          </p:cNvPr>
          <p:cNvGraphicFramePr>
            <a:graphicFrameLocks noGrp="1"/>
          </p:cNvGraphicFramePr>
          <p:nvPr/>
        </p:nvGraphicFramePr>
        <p:xfrm>
          <a:off x="902593" y="1731401"/>
          <a:ext cx="3234318" cy="1770740"/>
        </p:xfrm>
        <a:graphic>
          <a:graphicData uri="http://schemas.openxmlformats.org/drawingml/2006/table">
            <a:tbl>
              <a:tblPr firstRow="1" bandRow="1">
                <a:tableStyleId>{5C22544A-7EE6-4342-B048-85BDC9FD1C3A}</a:tableStyleId>
              </a:tblPr>
              <a:tblGrid>
                <a:gridCol w="997595">
                  <a:extLst>
                    <a:ext uri="{9D8B030D-6E8A-4147-A177-3AD203B41FA5}">
                      <a16:colId xmlns:a16="http://schemas.microsoft.com/office/drawing/2014/main" val="2679147596"/>
                    </a:ext>
                  </a:extLst>
                </a:gridCol>
                <a:gridCol w="2236723">
                  <a:extLst>
                    <a:ext uri="{9D8B030D-6E8A-4147-A177-3AD203B41FA5}">
                      <a16:colId xmlns:a16="http://schemas.microsoft.com/office/drawing/2014/main" val="3273609621"/>
                    </a:ext>
                  </a:extLst>
                </a:gridCol>
              </a:tblGrid>
              <a:tr h="354148">
                <a:tc>
                  <a:txBody>
                    <a:bodyPr/>
                    <a:lstStyle/>
                    <a:p>
                      <a:pPr algn="ctr"/>
                      <a:r>
                        <a:rPr lang="en-US" sz="1600" dirty="0"/>
                        <a:t>Task ID</a:t>
                      </a:r>
                    </a:p>
                  </a:txBody>
                  <a:tcPr marL="106244" marR="106244" marT="53122" marB="53122"/>
                </a:tc>
                <a:tc>
                  <a:txBody>
                    <a:bodyPr/>
                    <a:lstStyle/>
                    <a:p>
                      <a:pPr algn="ctr"/>
                      <a:r>
                        <a:rPr lang="en-US" sz="1600" dirty="0"/>
                        <a:t>Task </a:t>
                      </a:r>
                      <a:r>
                        <a:rPr lang="en-US" altLang="zh-CN" sz="1600" dirty="0"/>
                        <a:t>Progress</a:t>
                      </a:r>
                      <a:r>
                        <a:rPr lang="zh-CN" altLang="en-US" sz="1600" dirty="0"/>
                        <a:t> </a:t>
                      </a:r>
                      <a:r>
                        <a:rPr lang="en-US" sz="1600" dirty="0"/>
                        <a:t>Object</a:t>
                      </a:r>
                    </a:p>
                  </a:txBody>
                  <a:tcPr marL="106244" marR="106244" marT="53122" marB="53122"/>
                </a:tc>
                <a:extLst>
                  <a:ext uri="{0D108BD9-81ED-4DB2-BD59-A6C34878D82A}">
                    <a16:rowId xmlns:a16="http://schemas.microsoft.com/office/drawing/2014/main" val="1883287273"/>
                  </a:ext>
                </a:extLst>
              </a:tr>
              <a:tr h="354148">
                <a:tc>
                  <a:txBody>
                    <a:bodyPr/>
                    <a:lstStyle/>
                    <a:p>
                      <a:pPr algn="ctr"/>
                      <a:r>
                        <a:rPr lang="en-US" sz="1600" dirty="0"/>
                        <a:t>1</a:t>
                      </a:r>
                    </a:p>
                  </a:txBody>
                  <a:tcPr marL="106244" marR="106244" marT="53122" marB="53122"/>
                </a:tc>
                <a:tc>
                  <a:txBody>
                    <a:bodyPr/>
                    <a:lstStyle/>
                    <a:p>
                      <a:pPr algn="ctr"/>
                      <a:endParaRPr lang="en-US" sz="1600" dirty="0"/>
                    </a:p>
                  </a:txBody>
                  <a:tcPr marL="106244" marR="106244" marT="53122" marB="53122"/>
                </a:tc>
                <a:extLst>
                  <a:ext uri="{0D108BD9-81ED-4DB2-BD59-A6C34878D82A}">
                    <a16:rowId xmlns:a16="http://schemas.microsoft.com/office/drawing/2014/main" val="3924227398"/>
                  </a:ext>
                </a:extLst>
              </a:tr>
              <a:tr h="354148">
                <a:tc>
                  <a:txBody>
                    <a:bodyPr/>
                    <a:lstStyle/>
                    <a:p>
                      <a:pPr algn="ctr"/>
                      <a:r>
                        <a:rPr lang="en-US" sz="1600" b="1" dirty="0"/>
                        <a:t>…</a:t>
                      </a:r>
                    </a:p>
                  </a:txBody>
                  <a:tcPr marL="106244" marR="106244" marT="53122" marB="5312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a:t>
                      </a:r>
                    </a:p>
                  </a:txBody>
                  <a:tcPr marL="106244" marR="106244" marT="53122" marB="53122"/>
                </a:tc>
                <a:extLst>
                  <a:ext uri="{0D108BD9-81ED-4DB2-BD59-A6C34878D82A}">
                    <a16:rowId xmlns:a16="http://schemas.microsoft.com/office/drawing/2014/main" val="3589920916"/>
                  </a:ext>
                </a:extLst>
              </a:tr>
              <a:tr h="354148">
                <a:tc>
                  <a:txBody>
                    <a:bodyPr/>
                    <a:lstStyle/>
                    <a:p>
                      <a:pPr algn="ctr"/>
                      <a:r>
                        <a:rPr lang="en-US" sz="1600" dirty="0"/>
                        <a:t>99</a:t>
                      </a:r>
                    </a:p>
                  </a:txBody>
                  <a:tcPr marL="106244" marR="106244" marT="53122" marB="53122"/>
                </a:tc>
                <a:tc>
                  <a:txBody>
                    <a:bodyPr/>
                    <a:lstStyle/>
                    <a:p>
                      <a:pPr algn="ctr"/>
                      <a:endParaRPr lang="en-US" sz="1600" dirty="0"/>
                    </a:p>
                  </a:txBody>
                  <a:tcPr marL="106244" marR="106244" marT="53122" marB="53122"/>
                </a:tc>
                <a:extLst>
                  <a:ext uri="{0D108BD9-81ED-4DB2-BD59-A6C34878D82A}">
                    <a16:rowId xmlns:a16="http://schemas.microsoft.com/office/drawing/2014/main" val="489963202"/>
                  </a:ext>
                </a:extLst>
              </a:tr>
              <a:tr h="354148">
                <a:tc>
                  <a:txBody>
                    <a:bodyPr/>
                    <a:lstStyle/>
                    <a:p>
                      <a:pPr algn="ctr"/>
                      <a:r>
                        <a:rPr lang="en-US" sz="1600" dirty="0"/>
                        <a:t>100</a:t>
                      </a:r>
                    </a:p>
                  </a:txBody>
                  <a:tcPr marL="106244" marR="106244" marT="53122" marB="53122"/>
                </a:tc>
                <a:tc>
                  <a:txBody>
                    <a:bodyPr/>
                    <a:lstStyle/>
                    <a:p>
                      <a:pPr algn="ctr"/>
                      <a:endParaRPr lang="en-US" sz="1600" dirty="0"/>
                    </a:p>
                  </a:txBody>
                  <a:tcPr marL="106244" marR="106244" marT="53122" marB="53122"/>
                </a:tc>
                <a:extLst>
                  <a:ext uri="{0D108BD9-81ED-4DB2-BD59-A6C34878D82A}">
                    <a16:rowId xmlns:a16="http://schemas.microsoft.com/office/drawing/2014/main" val="1263641149"/>
                  </a:ext>
                </a:extLst>
              </a:tr>
            </a:tbl>
          </a:graphicData>
        </a:graphic>
      </p:graphicFrame>
      <p:sp>
        <p:nvSpPr>
          <p:cNvPr id="53" name="Rectangle 52">
            <a:extLst>
              <a:ext uri="{FF2B5EF4-FFF2-40B4-BE49-F238E27FC236}">
                <a16:creationId xmlns:a16="http://schemas.microsoft.com/office/drawing/2014/main" id="{0965F71C-84D0-BDDE-C9B5-72DA585AD4CA}"/>
              </a:ext>
            </a:extLst>
          </p:cNvPr>
          <p:cNvSpPr/>
          <p:nvPr/>
        </p:nvSpPr>
        <p:spPr>
          <a:xfrm>
            <a:off x="820891" y="4028407"/>
            <a:ext cx="1409045" cy="830997"/>
          </a:xfrm>
          <a:prstGeom prst="rect">
            <a:avLst/>
          </a:prstGeom>
        </p:spPr>
        <p:txBody>
          <a:bodyPr wrap="square">
            <a:spAutoFit/>
          </a:bodyPr>
          <a:lstStyle/>
          <a:p>
            <a:r>
              <a:rPr lang="en-US" sz="1400" dirty="0"/>
              <a:t>Task ID</a:t>
            </a:r>
          </a:p>
          <a:p>
            <a:endParaRPr lang="en-US" sz="300" dirty="0"/>
          </a:p>
          <a:p>
            <a:r>
              <a:rPr lang="en-US" sz="1400" dirty="0"/>
              <a:t>Parent Task ID</a:t>
            </a:r>
          </a:p>
          <a:p>
            <a:endParaRPr lang="en-US" sz="300" dirty="0"/>
          </a:p>
          <a:p>
            <a:r>
              <a:rPr lang="en-US" sz="1400" dirty="0"/>
              <a:t>Query ID</a:t>
            </a:r>
          </a:p>
        </p:txBody>
      </p:sp>
      <p:sp>
        <p:nvSpPr>
          <p:cNvPr id="54" name="Left Brace 53">
            <a:extLst>
              <a:ext uri="{FF2B5EF4-FFF2-40B4-BE49-F238E27FC236}">
                <a16:creationId xmlns:a16="http://schemas.microsoft.com/office/drawing/2014/main" id="{B8473248-A611-2C38-0A92-151BEA63BA8F}"/>
              </a:ext>
            </a:extLst>
          </p:cNvPr>
          <p:cNvSpPr/>
          <p:nvPr/>
        </p:nvSpPr>
        <p:spPr>
          <a:xfrm flipH="1">
            <a:off x="2006144" y="3829129"/>
            <a:ext cx="201496" cy="945618"/>
          </a:xfrm>
          <a:prstGeom prst="leftBrace">
            <a:avLst>
              <a:gd name="adj1" fmla="val 63565"/>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5" name="Picture 54">
            <a:extLst>
              <a:ext uri="{FF2B5EF4-FFF2-40B4-BE49-F238E27FC236}">
                <a16:creationId xmlns:a16="http://schemas.microsoft.com/office/drawing/2014/main" id="{BED4D630-F9E5-7159-5333-1A3B0387CEB4}"/>
              </a:ext>
            </a:extLst>
          </p:cNvPr>
          <p:cNvPicPr>
            <a:picLocks noChangeAspect="1"/>
          </p:cNvPicPr>
          <p:nvPr/>
        </p:nvPicPr>
        <p:blipFill rotWithShape="1">
          <a:blip r:embed="rId4"/>
          <a:srcRect l="35613" r="41701" b="67565"/>
          <a:stretch/>
        </p:blipFill>
        <p:spPr>
          <a:xfrm>
            <a:off x="2832721" y="2100600"/>
            <a:ext cx="374100" cy="347966"/>
          </a:xfrm>
          <a:prstGeom prst="rect">
            <a:avLst/>
          </a:prstGeom>
        </p:spPr>
      </p:pic>
      <p:pic>
        <p:nvPicPr>
          <p:cNvPr id="56" name="Picture 55">
            <a:extLst>
              <a:ext uri="{FF2B5EF4-FFF2-40B4-BE49-F238E27FC236}">
                <a16:creationId xmlns:a16="http://schemas.microsoft.com/office/drawing/2014/main" id="{8067AED3-37B1-EDC6-4C7E-D46A63249D3F}"/>
              </a:ext>
            </a:extLst>
          </p:cNvPr>
          <p:cNvPicPr>
            <a:picLocks noChangeAspect="1"/>
          </p:cNvPicPr>
          <p:nvPr/>
        </p:nvPicPr>
        <p:blipFill rotWithShape="1">
          <a:blip r:embed="rId4"/>
          <a:srcRect l="35613" r="41701" b="67565"/>
          <a:stretch/>
        </p:blipFill>
        <p:spPr>
          <a:xfrm>
            <a:off x="2829589" y="2795263"/>
            <a:ext cx="374100" cy="347966"/>
          </a:xfrm>
          <a:prstGeom prst="rect">
            <a:avLst/>
          </a:prstGeom>
        </p:spPr>
      </p:pic>
      <p:pic>
        <p:nvPicPr>
          <p:cNvPr id="57" name="Picture 56">
            <a:extLst>
              <a:ext uri="{FF2B5EF4-FFF2-40B4-BE49-F238E27FC236}">
                <a16:creationId xmlns:a16="http://schemas.microsoft.com/office/drawing/2014/main" id="{F35C1F31-B0E8-7770-062A-CD205525B39E}"/>
              </a:ext>
            </a:extLst>
          </p:cNvPr>
          <p:cNvPicPr>
            <a:picLocks noChangeAspect="1"/>
          </p:cNvPicPr>
          <p:nvPr/>
        </p:nvPicPr>
        <p:blipFill rotWithShape="1">
          <a:blip r:embed="rId4"/>
          <a:srcRect l="35613" r="41701" b="67565"/>
          <a:stretch/>
        </p:blipFill>
        <p:spPr>
          <a:xfrm>
            <a:off x="2832721" y="3143605"/>
            <a:ext cx="374100" cy="347966"/>
          </a:xfrm>
          <a:prstGeom prst="rect">
            <a:avLst/>
          </a:prstGeom>
        </p:spPr>
      </p:pic>
      <p:pic>
        <p:nvPicPr>
          <p:cNvPr id="58" name="Picture 57">
            <a:extLst>
              <a:ext uri="{FF2B5EF4-FFF2-40B4-BE49-F238E27FC236}">
                <a16:creationId xmlns:a16="http://schemas.microsoft.com/office/drawing/2014/main" id="{9B3D3C36-D9FC-DD46-A4A2-0BF3EBFE38E3}"/>
              </a:ext>
            </a:extLst>
          </p:cNvPr>
          <p:cNvPicPr>
            <a:picLocks noChangeAspect="1"/>
          </p:cNvPicPr>
          <p:nvPr/>
        </p:nvPicPr>
        <p:blipFill rotWithShape="1">
          <a:blip r:embed="rId4"/>
          <a:srcRect l="35613" r="41701" b="67565"/>
          <a:stretch/>
        </p:blipFill>
        <p:spPr>
          <a:xfrm>
            <a:off x="2251032" y="4161230"/>
            <a:ext cx="374100" cy="347966"/>
          </a:xfrm>
          <a:prstGeom prst="rect">
            <a:avLst/>
          </a:prstGeom>
        </p:spPr>
      </p:pic>
      <p:cxnSp>
        <p:nvCxnSpPr>
          <p:cNvPr id="59" name="Straight Arrow Connector 58">
            <a:extLst>
              <a:ext uri="{FF2B5EF4-FFF2-40B4-BE49-F238E27FC236}">
                <a16:creationId xmlns:a16="http://schemas.microsoft.com/office/drawing/2014/main" id="{911CD2AA-EE27-629A-3091-E75B9DC7D740}"/>
              </a:ext>
            </a:extLst>
          </p:cNvPr>
          <p:cNvCxnSpPr>
            <a:cxnSpLocks/>
          </p:cNvCxnSpPr>
          <p:nvPr/>
        </p:nvCxnSpPr>
        <p:spPr>
          <a:xfrm flipH="1">
            <a:off x="2472685" y="3366865"/>
            <a:ext cx="330655" cy="761891"/>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126FBF8-953E-2D78-1F3C-89082F852135}"/>
              </a:ext>
            </a:extLst>
          </p:cNvPr>
          <p:cNvCxnSpPr>
            <a:cxnSpLocks/>
          </p:cNvCxnSpPr>
          <p:nvPr/>
        </p:nvCxnSpPr>
        <p:spPr>
          <a:xfrm>
            <a:off x="470229" y="407198"/>
            <a:ext cx="0" cy="2048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CB9DFFC-D0D9-3934-F582-220E1C1E71DB}"/>
              </a:ext>
            </a:extLst>
          </p:cNvPr>
          <p:cNvCxnSpPr>
            <a:cxnSpLocks/>
          </p:cNvCxnSpPr>
          <p:nvPr/>
        </p:nvCxnSpPr>
        <p:spPr>
          <a:xfrm>
            <a:off x="1894227" y="407198"/>
            <a:ext cx="0" cy="2048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065C53B-5A13-AE6E-F2E0-3E217F43B147}"/>
              </a:ext>
            </a:extLst>
          </p:cNvPr>
          <p:cNvCxnSpPr>
            <a:cxnSpLocks/>
          </p:cNvCxnSpPr>
          <p:nvPr/>
        </p:nvCxnSpPr>
        <p:spPr>
          <a:xfrm>
            <a:off x="3128532" y="407198"/>
            <a:ext cx="0" cy="2048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5225B5C-83EF-30C6-5FBB-30BB6796CDA1}"/>
              </a:ext>
            </a:extLst>
          </p:cNvPr>
          <p:cNvCxnSpPr>
            <a:cxnSpLocks/>
          </p:cNvCxnSpPr>
          <p:nvPr/>
        </p:nvCxnSpPr>
        <p:spPr>
          <a:xfrm>
            <a:off x="4711509" y="407198"/>
            <a:ext cx="0" cy="2048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CAD333F-FF95-72BD-63B5-A88F917CA455}"/>
              </a:ext>
            </a:extLst>
          </p:cNvPr>
          <p:cNvCxnSpPr>
            <a:cxnSpLocks/>
          </p:cNvCxnSpPr>
          <p:nvPr/>
        </p:nvCxnSpPr>
        <p:spPr>
          <a:xfrm flipV="1">
            <a:off x="2566474" y="1010230"/>
            <a:ext cx="0" cy="1878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64DE7A0-EDC9-B6AD-989E-D6076187F036}"/>
              </a:ext>
            </a:extLst>
          </p:cNvPr>
          <p:cNvCxnSpPr>
            <a:cxnSpLocks/>
          </p:cNvCxnSpPr>
          <p:nvPr/>
        </p:nvCxnSpPr>
        <p:spPr>
          <a:xfrm flipV="1">
            <a:off x="3942834" y="1010230"/>
            <a:ext cx="0" cy="1878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28F360D-3398-CA88-66FA-9563BD6B0417}"/>
              </a:ext>
            </a:extLst>
          </p:cNvPr>
          <p:cNvCxnSpPr>
            <a:cxnSpLocks/>
          </p:cNvCxnSpPr>
          <p:nvPr/>
        </p:nvCxnSpPr>
        <p:spPr>
          <a:xfrm flipV="1">
            <a:off x="5476397" y="1007237"/>
            <a:ext cx="0" cy="1878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55A4FCF-FA5B-B510-60F7-E319BDC421A0}"/>
              </a:ext>
            </a:extLst>
          </p:cNvPr>
          <p:cNvSpPr txBox="1"/>
          <p:nvPr/>
        </p:nvSpPr>
        <p:spPr>
          <a:xfrm>
            <a:off x="339113" y="4915792"/>
            <a:ext cx="4009057" cy="1077218"/>
          </a:xfrm>
          <a:prstGeom prst="rect">
            <a:avLst/>
          </a:prstGeom>
          <a:noFill/>
        </p:spPr>
        <p:txBody>
          <a:bodyPr wrap="square" rtlCol="0">
            <a:spAutoFit/>
          </a:bodyPr>
          <a:lstStyle/>
          <a:p>
            <a:pPr marL="171450" indent="-171450">
              <a:buFont typeface="Arial" panose="020B0604020202020204" pitchFamily="34" charset="0"/>
              <a:buChar char="•"/>
            </a:pPr>
            <a:r>
              <a:rPr lang="en-US" sz="1600" b="1" dirty="0">
                <a:solidFill>
                  <a:srgbClr val="C00000"/>
                </a:solidFill>
              </a:rPr>
              <a:t>Task Object </a:t>
            </a:r>
            <a:r>
              <a:rPr lang="en-US" sz="1600" dirty="0">
                <a:solidFill>
                  <a:srgbClr val="C00000"/>
                </a:solidFill>
              </a:rPr>
              <a:t>is released upon finish;</a:t>
            </a:r>
          </a:p>
          <a:p>
            <a:pPr marL="171450" indent="-171450">
              <a:buFont typeface="Arial" panose="020B0604020202020204" pitchFamily="34" charset="0"/>
              <a:buChar char="•"/>
            </a:pPr>
            <a:r>
              <a:rPr lang="en-US" sz="1600" b="1" dirty="0">
                <a:solidFill>
                  <a:srgbClr val="C00000"/>
                </a:solidFill>
              </a:rPr>
              <a:t>Task Progress Object </a:t>
            </a:r>
            <a:r>
              <a:rPr lang="en-US" sz="1600" dirty="0">
                <a:solidFill>
                  <a:srgbClr val="C00000"/>
                </a:solidFill>
              </a:rPr>
              <a:t>is released only after all child tasks finish;</a:t>
            </a:r>
          </a:p>
          <a:p>
            <a:pPr marL="171450" indent="-171450">
              <a:buFont typeface="Arial" panose="020B0604020202020204" pitchFamily="34" charset="0"/>
              <a:buChar char="•"/>
            </a:pPr>
            <a:r>
              <a:rPr lang="en-US" sz="1600" b="1" dirty="0">
                <a:solidFill>
                  <a:srgbClr val="C00000"/>
                </a:solidFill>
              </a:rPr>
              <a:t>Query </a:t>
            </a:r>
            <a:r>
              <a:rPr lang="en-US" sz="1600" dirty="0">
                <a:solidFill>
                  <a:srgbClr val="C00000"/>
                </a:solidFill>
              </a:rPr>
              <a:t>finishes when </a:t>
            </a:r>
            <a:r>
              <a:rPr lang="en-US" sz="1600" b="1" dirty="0">
                <a:solidFill>
                  <a:srgbClr val="C00000"/>
                </a:solidFill>
              </a:rPr>
              <a:t>Root Task </a:t>
            </a:r>
            <a:r>
              <a:rPr lang="en-US" sz="1600" dirty="0">
                <a:solidFill>
                  <a:srgbClr val="C00000"/>
                </a:solidFill>
              </a:rPr>
              <a:t>finishes</a:t>
            </a:r>
          </a:p>
        </p:txBody>
      </p:sp>
      <p:sp>
        <p:nvSpPr>
          <p:cNvPr id="72" name="TextBox 71">
            <a:extLst>
              <a:ext uri="{FF2B5EF4-FFF2-40B4-BE49-F238E27FC236}">
                <a16:creationId xmlns:a16="http://schemas.microsoft.com/office/drawing/2014/main" id="{5E157B29-179D-24C8-CB7F-B680217263BC}"/>
              </a:ext>
            </a:extLst>
          </p:cNvPr>
          <p:cNvSpPr txBox="1"/>
          <p:nvPr/>
        </p:nvSpPr>
        <p:spPr>
          <a:xfrm>
            <a:off x="2975213" y="3491787"/>
            <a:ext cx="1584182" cy="584775"/>
          </a:xfrm>
          <a:prstGeom prst="rect">
            <a:avLst/>
          </a:prstGeom>
          <a:noFill/>
        </p:spPr>
        <p:txBody>
          <a:bodyPr wrap="square" rtlCol="0">
            <a:spAutoFit/>
          </a:bodyPr>
          <a:lstStyle/>
          <a:p>
            <a:r>
              <a:rPr lang="en-US" sz="1600" b="1" dirty="0">
                <a:solidFill>
                  <a:srgbClr val="00B050"/>
                </a:solidFill>
              </a:rPr>
              <a:t>Negligible Space Cost</a:t>
            </a:r>
            <a:endParaRPr lang="en-US" sz="1600" dirty="0">
              <a:solidFill>
                <a:srgbClr val="00B050"/>
              </a:solidFill>
            </a:endParaRPr>
          </a:p>
        </p:txBody>
      </p:sp>
    </p:spTree>
    <p:extLst>
      <p:ext uri="{BB962C8B-B14F-4D97-AF65-F5344CB8AC3E}">
        <p14:creationId xmlns:p14="http://schemas.microsoft.com/office/powerpoint/2010/main" val="85441787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64</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138773"/>
          </a:xfrm>
          <a:prstGeom prst="rect">
            <a:avLst/>
          </a:prstGeom>
          <a:noFill/>
        </p:spPr>
        <p:txBody>
          <a:bodyPr wrap="square">
            <a:spAutoFit/>
          </a:bodyPr>
          <a:lstStyle/>
          <a:p>
            <a:r>
              <a:rPr lang="en-US" altLang="zh-CN" sz="3600" b="1" dirty="0">
                <a:solidFill>
                  <a:srgbClr val="C00000"/>
                </a:solidFill>
              </a:rPr>
              <a:t>Frequent</a:t>
            </a:r>
            <a:r>
              <a:rPr lang="zh-CN" altLang="en-US" sz="3600" b="1" dirty="0">
                <a:solidFill>
                  <a:srgbClr val="C00000"/>
                </a:solidFill>
              </a:rPr>
              <a:t> </a:t>
            </a:r>
            <a:r>
              <a:rPr lang="en-US" altLang="zh-CN" sz="3600" b="1" dirty="0">
                <a:solidFill>
                  <a:srgbClr val="C00000"/>
                </a:solidFill>
              </a:rPr>
              <a:t>Subgraph</a:t>
            </a:r>
            <a:r>
              <a:rPr lang="zh-CN" altLang="en-US" sz="3600" b="1" dirty="0">
                <a:solidFill>
                  <a:srgbClr val="C00000"/>
                </a:solidFill>
              </a:rPr>
              <a:t> </a:t>
            </a:r>
            <a:r>
              <a:rPr lang="en-US" altLang="zh-CN" sz="3600" b="1" dirty="0">
                <a:solidFill>
                  <a:srgbClr val="C00000"/>
                </a:solidFill>
              </a:rPr>
              <a:t>Patterns</a:t>
            </a:r>
            <a:r>
              <a:rPr lang="zh-CN" altLang="en-US" sz="3600" b="1" dirty="0">
                <a:solidFill>
                  <a:srgbClr val="C00000"/>
                </a:solidFill>
              </a:rPr>
              <a:t> </a:t>
            </a:r>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Big</a:t>
            </a:r>
            <a:r>
              <a:rPr lang="zh-CN" altLang="en-US" sz="3600" b="1" dirty="0">
                <a:solidFill>
                  <a:srgbClr val="C00000"/>
                </a:solidFill>
              </a:rPr>
              <a:t> </a:t>
            </a:r>
            <a:r>
              <a:rPr lang="en-US" altLang="zh-CN" sz="3600" b="1" dirty="0">
                <a:solidFill>
                  <a:srgbClr val="C00000"/>
                </a:solidFill>
              </a:rPr>
              <a:t>Graph</a:t>
            </a:r>
          </a:p>
          <a:p>
            <a:pPr marL="571500" indent="-571500">
              <a:buFont typeface="Arial" panose="020B0604020202020204" pitchFamily="34" charset="0"/>
              <a:buChar char="•"/>
            </a:pPr>
            <a:r>
              <a:rPr lang="en-US" altLang="zh-CN" sz="3200" dirty="0"/>
              <a:t>Frequency</a:t>
            </a:r>
            <a:r>
              <a:rPr lang="zh-CN" altLang="en-US" sz="3200" dirty="0"/>
              <a:t> </a:t>
            </a:r>
            <a:r>
              <a:rPr lang="en-US" altLang="zh-CN" sz="3200" dirty="0"/>
              <a:t>is</a:t>
            </a:r>
            <a:r>
              <a:rPr lang="zh-CN" altLang="en-US" sz="3200" dirty="0"/>
              <a:t> </a:t>
            </a:r>
            <a:r>
              <a:rPr lang="en-US" altLang="zh-CN" sz="3200" dirty="0"/>
              <a:t>not</a:t>
            </a:r>
            <a:r>
              <a:rPr lang="zh-CN" altLang="en-US" sz="3200" dirty="0"/>
              <a:t> </a:t>
            </a:r>
            <a:r>
              <a:rPr lang="en-US" altLang="zh-CN" sz="3200" dirty="0"/>
              <a:t>anti-monotonic</a:t>
            </a:r>
            <a:endParaRPr lang="en-US" sz="3600" dirty="0"/>
          </a:p>
        </p:txBody>
      </p:sp>
      <p:cxnSp>
        <p:nvCxnSpPr>
          <p:cNvPr id="10" name="Straight Connector 9">
            <a:extLst>
              <a:ext uri="{FF2B5EF4-FFF2-40B4-BE49-F238E27FC236}">
                <a16:creationId xmlns:a16="http://schemas.microsoft.com/office/drawing/2014/main" id="{5F513B5B-148B-5398-FCE1-470F3B08454B}"/>
              </a:ext>
            </a:extLst>
          </p:cNvPr>
          <p:cNvCxnSpPr>
            <a:cxnSpLocks/>
          </p:cNvCxnSpPr>
          <p:nvPr/>
        </p:nvCxnSpPr>
        <p:spPr>
          <a:xfrm>
            <a:off x="2945864" y="4841315"/>
            <a:ext cx="4115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C67F5F3-41C4-53A0-D0B7-1E57C1C159F8}"/>
              </a:ext>
            </a:extLst>
          </p:cNvPr>
          <p:cNvCxnSpPr>
            <a:cxnSpLocks/>
          </p:cNvCxnSpPr>
          <p:nvPr/>
        </p:nvCxnSpPr>
        <p:spPr>
          <a:xfrm>
            <a:off x="6500676" y="3731599"/>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443576B-3721-A3C8-74A2-38BD4EBC0B38}"/>
              </a:ext>
            </a:extLst>
          </p:cNvPr>
          <p:cNvSpPr/>
          <p:nvPr/>
        </p:nvSpPr>
        <p:spPr>
          <a:xfrm>
            <a:off x="2252446"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13" name="Rectangle 12">
            <a:extLst>
              <a:ext uri="{FF2B5EF4-FFF2-40B4-BE49-F238E27FC236}">
                <a16:creationId xmlns:a16="http://schemas.microsoft.com/office/drawing/2014/main" id="{03646032-3A60-BE11-5A79-1647FABD0C37}"/>
              </a:ext>
            </a:extLst>
          </p:cNvPr>
          <p:cNvSpPr/>
          <p:nvPr/>
        </p:nvSpPr>
        <p:spPr>
          <a:xfrm>
            <a:off x="3588053"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15" name="Oval 14">
            <a:extLst>
              <a:ext uri="{FF2B5EF4-FFF2-40B4-BE49-F238E27FC236}">
                <a16:creationId xmlns:a16="http://schemas.microsoft.com/office/drawing/2014/main" id="{8DC86388-2D60-9AE6-56B9-8F58B9AECC88}"/>
              </a:ext>
            </a:extLst>
          </p:cNvPr>
          <p:cNvSpPr/>
          <p:nvPr/>
        </p:nvSpPr>
        <p:spPr>
          <a:xfrm>
            <a:off x="2270223" y="4419818"/>
            <a:ext cx="1761004" cy="71676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67" name="Rectangle 66">
            <a:extLst>
              <a:ext uri="{FF2B5EF4-FFF2-40B4-BE49-F238E27FC236}">
                <a16:creationId xmlns:a16="http://schemas.microsoft.com/office/drawing/2014/main" id="{6BA45B34-EC3E-496C-2721-0A83D289EB44}"/>
              </a:ext>
            </a:extLst>
          </p:cNvPr>
          <p:cNvSpPr/>
          <p:nvPr/>
        </p:nvSpPr>
        <p:spPr>
          <a:xfrm>
            <a:off x="1725754" y="4569513"/>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grpSp>
        <p:nvGrpSpPr>
          <p:cNvPr id="68" name="Group 67">
            <a:extLst>
              <a:ext uri="{FF2B5EF4-FFF2-40B4-BE49-F238E27FC236}">
                <a16:creationId xmlns:a16="http://schemas.microsoft.com/office/drawing/2014/main" id="{B933D445-B910-F166-B3BC-E571A341D8A1}"/>
              </a:ext>
            </a:extLst>
          </p:cNvPr>
          <p:cNvGrpSpPr/>
          <p:nvPr/>
        </p:nvGrpSpPr>
        <p:grpSpPr>
          <a:xfrm>
            <a:off x="2999915" y="3410013"/>
            <a:ext cx="356188" cy="400110"/>
            <a:chOff x="2383033" y="2297353"/>
            <a:chExt cx="196993" cy="221284"/>
          </a:xfrm>
        </p:grpSpPr>
        <p:sp>
          <p:nvSpPr>
            <p:cNvPr id="69" name="Oval 68">
              <a:extLst>
                <a:ext uri="{FF2B5EF4-FFF2-40B4-BE49-F238E27FC236}">
                  <a16:creationId xmlns:a16="http://schemas.microsoft.com/office/drawing/2014/main" id="{E7836B4F-2822-C17A-4434-D65EDD7C2371}"/>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70" name="TextBox 69">
              <a:extLst>
                <a:ext uri="{FF2B5EF4-FFF2-40B4-BE49-F238E27FC236}">
                  <a16:creationId xmlns:a16="http://schemas.microsoft.com/office/drawing/2014/main" id="{ABA85068-D08A-4689-1603-F9A37446E5BB}"/>
                </a:ext>
              </a:extLst>
            </p:cNvPr>
            <p:cNvSpPr txBox="1"/>
            <p:nvPr/>
          </p:nvSpPr>
          <p:spPr>
            <a:xfrm>
              <a:off x="2383033"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sp>
        <p:nvSpPr>
          <p:cNvPr id="71" name="Rectangle 70">
            <a:extLst>
              <a:ext uri="{FF2B5EF4-FFF2-40B4-BE49-F238E27FC236}">
                <a16:creationId xmlns:a16="http://schemas.microsoft.com/office/drawing/2014/main" id="{E808905A-18B8-CB84-3081-7C38C53EFACE}"/>
              </a:ext>
            </a:extLst>
          </p:cNvPr>
          <p:cNvSpPr/>
          <p:nvPr/>
        </p:nvSpPr>
        <p:spPr>
          <a:xfrm>
            <a:off x="2641579" y="3305669"/>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2" name="Oval 71">
            <a:extLst>
              <a:ext uri="{FF2B5EF4-FFF2-40B4-BE49-F238E27FC236}">
                <a16:creationId xmlns:a16="http://schemas.microsoft.com/office/drawing/2014/main" id="{C5DB0B8A-DD1C-B0A1-1D07-BF4BDAC87479}"/>
              </a:ext>
            </a:extLst>
          </p:cNvPr>
          <p:cNvSpPr/>
          <p:nvPr/>
        </p:nvSpPr>
        <p:spPr>
          <a:xfrm>
            <a:off x="2659357" y="3312649"/>
            <a:ext cx="885803" cy="56707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73" name="Rectangle 72">
            <a:extLst>
              <a:ext uri="{FF2B5EF4-FFF2-40B4-BE49-F238E27FC236}">
                <a16:creationId xmlns:a16="http://schemas.microsoft.com/office/drawing/2014/main" id="{6B285A11-8F73-B0C0-5653-E8A1C3149B0A}"/>
              </a:ext>
            </a:extLst>
          </p:cNvPr>
          <p:cNvSpPr/>
          <p:nvPr/>
        </p:nvSpPr>
        <p:spPr>
          <a:xfrm>
            <a:off x="1707976" y="3366415"/>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1</a:t>
            </a:r>
            <a:endParaRPr lang="en-US" b="1" baseline="-25000" dirty="0"/>
          </a:p>
        </p:txBody>
      </p:sp>
      <p:sp>
        <p:nvSpPr>
          <p:cNvPr id="74" name="Rectangle 73">
            <a:extLst>
              <a:ext uri="{FF2B5EF4-FFF2-40B4-BE49-F238E27FC236}">
                <a16:creationId xmlns:a16="http://schemas.microsoft.com/office/drawing/2014/main" id="{D0233046-DA8F-D725-EF7E-F954D3C2896C}"/>
              </a:ext>
            </a:extLst>
          </p:cNvPr>
          <p:cNvSpPr/>
          <p:nvPr/>
        </p:nvSpPr>
        <p:spPr>
          <a:xfrm>
            <a:off x="5975032" y="405085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5" name="Rectangle 74">
            <a:extLst>
              <a:ext uri="{FF2B5EF4-FFF2-40B4-BE49-F238E27FC236}">
                <a16:creationId xmlns:a16="http://schemas.microsoft.com/office/drawing/2014/main" id="{56112794-8B1A-C02A-753C-20ABD8CB313A}"/>
              </a:ext>
            </a:extLst>
          </p:cNvPr>
          <p:cNvSpPr/>
          <p:nvPr/>
        </p:nvSpPr>
        <p:spPr>
          <a:xfrm>
            <a:off x="5971449" y="3240187"/>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76" name="Rectangle 75">
            <a:extLst>
              <a:ext uri="{FF2B5EF4-FFF2-40B4-BE49-F238E27FC236}">
                <a16:creationId xmlns:a16="http://schemas.microsoft.com/office/drawing/2014/main" id="{6CCB2A51-6189-C062-A854-B5E049879840}"/>
              </a:ext>
            </a:extLst>
          </p:cNvPr>
          <p:cNvSpPr/>
          <p:nvPr/>
        </p:nvSpPr>
        <p:spPr>
          <a:xfrm>
            <a:off x="5303807" y="458499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3</a:t>
            </a:r>
            <a:endParaRPr lang="en-US" baseline="-25000" dirty="0"/>
          </a:p>
        </p:txBody>
      </p:sp>
      <p:sp>
        <p:nvSpPr>
          <p:cNvPr id="77" name="Rectangle 76">
            <a:extLst>
              <a:ext uri="{FF2B5EF4-FFF2-40B4-BE49-F238E27FC236}">
                <a16:creationId xmlns:a16="http://schemas.microsoft.com/office/drawing/2014/main" id="{515F4EF6-5DBE-D524-8307-DFA1CB74B758}"/>
              </a:ext>
            </a:extLst>
          </p:cNvPr>
          <p:cNvSpPr/>
          <p:nvPr/>
        </p:nvSpPr>
        <p:spPr>
          <a:xfrm>
            <a:off x="6664867" y="4660333"/>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4</a:t>
            </a:r>
            <a:endParaRPr lang="en-US" baseline="-25000" dirty="0"/>
          </a:p>
        </p:txBody>
      </p:sp>
      <p:cxnSp>
        <p:nvCxnSpPr>
          <p:cNvPr id="78" name="Straight Connector 77">
            <a:extLst>
              <a:ext uri="{FF2B5EF4-FFF2-40B4-BE49-F238E27FC236}">
                <a16:creationId xmlns:a16="http://schemas.microsoft.com/office/drawing/2014/main" id="{0121982A-83FC-A322-790C-8A30037E890C}"/>
              </a:ext>
            </a:extLst>
          </p:cNvPr>
          <p:cNvCxnSpPr>
            <a:cxnSpLocks/>
          </p:cNvCxnSpPr>
          <p:nvPr/>
        </p:nvCxnSpPr>
        <p:spPr>
          <a:xfrm flipH="1">
            <a:off x="5932266" y="4498162"/>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08CF7AA-0675-5D37-F05D-6FE6330EBEF3}"/>
              </a:ext>
            </a:extLst>
          </p:cNvPr>
          <p:cNvCxnSpPr>
            <a:cxnSpLocks/>
          </p:cNvCxnSpPr>
          <p:nvPr/>
        </p:nvCxnSpPr>
        <p:spPr>
          <a:xfrm>
            <a:off x="6629500" y="4477970"/>
            <a:ext cx="518641" cy="372531"/>
          </a:xfrm>
          <a:prstGeom prst="line">
            <a:avLst/>
          </a:prstGeom>
          <a:ln w="12700"/>
        </p:spPr>
        <p:style>
          <a:lnRef idx="1">
            <a:schemeClr val="dk1"/>
          </a:lnRef>
          <a:fillRef idx="0">
            <a:schemeClr val="dk1"/>
          </a:fillRef>
          <a:effectRef idx="0">
            <a:schemeClr val="dk1"/>
          </a:effectRef>
          <a:fontRef idx="minor">
            <a:schemeClr val="tx1"/>
          </a:fontRef>
        </p:style>
      </p:cxnSp>
      <p:sp>
        <p:nvSpPr>
          <p:cNvPr id="80" name="Rounded Rectangle 79">
            <a:extLst>
              <a:ext uri="{FF2B5EF4-FFF2-40B4-BE49-F238E27FC236}">
                <a16:creationId xmlns:a16="http://schemas.microsoft.com/office/drawing/2014/main" id="{4BB64D0A-4841-5026-F4CB-170FC1957956}"/>
              </a:ext>
            </a:extLst>
          </p:cNvPr>
          <p:cNvSpPr/>
          <p:nvPr/>
        </p:nvSpPr>
        <p:spPr>
          <a:xfrm>
            <a:off x="5321853" y="3240187"/>
            <a:ext cx="2267760" cy="208712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81" name="Rectangle 80">
            <a:extLst>
              <a:ext uri="{FF2B5EF4-FFF2-40B4-BE49-F238E27FC236}">
                <a16:creationId xmlns:a16="http://schemas.microsoft.com/office/drawing/2014/main" id="{D411C71B-30CC-F667-162C-1797E828E3B4}"/>
              </a:ext>
            </a:extLst>
          </p:cNvPr>
          <p:cNvSpPr/>
          <p:nvPr/>
        </p:nvSpPr>
        <p:spPr>
          <a:xfrm>
            <a:off x="5371070" y="3268090"/>
            <a:ext cx="478016"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G</a:t>
            </a:r>
            <a:r>
              <a:rPr lang="en-US" altLang="zh-CN" sz="2000" b="1" baseline="-25000" dirty="0">
                <a:latin typeface="Arial" panose="020B0604020202020204" pitchFamily="34" charset="0"/>
                <a:cs typeface="Arial" panose="020B0604020202020204" pitchFamily="34" charset="0"/>
              </a:rPr>
              <a:t>1</a:t>
            </a:r>
            <a:endParaRPr lang="en-US" b="1" baseline="-25000" dirty="0"/>
          </a:p>
        </p:txBody>
      </p:sp>
      <p:grpSp>
        <p:nvGrpSpPr>
          <p:cNvPr id="91" name="Group 90">
            <a:extLst>
              <a:ext uri="{FF2B5EF4-FFF2-40B4-BE49-F238E27FC236}">
                <a16:creationId xmlns:a16="http://schemas.microsoft.com/office/drawing/2014/main" id="{E91C2C72-AB88-C50D-8917-6F0EEFF298EA}"/>
              </a:ext>
            </a:extLst>
          </p:cNvPr>
          <p:cNvGrpSpPr/>
          <p:nvPr/>
        </p:nvGrpSpPr>
        <p:grpSpPr>
          <a:xfrm>
            <a:off x="2607325" y="4621070"/>
            <a:ext cx="356188" cy="400110"/>
            <a:chOff x="2387548" y="2297353"/>
            <a:chExt cx="196993" cy="221284"/>
          </a:xfrm>
        </p:grpSpPr>
        <p:sp>
          <p:nvSpPr>
            <p:cNvPr id="92" name="Oval 91">
              <a:extLst>
                <a:ext uri="{FF2B5EF4-FFF2-40B4-BE49-F238E27FC236}">
                  <a16:creationId xmlns:a16="http://schemas.microsoft.com/office/drawing/2014/main" id="{EBCD7B13-5E65-4580-9D08-2AAE45479E64}"/>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3" name="TextBox 92">
              <a:extLst>
                <a:ext uri="{FF2B5EF4-FFF2-40B4-BE49-F238E27FC236}">
                  <a16:creationId xmlns:a16="http://schemas.microsoft.com/office/drawing/2014/main" id="{D36F3AE9-EB3C-7DC8-1384-25BB217D6B73}"/>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4E2CC61C-0702-84FC-FCA7-D27D7A7BCD32}"/>
              </a:ext>
            </a:extLst>
          </p:cNvPr>
          <p:cNvGrpSpPr/>
          <p:nvPr/>
        </p:nvGrpSpPr>
        <p:grpSpPr>
          <a:xfrm>
            <a:off x="6322057" y="4167903"/>
            <a:ext cx="356188" cy="400110"/>
            <a:chOff x="2387548" y="2297353"/>
            <a:chExt cx="196993" cy="221284"/>
          </a:xfrm>
        </p:grpSpPr>
        <p:sp>
          <p:nvSpPr>
            <p:cNvPr id="95" name="Oval 94">
              <a:extLst>
                <a:ext uri="{FF2B5EF4-FFF2-40B4-BE49-F238E27FC236}">
                  <a16:creationId xmlns:a16="http://schemas.microsoft.com/office/drawing/2014/main" id="{CA766E1A-F8C3-E0D0-0505-3B594FEA5611}"/>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6" name="TextBox 95">
              <a:extLst>
                <a:ext uri="{FF2B5EF4-FFF2-40B4-BE49-F238E27FC236}">
                  <a16:creationId xmlns:a16="http://schemas.microsoft.com/office/drawing/2014/main" id="{AF9EC96A-DA9E-7B23-44C6-5B3EC642FF7E}"/>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6" name="Group 105">
            <a:extLst>
              <a:ext uri="{FF2B5EF4-FFF2-40B4-BE49-F238E27FC236}">
                <a16:creationId xmlns:a16="http://schemas.microsoft.com/office/drawing/2014/main" id="{DE9B94AD-2239-3BC8-3480-41B0A77398B9}"/>
              </a:ext>
            </a:extLst>
          </p:cNvPr>
          <p:cNvGrpSpPr/>
          <p:nvPr/>
        </p:nvGrpSpPr>
        <p:grpSpPr>
          <a:xfrm>
            <a:off x="3316878" y="4623542"/>
            <a:ext cx="356186" cy="400110"/>
            <a:chOff x="1981201" y="2408804"/>
            <a:chExt cx="196992" cy="221284"/>
          </a:xfrm>
        </p:grpSpPr>
        <p:sp>
          <p:nvSpPr>
            <p:cNvPr id="107" name="Oval 106">
              <a:extLst>
                <a:ext uri="{FF2B5EF4-FFF2-40B4-BE49-F238E27FC236}">
                  <a16:creationId xmlns:a16="http://schemas.microsoft.com/office/drawing/2014/main" id="{BBA5E553-97BA-3AC8-B8C0-802A67842AD4}"/>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8" name="TextBox 107">
              <a:extLst>
                <a:ext uri="{FF2B5EF4-FFF2-40B4-BE49-F238E27FC236}">
                  <a16:creationId xmlns:a16="http://schemas.microsoft.com/office/drawing/2014/main" id="{1E723381-BEA8-4EF8-C765-65AB2DD061D3}"/>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0767ACBC-EED6-A420-C599-948FC3F623E4}"/>
              </a:ext>
            </a:extLst>
          </p:cNvPr>
          <p:cNvGrpSpPr/>
          <p:nvPr/>
        </p:nvGrpSpPr>
        <p:grpSpPr>
          <a:xfrm>
            <a:off x="6321392" y="3380054"/>
            <a:ext cx="356186" cy="400110"/>
            <a:chOff x="1981201" y="2408804"/>
            <a:chExt cx="196992" cy="221284"/>
          </a:xfrm>
        </p:grpSpPr>
        <p:sp>
          <p:nvSpPr>
            <p:cNvPr id="110" name="Oval 109">
              <a:extLst>
                <a:ext uri="{FF2B5EF4-FFF2-40B4-BE49-F238E27FC236}">
                  <a16:creationId xmlns:a16="http://schemas.microsoft.com/office/drawing/2014/main" id="{DA8BAABC-BA2E-3CE2-32D5-73A82F7F4CC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1" name="TextBox 110">
              <a:extLst>
                <a:ext uri="{FF2B5EF4-FFF2-40B4-BE49-F238E27FC236}">
                  <a16:creationId xmlns:a16="http://schemas.microsoft.com/office/drawing/2014/main" id="{12AF2E69-CF39-E891-E4DD-CD18B4876B6B}"/>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880A0603-864F-F3EC-479E-952D9537671D}"/>
              </a:ext>
            </a:extLst>
          </p:cNvPr>
          <p:cNvGrpSpPr/>
          <p:nvPr/>
        </p:nvGrpSpPr>
        <p:grpSpPr>
          <a:xfrm>
            <a:off x="5666126" y="4734752"/>
            <a:ext cx="356186" cy="400110"/>
            <a:chOff x="1985718" y="2408804"/>
            <a:chExt cx="196992" cy="221284"/>
          </a:xfrm>
        </p:grpSpPr>
        <p:sp>
          <p:nvSpPr>
            <p:cNvPr id="113" name="Oval 112">
              <a:extLst>
                <a:ext uri="{FF2B5EF4-FFF2-40B4-BE49-F238E27FC236}">
                  <a16:creationId xmlns:a16="http://schemas.microsoft.com/office/drawing/2014/main" id="{E3F88687-BA70-80F3-B862-5EDFE67CF04A}"/>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4" name="TextBox 113">
              <a:extLst>
                <a:ext uri="{FF2B5EF4-FFF2-40B4-BE49-F238E27FC236}">
                  <a16:creationId xmlns:a16="http://schemas.microsoft.com/office/drawing/2014/main" id="{BDEA92DC-446E-9F62-BD87-946119712034}"/>
                </a:ext>
              </a:extLst>
            </p:cNvPr>
            <p:cNvSpPr txBox="1"/>
            <p:nvPr/>
          </p:nvSpPr>
          <p:spPr>
            <a:xfrm>
              <a:off x="1985718"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5" name="Group 114">
            <a:extLst>
              <a:ext uri="{FF2B5EF4-FFF2-40B4-BE49-F238E27FC236}">
                <a16:creationId xmlns:a16="http://schemas.microsoft.com/office/drawing/2014/main" id="{6B5F6F14-5D39-3A20-1E27-4D675C06986D}"/>
              </a:ext>
            </a:extLst>
          </p:cNvPr>
          <p:cNvGrpSpPr/>
          <p:nvPr/>
        </p:nvGrpSpPr>
        <p:grpSpPr>
          <a:xfrm>
            <a:off x="7036358" y="4734752"/>
            <a:ext cx="356186" cy="400110"/>
            <a:chOff x="1981201" y="2408804"/>
            <a:chExt cx="196992" cy="221284"/>
          </a:xfrm>
        </p:grpSpPr>
        <p:sp>
          <p:nvSpPr>
            <p:cNvPr id="116" name="Oval 115">
              <a:extLst>
                <a:ext uri="{FF2B5EF4-FFF2-40B4-BE49-F238E27FC236}">
                  <a16:creationId xmlns:a16="http://schemas.microsoft.com/office/drawing/2014/main" id="{5504A019-070F-5C3A-C0E1-8DE50B8188D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7" name="TextBox 116">
              <a:extLst>
                <a:ext uri="{FF2B5EF4-FFF2-40B4-BE49-F238E27FC236}">
                  <a16:creationId xmlns:a16="http://schemas.microsoft.com/office/drawing/2014/main" id="{6C002AA7-81EB-D790-54A2-2D9CF6FF92A7}"/>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sp>
        <p:nvSpPr>
          <p:cNvPr id="122" name="TextBox 121">
            <a:extLst>
              <a:ext uri="{FF2B5EF4-FFF2-40B4-BE49-F238E27FC236}">
                <a16:creationId xmlns:a16="http://schemas.microsoft.com/office/drawing/2014/main" id="{BF1464AE-8E0B-E9ED-716C-E6ADD1724F09}"/>
              </a:ext>
            </a:extLst>
          </p:cNvPr>
          <p:cNvSpPr txBox="1"/>
          <p:nvPr/>
        </p:nvSpPr>
        <p:spPr>
          <a:xfrm>
            <a:off x="3636560" y="3577509"/>
            <a:ext cx="1163652" cy="400110"/>
          </a:xfrm>
          <a:prstGeom prst="rect">
            <a:avLst/>
          </a:prstGeom>
          <a:noFill/>
        </p:spPr>
        <p:txBody>
          <a:bodyPr wrap="none" rtlCol="0">
            <a:spAutoFit/>
          </a:bodyPr>
          <a:lstStyle/>
          <a:p>
            <a:r>
              <a:rPr lang="en-US" altLang="zh-CN" sz="2000" b="1" dirty="0">
                <a:solidFill>
                  <a:srgbClr val="00B050"/>
                </a:solidFill>
              </a:rPr>
              <a:t>count</a:t>
            </a:r>
            <a:r>
              <a:rPr lang="zh-CN" altLang="en-US" sz="2000" b="1" dirty="0">
                <a:solidFill>
                  <a:srgbClr val="00B050"/>
                </a:solidFill>
              </a:rPr>
              <a:t> </a:t>
            </a:r>
            <a:r>
              <a:rPr lang="en-US" altLang="zh-CN" sz="2000" b="1" dirty="0">
                <a:solidFill>
                  <a:srgbClr val="00B050"/>
                </a:solidFill>
              </a:rPr>
              <a:t>=</a:t>
            </a:r>
            <a:r>
              <a:rPr lang="zh-CN" altLang="en-US" sz="2000" b="1" dirty="0">
                <a:solidFill>
                  <a:srgbClr val="00B050"/>
                </a:solidFill>
              </a:rPr>
              <a:t> </a:t>
            </a:r>
            <a:r>
              <a:rPr lang="en-US" altLang="zh-CN" sz="2000" b="1" dirty="0">
                <a:solidFill>
                  <a:srgbClr val="00B050"/>
                </a:solidFill>
              </a:rPr>
              <a:t>1</a:t>
            </a:r>
            <a:endParaRPr lang="en-US" sz="2000" b="1" dirty="0">
              <a:solidFill>
                <a:srgbClr val="00B050"/>
              </a:solidFill>
            </a:endParaRPr>
          </a:p>
        </p:txBody>
      </p:sp>
      <p:sp>
        <p:nvSpPr>
          <p:cNvPr id="123" name="TextBox 122">
            <a:extLst>
              <a:ext uri="{FF2B5EF4-FFF2-40B4-BE49-F238E27FC236}">
                <a16:creationId xmlns:a16="http://schemas.microsoft.com/office/drawing/2014/main" id="{2B9D26ED-2171-043F-8EFA-85F875360336}"/>
              </a:ext>
            </a:extLst>
          </p:cNvPr>
          <p:cNvSpPr txBox="1"/>
          <p:nvPr/>
        </p:nvSpPr>
        <p:spPr>
          <a:xfrm>
            <a:off x="3673064" y="5092213"/>
            <a:ext cx="1163652" cy="400110"/>
          </a:xfrm>
          <a:prstGeom prst="rect">
            <a:avLst/>
          </a:prstGeom>
          <a:noFill/>
        </p:spPr>
        <p:txBody>
          <a:bodyPr wrap="none" rtlCol="0">
            <a:spAutoFit/>
          </a:bodyPr>
          <a:lstStyle/>
          <a:p>
            <a:r>
              <a:rPr lang="en-US" altLang="zh-CN" sz="2000" b="1" dirty="0">
                <a:solidFill>
                  <a:srgbClr val="00B050"/>
                </a:solidFill>
              </a:rPr>
              <a:t>count</a:t>
            </a:r>
            <a:r>
              <a:rPr lang="zh-CN" altLang="en-US" sz="2000" b="1" dirty="0">
                <a:solidFill>
                  <a:srgbClr val="00B050"/>
                </a:solidFill>
              </a:rPr>
              <a:t> </a:t>
            </a:r>
            <a:r>
              <a:rPr lang="en-US" altLang="zh-CN" sz="2000" b="1" dirty="0">
                <a:solidFill>
                  <a:srgbClr val="00B050"/>
                </a:solidFill>
              </a:rPr>
              <a:t>=</a:t>
            </a:r>
            <a:r>
              <a:rPr lang="zh-CN" altLang="en-US" sz="2000" b="1" dirty="0">
                <a:solidFill>
                  <a:srgbClr val="00B050"/>
                </a:solidFill>
              </a:rPr>
              <a:t> </a:t>
            </a:r>
            <a:r>
              <a:rPr lang="en-US" altLang="zh-CN" sz="2000" b="1" dirty="0">
                <a:solidFill>
                  <a:srgbClr val="00B050"/>
                </a:solidFill>
              </a:rPr>
              <a:t>3</a:t>
            </a:r>
            <a:endParaRPr lang="en-US" sz="2000" b="1" dirty="0">
              <a:solidFill>
                <a:srgbClr val="00B050"/>
              </a:solidFill>
            </a:endParaRPr>
          </a:p>
        </p:txBody>
      </p:sp>
      <p:pic>
        <p:nvPicPr>
          <p:cNvPr id="4" name="Picture 3" descr="A screenshot of a phone&#10;&#10;Description automatically generated">
            <a:extLst>
              <a:ext uri="{FF2B5EF4-FFF2-40B4-BE49-F238E27FC236}">
                <a16:creationId xmlns:a16="http://schemas.microsoft.com/office/drawing/2014/main" id="{FC495DED-3839-4B22-7BB3-9C1FBA48B7D7}"/>
              </a:ext>
            </a:extLst>
          </p:cNvPr>
          <p:cNvPicPr>
            <a:picLocks noChangeAspect="1"/>
          </p:cNvPicPr>
          <p:nvPr/>
        </p:nvPicPr>
        <p:blipFill>
          <a:blip r:embed="rId3"/>
          <a:stretch>
            <a:fillRect/>
          </a:stretch>
        </p:blipFill>
        <p:spPr>
          <a:xfrm>
            <a:off x="4288096" y="110560"/>
            <a:ext cx="7712416" cy="1099857"/>
          </a:xfrm>
          <a:prstGeom prst="rect">
            <a:avLst/>
          </a:prstGeom>
        </p:spPr>
      </p:pic>
      <p:sp>
        <p:nvSpPr>
          <p:cNvPr id="3" name="Rectangle 2">
            <a:extLst>
              <a:ext uri="{FF2B5EF4-FFF2-40B4-BE49-F238E27FC236}">
                <a16:creationId xmlns:a16="http://schemas.microsoft.com/office/drawing/2014/main" id="{634A71EC-8568-D7F5-18BE-DF6063C6683F}"/>
              </a:ext>
            </a:extLst>
          </p:cNvPr>
          <p:cNvSpPr/>
          <p:nvPr/>
        </p:nvSpPr>
        <p:spPr>
          <a:xfrm>
            <a:off x="5240974" y="5483913"/>
            <a:ext cx="2513573" cy="461665"/>
          </a:xfrm>
          <a:prstGeom prst="rect">
            <a:avLst/>
          </a:prstGeom>
        </p:spPr>
        <p:txBody>
          <a:bodyPr wrap="none">
            <a:spAutoFit/>
          </a:bodyPr>
          <a:lstStyle/>
          <a:p>
            <a:r>
              <a:rPr lang="en-US" altLang="zh-CN" sz="2400" b="1" dirty="0">
                <a:solidFill>
                  <a:srgbClr val="950001"/>
                </a:solidFill>
              </a:rPr>
              <a:t>Ground</a:t>
            </a:r>
            <a:r>
              <a:rPr lang="zh-CN" altLang="en-US" sz="2400" b="1" dirty="0">
                <a:solidFill>
                  <a:srgbClr val="950001"/>
                </a:solidFill>
              </a:rPr>
              <a:t> </a:t>
            </a:r>
            <a:r>
              <a:rPr lang="en-US" altLang="zh-CN" sz="2400" b="1" dirty="0">
                <a:solidFill>
                  <a:srgbClr val="950001"/>
                </a:solidFill>
              </a:rPr>
              <a:t>truth</a:t>
            </a:r>
            <a:r>
              <a:rPr lang="zh-CN" altLang="en-US" sz="2400" b="1" dirty="0">
                <a:solidFill>
                  <a:srgbClr val="950001"/>
                </a:solidFill>
              </a:rPr>
              <a:t> </a:t>
            </a:r>
            <a:r>
              <a:rPr lang="en-US" altLang="zh-CN" sz="2400" b="1" dirty="0">
                <a:solidFill>
                  <a:srgbClr val="950001"/>
                </a:solidFill>
              </a:rPr>
              <a:t>is</a:t>
            </a:r>
            <a:r>
              <a:rPr lang="zh-CN" altLang="en-US" sz="2400" b="1" dirty="0">
                <a:solidFill>
                  <a:srgbClr val="950001"/>
                </a:solidFill>
              </a:rPr>
              <a:t> </a:t>
            </a:r>
            <a:r>
              <a:rPr lang="en-US" altLang="zh-CN" sz="2400" b="1" dirty="0">
                <a:solidFill>
                  <a:srgbClr val="950001"/>
                </a:solidFill>
              </a:rPr>
              <a:t>1</a:t>
            </a:r>
            <a:endParaRPr lang="en-US" sz="2400" b="1" dirty="0">
              <a:solidFill>
                <a:srgbClr val="950001"/>
              </a:solidFill>
            </a:endParaRPr>
          </a:p>
        </p:txBody>
      </p:sp>
    </p:spTree>
    <p:extLst>
      <p:ext uri="{BB962C8B-B14F-4D97-AF65-F5344CB8AC3E}">
        <p14:creationId xmlns:p14="http://schemas.microsoft.com/office/powerpoint/2010/main" val="640602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65</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508105"/>
          </a:xfrm>
          <a:prstGeom prst="rect">
            <a:avLst/>
          </a:prstGeom>
          <a:noFill/>
        </p:spPr>
        <p:txBody>
          <a:bodyPr wrap="square">
            <a:spAutoFit/>
          </a:bodyPr>
          <a:lstStyle/>
          <a:p>
            <a:r>
              <a:rPr lang="en-US" altLang="zh-CN" sz="3600" b="1" dirty="0">
                <a:solidFill>
                  <a:srgbClr val="C00000"/>
                </a:solidFill>
              </a:rPr>
              <a:t>Frequent</a:t>
            </a:r>
            <a:r>
              <a:rPr lang="zh-CN" altLang="en-US" sz="3600" b="1" dirty="0">
                <a:solidFill>
                  <a:srgbClr val="C00000"/>
                </a:solidFill>
              </a:rPr>
              <a:t> </a:t>
            </a:r>
            <a:r>
              <a:rPr lang="en-US" altLang="zh-CN" sz="3600" b="1" dirty="0">
                <a:solidFill>
                  <a:srgbClr val="C00000"/>
                </a:solidFill>
              </a:rPr>
              <a:t>Subgraph</a:t>
            </a:r>
            <a:r>
              <a:rPr lang="zh-CN" altLang="en-US" sz="3600" b="1" dirty="0">
                <a:solidFill>
                  <a:srgbClr val="C00000"/>
                </a:solidFill>
              </a:rPr>
              <a:t> </a:t>
            </a:r>
            <a:r>
              <a:rPr lang="en-US" altLang="zh-CN" sz="3600" b="1" dirty="0">
                <a:solidFill>
                  <a:srgbClr val="C00000"/>
                </a:solidFill>
              </a:rPr>
              <a:t>Patterns</a:t>
            </a:r>
            <a:r>
              <a:rPr lang="zh-CN" altLang="en-US" sz="3600" b="1" dirty="0">
                <a:solidFill>
                  <a:srgbClr val="C00000"/>
                </a:solidFill>
              </a:rPr>
              <a:t> </a:t>
            </a:r>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Big</a:t>
            </a:r>
            <a:r>
              <a:rPr lang="zh-CN" altLang="en-US" sz="3600" b="1" dirty="0">
                <a:solidFill>
                  <a:srgbClr val="C00000"/>
                </a:solidFill>
              </a:rPr>
              <a:t> </a:t>
            </a:r>
            <a:r>
              <a:rPr lang="en-US" altLang="zh-CN" sz="3600" b="1" dirty="0">
                <a:solidFill>
                  <a:srgbClr val="C00000"/>
                </a:solidFill>
              </a:rPr>
              <a:t>Graph</a:t>
            </a:r>
          </a:p>
          <a:p>
            <a:pPr marL="571500" indent="-571500">
              <a:buFont typeface="Arial" panose="020B0604020202020204" pitchFamily="34" charset="0"/>
              <a:buChar char="•"/>
            </a:pPr>
            <a:r>
              <a:rPr lang="en-US" altLang="zh-CN" sz="3200" dirty="0"/>
              <a:t>Anti-monotonic</a:t>
            </a:r>
            <a:r>
              <a:rPr lang="zh-CN" altLang="en-US" sz="3200" dirty="0"/>
              <a:t> </a:t>
            </a:r>
            <a:r>
              <a:rPr lang="en-US" altLang="zh-CN" sz="3200" dirty="0"/>
              <a:t>measure:</a:t>
            </a:r>
            <a:r>
              <a:rPr lang="zh-CN" altLang="en-US" sz="3200" dirty="0"/>
              <a:t> </a:t>
            </a:r>
            <a:r>
              <a:rPr lang="en-US" altLang="zh-CN" sz="3200" dirty="0"/>
              <a:t>MNI</a:t>
            </a:r>
          </a:p>
          <a:p>
            <a:pPr marL="1028700" lvl="1" indent="-571500">
              <a:buFont typeface="Wingdings" pitchFamily="2" charset="2"/>
              <a:buChar char="Ø"/>
            </a:pPr>
            <a:r>
              <a:rPr lang="en-US" altLang="zh-CN" sz="2400" dirty="0"/>
              <a:t>Least</a:t>
            </a:r>
            <a:r>
              <a:rPr lang="zh-CN" altLang="en-US" sz="2400" dirty="0"/>
              <a:t> </a:t>
            </a:r>
            <a:r>
              <a:rPr lang="en-US" altLang="zh-CN" sz="2400" dirty="0"/>
              <a:t>number</a:t>
            </a:r>
            <a:r>
              <a:rPr lang="zh-CN" altLang="en-US" sz="2400" dirty="0"/>
              <a:t> </a:t>
            </a:r>
            <a:r>
              <a:rPr lang="en-US" altLang="zh-CN" sz="2400" dirty="0"/>
              <a:t>of</a:t>
            </a:r>
            <a:r>
              <a:rPr lang="zh-CN" altLang="en-US" sz="2400" dirty="0"/>
              <a:t> </a:t>
            </a:r>
            <a:r>
              <a:rPr lang="en-US" altLang="zh-CN" sz="2400" dirty="0"/>
              <a:t>distinct valid matches from any</a:t>
            </a:r>
            <a:r>
              <a:rPr lang="zh-CN" altLang="en-US" sz="2400" dirty="0"/>
              <a:t> </a:t>
            </a:r>
            <a:r>
              <a:rPr lang="en-US" altLang="zh-CN" sz="2400" dirty="0"/>
              <a:t>pattern</a:t>
            </a:r>
            <a:r>
              <a:rPr lang="zh-CN" altLang="en-US" sz="2400" dirty="0"/>
              <a:t> </a:t>
            </a:r>
            <a:r>
              <a:rPr lang="en-US" altLang="zh-CN" sz="2400" dirty="0"/>
              <a:t>vertex</a:t>
            </a:r>
            <a:endParaRPr lang="en-US" sz="2400" dirty="0"/>
          </a:p>
        </p:txBody>
      </p:sp>
      <p:cxnSp>
        <p:nvCxnSpPr>
          <p:cNvPr id="10" name="Straight Connector 9">
            <a:extLst>
              <a:ext uri="{FF2B5EF4-FFF2-40B4-BE49-F238E27FC236}">
                <a16:creationId xmlns:a16="http://schemas.microsoft.com/office/drawing/2014/main" id="{5F513B5B-148B-5398-FCE1-470F3B08454B}"/>
              </a:ext>
            </a:extLst>
          </p:cNvPr>
          <p:cNvCxnSpPr>
            <a:cxnSpLocks/>
          </p:cNvCxnSpPr>
          <p:nvPr/>
        </p:nvCxnSpPr>
        <p:spPr>
          <a:xfrm>
            <a:off x="2945864" y="4841315"/>
            <a:ext cx="4115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C67F5F3-41C4-53A0-D0B7-1E57C1C159F8}"/>
              </a:ext>
            </a:extLst>
          </p:cNvPr>
          <p:cNvCxnSpPr>
            <a:cxnSpLocks/>
          </p:cNvCxnSpPr>
          <p:nvPr/>
        </p:nvCxnSpPr>
        <p:spPr>
          <a:xfrm>
            <a:off x="6500676" y="3731599"/>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443576B-3721-A3C8-74A2-38BD4EBC0B38}"/>
              </a:ext>
            </a:extLst>
          </p:cNvPr>
          <p:cNvSpPr/>
          <p:nvPr/>
        </p:nvSpPr>
        <p:spPr>
          <a:xfrm>
            <a:off x="2252446"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13" name="Rectangle 12">
            <a:extLst>
              <a:ext uri="{FF2B5EF4-FFF2-40B4-BE49-F238E27FC236}">
                <a16:creationId xmlns:a16="http://schemas.microsoft.com/office/drawing/2014/main" id="{03646032-3A60-BE11-5A79-1647FABD0C37}"/>
              </a:ext>
            </a:extLst>
          </p:cNvPr>
          <p:cNvSpPr/>
          <p:nvPr/>
        </p:nvSpPr>
        <p:spPr>
          <a:xfrm>
            <a:off x="3588053"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15" name="Oval 14">
            <a:extLst>
              <a:ext uri="{FF2B5EF4-FFF2-40B4-BE49-F238E27FC236}">
                <a16:creationId xmlns:a16="http://schemas.microsoft.com/office/drawing/2014/main" id="{8DC86388-2D60-9AE6-56B9-8F58B9AECC88}"/>
              </a:ext>
            </a:extLst>
          </p:cNvPr>
          <p:cNvSpPr/>
          <p:nvPr/>
        </p:nvSpPr>
        <p:spPr>
          <a:xfrm>
            <a:off x="2270223" y="4419818"/>
            <a:ext cx="1761004" cy="71676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67" name="Rectangle 66">
            <a:extLst>
              <a:ext uri="{FF2B5EF4-FFF2-40B4-BE49-F238E27FC236}">
                <a16:creationId xmlns:a16="http://schemas.microsoft.com/office/drawing/2014/main" id="{6BA45B34-EC3E-496C-2721-0A83D289EB44}"/>
              </a:ext>
            </a:extLst>
          </p:cNvPr>
          <p:cNvSpPr/>
          <p:nvPr/>
        </p:nvSpPr>
        <p:spPr>
          <a:xfrm>
            <a:off x="1725754" y="4569513"/>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sp>
        <p:nvSpPr>
          <p:cNvPr id="74" name="Rectangle 73">
            <a:extLst>
              <a:ext uri="{FF2B5EF4-FFF2-40B4-BE49-F238E27FC236}">
                <a16:creationId xmlns:a16="http://schemas.microsoft.com/office/drawing/2014/main" id="{D0233046-DA8F-D725-EF7E-F954D3C2896C}"/>
              </a:ext>
            </a:extLst>
          </p:cNvPr>
          <p:cNvSpPr/>
          <p:nvPr/>
        </p:nvSpPr>
        <p:spPr>
          <a:xfrm>
            <a:off x="5975032" y="405085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5" name="Rectangle 74">
            <a:extLst>
              <a:ext uri="{FF2B5EF4-FFF2-40B4-BE49-F238E27FC236}">
                <a16:creationId xmlns:a16="http://schemas.microsoft.com/office/drawing/2014/main" id="{56112794-8B1A-C02A-753C-20ABD8CB313A}"/>
              </a:ext>
            </a:extLst>
          </p:cNvPr>
          <p:cNvSpPr/>
          <p:nvPr/>
        </p:nvSpPr>
        <p:spPr>
          <a:xfrm>
            <a:off x="5971449" y="3240187"/>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76" name="Rectangle 75">
            <a:extLst>
              <a:ext uri="{FF2B5EF4-FFF2-40B4-BE49-F238E27FC236}">
                <a16:creationId xmlns:a16="http://schemas.microsoft.com/office/drawing/2014/main" id="{6CCB2A51-6189-C062-A854-B5E049879840}"/>
              </a:ext>
            </a:extLst>
          </p:cNvPr>
          <p:cNvSpPr/>
          <p:nvPr/>
        </p:nvSpPr>
        <p:spPr>
          <a:xfrm>
            <a:off x="5303807" y="458499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3</a:t>
            </a:r>
            <a:endParaRPr lang="en-US" baseline="-25000" dirty="0"/>
          </a:p>
        </p:txBody>
      </p:sp>
      <p:sp>
        <p:nvSpPr>
          <p:cNvPr id="77" name="Rectangle 76">
            <a:extLst>
              <a:ext uri="{FF2B5EF4-FFF2-40B4-BE49-F238E27FC236}">
                <a16:creationId xmlns:a16="http://schemas.microsoft.com/office/drawing/2014/main" id="{515F4EF6-5DBE-D524-8307-DFA1CB74B758}"/>
              </a:ext>
            </a:extLst>
          </p:cNvPr>
          <p:cNvSpPr/>
          <p:nvPr/>
        </p:nvSpPr>
        <p:spPr>
          <a:xfrm>
            <a:off x="6664867" y="4660333"/>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4</a:t>
            </a:r>
            <a:endParaRPr lang="en-US" baseline="-25000" dirty="0"/>
          </a:p>
        </p:txBody>
      </p:sp>
      <p:cxnSp>
        <p:nvCxnSpPr>
          <p:cNvPr id="78" name="Straight Connector 77">
            <a:extLst>
              <a:ext uri="{FF2B5EF4-FFF2-40B4-BE49-F238E27FC236}">
                <a16:creationId xmlns:a16="http://schemas.microsoft.com/office/drawing/2014/main" id="{0121982A-83FC-A322-790C-8A30037E890C}"/>
              </a:ext>
            </a:extLst>
          </p:cNvPr>
          <p:cNvCxnSpPr>
            <a:cxnSpLocks/>
          </p:cNvCxnSpPr>
          <p:nvPr/>
        </p:nvCxnSpPr>
        <p:spPr>
          <a:xfrm flipH="1">
            <a:off x="5932266" y="4498162"/>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08CF7AA-0675-5D37-F05D-6FE6330EBEF3}"/>
              </a:ext>
            </a:extLst>
          </p:cNvPr>
          <p:cNvCxnSpPr>
            <a:cxnSpLocks/>
          </p:cNvCxnSpPr>
          <p:nvPr/>
        </p:nvCxnSpPr>
        <p:spPr>
          <a:xfrm>
            <a:off x="6629500" y="4477970"/>
            <a:ext cx="518641" cy="372531"/>
          </a:xfrm>
          <a:prstGeom prst="line">
            <a:avLst/>
          </a:prstGeom>
          <a:ln w="12700"/>
        </p:spPr>
        <p:style>
          <a:lnRef idx="1">
            <a:schemeClr val="dk1"/>
          </a:lnRef>
          <a:fillRef idx="0">
            <a:schemeClr val="dk1"/>
          </a:fillRef>
          <a:effectRef idx="0">
            <a:schemeClr val="dk1"/>
          </a:effectRef>
          <a:fontRef idx="minor">
            <a:schemeClr val="tx1"/>
          </a:fontRef>
        </p:style>
      </p:cxnSp>
      <p:grpSp>
        <p:nvGrpSpPr>
          <p:cNvPr id="91" name="Group 90">
            <a:extLst>
              <a:ext uri="{FF2B5EF4-FFF2-40B4-BE49-F238E27FC236}">
                <a16:creationId xmlns:a16="http://schemas.microsoft.com/office/drawing/2014/main" id="{E91C2C72-AB88-C50D-8917-6F0EEFF298EA}"/>
              </a:ext>
            </a:extLst>
          </p:cNvPr>
          <p:cNvGrpSpPr/>
          <p:nvPr/>
        </p:nvGrpSpPr>
        <p:grpSpPr>
          <a:xfrm>
            <a:off x="2607325" y="4621070"/>
            <a:ext cx="356188" cy="400110"/>
            <a:chOff x="2387548" y="2297353"/>
            <a:chExt cx="196993" cy="221284"/>
          </a:xfrm>
        </p:grpSpPr>
        <p:sp>
          <p:nvSpPr>
            <p:cNvPr id="92" name="Oval 91">
              <a:extLst>
                <a:ext uri="{FF2B5EF4-FFF2-40B4-BE49-F238E27FC236}">
                  <a16:creationId xmlns:a16="http://schemas.microsoft.com/office/drawing/2014/main" id="{EBCD7B13-5E65-4580-9D08-2AAE45479E64}"/>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3" name="TextBox 92">
              <a:extLst>
                <a:ext uri="{FF2B5EF4-FFF2-40B4-BE49-F238E27FC236}">
                  <a16:creationId xmlns:a16="http://schemas.microsoft.com/office/drawing/2014/main" id="{D36F3AE9-EB3C-7DC8-1384-25BB217D6B73}"/>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4E2CC61C-0702-84FC-FCA7-D27D7A7BCD32}"/>
              </a:ext>
            </a:extLst>
          </p:cNvPr>
          <p:cNvGrpSpPr/>
          <p:nvPr/>
        </p:nvGrpSpPr>
        <p:grpSpPr>
          <a:xfrm>
            <a:off x="6322057" y="4167903"/>
            <a:ext cx="356188" cy="400110"/>
            <a:chOff x="2387548" y="2297353"/>
            <a:chExt cx="196993" cy="221284"/>
          </a:xfrm>
        </p:grpSpPr>
        <p:sp>
          <p:nvSpPr>
            <p:cNvPr id="95" name="Oval 94">
              <a:extLst>
                <a:ext uri="{FF2B5EF4-FFF2-40B4-BE49-F238E27FC236}">
                  <a16:creationId xmlns:a16="http://schemas.microsoft.com/office/drawing/2014/main" id="{CA766E1A-F8C3-E0D0-0505-3B594FEA5611}"/>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6" name="TextBox 95">
              <a:extLst>
                <a:ext uri="{FF2B5EF4-FFF2-40B4-BE49-F238E27FC236}">
                  <a16:creationId xmlns:a16="http://schemas.microsoft.com/office/drawing/2014/main" id="{AF9EC96A-DA9E-7B23-44C6-5B3EC642FF7E}"/>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6" name="Group 105">
            <a:extLst>
              <a:ext uri="{FF2B5EF4-FFF2-40B4-BE49-F238E27FC236}">
                <a16:creationId xmlns:a16="http://schemas.microsoft.com/office/drawing/2014/main" id="{DE9B94AD-2239-3BC8-3480-41B0A77398B9}"/>
              </a:ext>
            </a:extLst>
          </p:cNvPr>
          <p:cNvGrpSpPr/>
          <p:nvPr/>
        </p:nvGrpSpPr>
        <p:grpSpPr>
          <a:xfrm>
            <a:off x="3316878" y="4623542"/>
            <a:ext cx="356186" cy="400110"/>
            <a:chOff x="1981201" y="2408804"/>
            <a:chExt cx="196992" cy="221284"/>
          </a:xfrm>
        </p:grpSpPr>
        <p:sp>
          <p:nvSpPr>
            <p:cNvPr id="107" name="Oval 106">
              <a:extLst>
                <a:ext uri="{FF2B5EF4-FFF2-40B4-BE49-F238E27FC236}">
                  <a16:creationId xmlns:a16="http://schemas.microsoft.com/office/drawing/2014/main" id="{BBA5E553-97BA-3AC8-B8C0-802A67842AD4}"/>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8" name="TextBox 107">
              <a:extLst>
                <a:ext uri="{FF2B5EF4-FFF2-40B4-BE49-F238E27FC236}">
                  <a16:creationId xmlns:a16="http://schemas.microsoft.com/office/drawing/2014/main" id="{1E723381-BEA8-4EF8-C765-65AB2DD061D3}"/>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0767ACBC-EED6-A420-C599-948FC3F623E4}"/>
              </a:ext>
            </a:extLst>
          </p:cNvPr>
          <p:cNvGrpSpPr/>
          <p:nvPr/>
        </p:nvGrpSpPr>
        <p:grpSpPr>
          <a:xfrm>
            <a:off x="6321392" y="3380054"/>
            <a:ext cx="356186" cy="400110"/>
            <a:chOff x="1981201" y="2408804"/>
            <a:chExt cx="196992" cy="221284"/>
          </a:xfrm>
        </p:grpSpPr>
        <p:sp>
          <p:nvSpPr>
            <p:cNvPr id="110" name="Oval 109">
              <a:extLst>
                <a:ext uri="{FF2B5EF4-FFF2-40B4-BE49-F238E27FC236}">
                  <a16:creationId xmlns:a16="http://schemas.microsoft.com/office/drawing/2014/main" id="{DA8BAABC-BA2E-3CE2-32D5-73A82F7F4CC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1" name="TextBox 110">
              <a:extLst>
                <a:ext uri="{FF2B5EF4-FFF2-40B4-BE49-F238E27FC236}">
                  <a16:creationId xmlns:a16="http://schemas.microsoft.com/office/drawing/2014/main" id="{12AF2E69-CF39-E891-E4DD-CD18B4876B6B}"/>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880A0603-864F-F3EC-479E-952D9537671D}"/>
              </a:ext>
            </a:extLst>
          </p:cNvPr>
          <p:cNvGrpSpPr/>
          <p:nvPr/>
        </p:nvGrpSpPr>
        <p:grpSpPr>
          <a:xfrm>
            <a:off x="5666126" y="4734752"/>
            <a:ext cx="356186" cy="400110"/>
            <a:chOff x="1985718" y="2408804"/>
            <a:chExt cx="196992" cy="221284"/>
          </a:xfrm>
        </p:grpSpPr>
        <p:sp>
          <p:nvSpPr>
            <p:cNvPr id="113" name="Oval 112">
              <a:extLst>
                <a:ext uri="{FF2B5EF4-FFF2-40B4-BE49-F238E27FC236}">
                  <a16:creationId xmlns:a16="http://schemas.microsoft.com/office/drawing/2014/main" id="{E3F88687-BA70-80F3-B862-5EDFE67CF04A}"/>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4" name="TextBox 113">
              <a:extLst>
                <a:ext uri="{FF2B5EF4-FFF2-40B4-BE49-F238E27FC236}">
                  <a16:creationId xmlns:a16="http://schemas.microsoft.com/office/drawing/2014/main" id="{BDEA92DC-446E-9F62-BD87-946119712034}"/>
                </a:ext>
              </a:extLst>
            </p:cNvPr>
            <p:cNvSpPr txBox="1"/>
            <p:nvPr/>
          </p:nvSpPr>
          <p:spPr>
            <a:xfrm>
              <a:off x="1985718"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5" name="Group 114">
            <a:extLst>
              <a:ext uri="{FF2B5EF4-FFF2-40B4-BE49-F238E27FC236}">
                <a16:creationId xmlns:a16="http://schemas.microsoft.com/office/drawing/2014/main" id="{6B5F6F14-5D39-3A20-1E27-4D675C06986D}"/>
              </a:ext>
            </a:extLst>
          </p:cNvPr>
          <p:cNvGrpSpPr/>
          <p:nvPr/>
        </p:nvGrpSpPr>
        <p:grpSpPr>
          <a:xfrm>
            <a:off x="7036358" y="4734752"/>
            <a:ext cx="356186" cy="400110"/>
            <a:chOff x="1981201" y="2408804"/>
            <a:chExt cx="196992" cy="221284"/>
          </a:xfrm>
        </p:grpSpPr>
        <p:sp>
          <p:nvSpPr>
            <p:cNvPr id="116" name="Oval 115">
              <a:extLst>
                <a:ext uri="{FF2B5EF4-FFF2-40B4-BE49-F238E27FC236}">
                  <a16:creationId xmlns:a16="http://schemas.microsoft.com/office/drawing/2014/main" id="{5504A019-070F-5C3A-C0E1-8DE50B8188D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7" name="TextBox 116">
              <a:extLst>
                <a:ext uri="{FF2B5EF4-FFF2-40B4-BE49-F238E27FC236}">
                  <a16:creationId xmlns:a16="http://schemas.microsoft.com/office/drawing/2014/main" id="{6C002AA7-81EB-D790-54A2-2D9CF6FF92A7}"/>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sp>
        <p:nvSpPr>
          <p:cNvPr id="3" name="Oval 2">
            <a:extLst>
              <a:ext uri="{FF2B5EF4-FFF2-40B4-BE49-F238E27FC236}">
                <a16:creationId xmlns:a16="http://schemas.microsoft.com/office/drawing/2014/main" id="{01796CD8-40FC-F68D-8844-815DC612B5A7}"/>
              </a:ext>
            </a:extLst>
          </p:cNvPr>
          <p:cNvSpPr/>
          <p:nvPr/>
        </p:nvSpPr>
        <p:spPr>
          <a:xfrm>
            <a:off x="2207222" y="4369636"/>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2B3B464-776F-7A20-396C-24D2D477211F}"/>
              </a:ext>
            </a:extLst>
          </p:cNvPr>
          <p:cNvCxnSpPr>
            <a:cxnSpLocks/>
          </p:cNvCxnSpPr>
          <p:nvPr/>
        </p:nvCxnSpPr>
        <p:spPr>
          <a:xfrm>
            <a:off x="6500676" y="3747605"/>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DE332B74-9CD1-2F1F-08CA-B89982E7F19E}"/>
              </a:ext>
            </a:extLst>
          </p:cNvPr>
          <p:cNvSpPr/>
          <p:nvPr/>
        </p:nvSpPr>
        <p:spPr>
          <a:xfrm>
            <a:off x="5987741" y="3953810"/>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332AA07-9E4B-0A03-CC93-7754C0B54F29}"/>
              </a:ext>
            </a:extLst>
          </p:cNvPr>
          <p:cNvSpPr txBox="1"/>
          <p:nvPr/>
        </p:nvSpPr>
        <p:spPr>
          <a:xfrm>
            <a:off x="2615333" y="5208919"/>
            <a:ext cx="320922" cy="400110"/>
          </a:xfrm>
          <a:prstGeom prst="rect">
            <a:avLst/>
          </a:prstGeom>
          <a:noFill/>
        </p:spPr>
        <p:txBody>
          <a:bodyPr wrap="none" rtlCol="0">
            <a:spAutoFit/>
          </a:bodyPr>
          <a:lstStyle/>
          <a:p>
            <a:r>
              <a:rPr lang="en-US" altLang="zh-CN" sz="2000" b="1" dirty="0">
                <a:solidFill>
                  <a:srgbClr val="00B050"/>
                </a:solidFill>
              </a:rPr>
              <a:t>1</a:t>
            </a:r>
            <a:endParaRPr lang="en-US" sz="2000" b="1" dirty="0">
              <a:solidFill>
                <a:srgbClr val="00B050"/>
              </a:solidFill>
            </a:endParaRPr>
          </a:p>
        </p:txBody>
      </p:sp>
      <p:sp>
        <p:nvSpPr>
          <p:cNvPr id="9" name="Rectangle 8">
            <a:extLst>
              <a:ext uri="{FF2B5EF4-FFF2-40B4-BE49-F238E27FC236}">
                <a16:creationId xmlns:a16="http://schemas.microsoft.com/office/drawing/2014/main" id="{0E7866AA-0D9A-1009-81F7-72CB866C251B}"/>
              </a:ext>
            </a:extLst>
          </p:cNvPr>
          <p:cNvSpPr/>
          <p:nvPr/>
        </p:nvSpPr>
        <p:spPr>
          <a:xfrm>
            <a:off x="5098069" y="3228945"/>
            <a:ext cx="478016"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G</a:t>
            </a:r>
            <a:r>
              <a:rPr lang="en-US" altLang="zh-CN" sz="2000" b="1" baseline="-25000" dirty="0">
                <a:latin typeface="Arial" panose="020B0604020202020204" pitchFamily="34" charset="0"/>
                <a:cs typeface="Arial" panose="020B0604020202020204" pitchFamily="34" charset="0"/>
              </a:rPr>
              <a:t>1</a:t>
            </a:r>
            <a:endParaRPr lang="en-US" b="1" baseline="-25000" dirty="0"/>
          </a:p>
        </p:txBody>
      </p:sp>
      <p:pic>
        <p:nvPicPr>
          <p:cNvPr id="16" name="Picture 15" descr="A screenshot of a phone&#10;&#10;Description automatically generated">
            <a:extLst>
              <a:ext uri="{FF2B5EF4-FFF2-40B4-BE49-F238E27FC236}">
                <a16:creationId xmlns:a16="http://schemas.microsoft.com/office/drawing/2014/main" id="{6CD65370-6B38-D3B0-AC66-8DD63B0BD32C}"/>
              </a:ext>
            </a:extLst>
          </p:cNvPr>
          <p:cNvPicPr>
            <a:picLocks noChangeAspect="1"/>
          </p:cNvPicPr>
          <p:nvPr/>
        </p:nvPicPr>
        <p:blipFill>
          <a:blip r:embed="rId3"/>
          <a:stretch>
            <a:fillRect/>
          </a:stretch>
        </p:blipFill>
        <p:spPr>
          <a:xfrm>
            <a:off x="4288096" y="110560"/>
            <a:ext cx="7712416" cy="1099857"/>
          </a:xfrm>
          <a:prstGeom prst="rect">
            <a:avLst/>
          </a:prstGeom>
        </p:spPr>
      </p:pic>
    </p:spTree>
    <p:extLst>
      <p:ext uri="{BB962C8B-B14F-4D97-AF65-F5344CB8AC3E}">
        <p14:creationId xmlns:p14="http://schemas.microsoft.com/office/powerpoint/2010/main" val="3266448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855CF-3018-F2BD-4B3B-0909CF7E0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115AC-0637-8982-DFC2-3D5E1EF650FB}"/>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06333CE3-46EF-6E2A-3F53-F6AF0C7F9C97}"/>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66</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1F5BE1BC-DD4F-DCD4-2101-797A4FD73A19}"/>
              </a:ext>
            </a:extLst>
          </p:cNvPr>
          <p:cNvSpPr txBox="1"/>
          <p:nvPr/>
        </p:nvSpPr>
        <p:spPr>
          <a:xfrm>
            <a:off x="703422" y="1402863"/>
            <a:ext cx="10565367" cy="1508105"/>
          </a:xfrm>
          <a:prstGeom prst="rect">
            <a:avLst/>
          </a:prstGeom>
          <a:noFill/>
        </p:spPr>
        <p:txBody>
          <a:bodyPr wrap="square">
            <a:spAutoFit/>
          </a:bodyPr>
          <a:lstStyle/>
          <a:p>
            <a:r>
              <a:rPr lang="en-US" altLang="zh-CN" sz="3600" b="1" dirty="0">
                <a:solidFill>
                  <a:srgbClr val="C00000"/>
                </a:solidFill>
              </a:rPr>
              <a:t>Frequent</a:t>
            </a:r>
            <a:r>
              <a:rPr lang="zh-CN" altLang="en-US" sz="3600" b="1" dirty="0">
                <a:solidFill>
                  <a:srgbClr val="C00000"/>
                </a:solidFill>
              </a:rPr>
              <a:t> </a:t>
            </a:r>
            <a:r>
              <a:rPr lang="en-US" altLang="zh-CN" sz="3600" b="1" dirty="0">
                <a:solidFill>
                  <a:srgbClr val="C00000"/>
                </a:solidFill>
              </a:rPr>
              <a:t>Subgraph</a:t>
            </a:r>
            <a:r>
              <a:rPr lang="zh-CN" altLang="en-US" sz="3600" b="1" dirty="0">
                <a:solidFill>
                  <a:srgbClr val="C00000"/>
                </a:solidFill>
              </a:rPr>
              <a:t> </a:t>
            </a:r>
            <a:r>
              <a:rPr lang="en-US" altLang="zh-CN" sz="3600" b="1" dirty="0">
                <a:solidFill>
                  <a:srgbClr val="C00000"/>
                </a:solidFill>
              </a:rPr>
              <a:t>Patterns</a:t>
            </a:r>
            <a:r>
              <a:rPr lang="zh-CN" altLang="en-US" sz="3600" b="1" dirty="0">
                <a:solidFill>
                  <a:srgbClr val="C00000"/>
                </a:solidFill>
              </a:rPr>
              <a:t> </a:t>
            </a:r>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Big</a:t>
            </a:r>
            <a:r>
              <a:rPr lang="zh-CN" altLang="en-US" sz="3600" b="1" dirty="0">
                <a:solidFill>
                  <a:srgbClr val="C00000"/>
                </a:solidFill>
              </a:rPr>
              <a:t> </a:t>
            </a:r>
            <a:r>
              <a:rPr lang="en-US" altLang="zh-CN" sz="3600" b="1" dirty="0">
                <a:solidFill>
                  <a:srgbClr val="C00000"/>
                </a:solidFill>
              </a:rPr>
              <a:t>Graph</a:t>
            </a:r>
          </a:p>
          <a:p>
            <a:pPr marL="571500" indent="-571500">
              <a:buFont typeface="Arial" panose="020B0604020202020204" pitchFamily="34" charset="0"/>
              <a:buChar char="•"/>
            </a:pPr>
            <a:r>
              <a:rPr lang="en-US" altLang="zh-CN" sz="3200" dirty="0"/>
              <a:t>Anti-monotonic</a:t>
            </a:r>
            <a:r>
              <a:rPr lang="zh-CN" altLang="en-US" sz="3200" dirty="0"/>
              <a:t> </a:t>
            </a:r>
            <a:r>
              <a:rPr lang="en-US" altLang="zh-CN" sz="3200" dirty="0"/>
              <a:t>measure:</a:t>
            </a:r>
            <a:r>
              <a:rPr lang="zh-CN" altLang="en-US" sz="3200" dirty="0"/>
              <a:t> </a:t>
            </a:r>
            <a:r>
              <a:rPr lang="en-US" altLang="zh-CN" sz="3200" dirty="0"/>
              <a:t>MNI</a:t>
            </a:r>
          </a:p>
          <a:p>
            <a:pPr marL="1028700" lvl="1" indent="-571500">
              <a:buFont typeface="Wingdings" pitchFamily="2" charset="2"/>
              <a:buChar char="Ø"/>
            </a:pPr>
            <a:r>
              <a:rPr lang="en-US" altLang="zh-CN" sz="2400" dirty="0"/>
              <a:t>Least</a:t>
            </a:r>
            <a:r>
              <a:rPr lang="zh-CN" altLang="en-US" sz="2400" dirty="0"/>
              <a:t> </a:t>
            </a:r>
            <a:r>
              <a:rPr lang="en-US" altLang="zh-CN" sz="2400" dirty="0"/>
              <a:t>number</a:t>
            </a:r>
            <a:r>
              <a:rPr lang="zh-CN" altLang="en-US" sz="2400" dirty="0"/>
              <a:t> </a:t>
            </a:r>
            <a:r>
              <a:rPr lang="en-US" altLang="zh-CN" sz="2400" dirty="0"/>
              <a:t>of</a:t>
            </a:r>
            <a:r>
              <a:rPr lang="zh-CN" altLang="en-US" sz="2400" dirty="0"/>
              <a:t> </a:t>
            </a:r>
            <a:r>
              <a:rPr lang="en-US" altLang="zh-CN" sz="2400" dirty="0"/>
              <a:t>distinct valid matches from any</a:t>
            </a:r>
            <a:r>
              <a:rPr lang="zh-CN" altLang="en-US" sz="2400" dirty="0"/>
              <a:t> </a:t>
            </a:r>
            <a:r>
              <a:rPr lang="en-US" altLang="zh-CN" sz="2400" dirty="0"/>
              <a:t>pattern</a:t>
            </a:r>
            <a:r>
              <a:rPr lang="zh-CN" altLang="en-US" sz="2400" dirty="0"/>
              <a:t> </a:t>
            </a:r>
            <a:r>
              <a:rPr lang="en-US" altLang="zh-CN" sz="2400" dirty="0"/>
              <a:t>vertex</a:t>
            </a:r>
            <a:endParaRPr lang="en-US" sz="2400" dirty="0"/>
          </a:p>
        </p:txBody>
      </p:sp>
      <p:cxnSp>
        <p:nvCxnSpPr>
          <p:cNvPr id="10" name="Straight Connector 9">
            <a:extLst>
              <a:ext uri="{FF2B5EF4-FFF2-40B4-BE49-F238E27FC236}">
                <a16:creationId xmlns:a16="http://schemas.microsoft.com/office/drawing/2014/main" id="{E65276E7-8C8F-741E-1B4E-F9A2F0433EDB}"/>
              </a:ext>
            </a:extLst>
          </p:cNvPr>
          <p:cNvCxnSpPr>
            <a:cxnSpLocks/>
          </p:cNvCxnSpPr>
          <p:nvPr/>
        </p:nvCxnSpPr>
        <p:spPr>
          <a:xfrm>
            <a:off x="2945864" y="4841315"/>
            <a:ext cx="4115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3A7BE9A-0EE4-183D-B260-D20D124F2D82}"/>
              </a:ext>
            </a:extLst>
          </p:cNvPr>
          <p:cNvCxnSpPr>
            <a:cxnSpLocks/>
          </p:cNvCxnSpPr>
          <p:nvPr/>
        </p:nvCxnSpPr>
        <p:spPr>
          <a:xfrm>
            <a:off x="6500676" y="3731599"/>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1AFEF118-BF58-6447-36D0-8E0F9656710F}"/>
              </a:ext>
            </a:extLst>
          </p:cNvPr>
          <p:cNvSpPr/>
          <p:nvPr/>
        </p:nvSpPr>
        <p:spPr>
          <a:xfrm>
            <a:off x="2252446"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13" name="Rectangle 12">
            <a:extLst>
              <a:ext uri="{FF2B5EF4-FFF2-40B4-BE49-F238E27FC236}">
                <a16:creationId xmlns:a16="http://schemas.microsoft.com/office/drawing/2014/main" id="{80D4EA1A-452E-B57D-1836-AA8F3BED0ACA}"/>
              </a:ext>
            </a:extLst>
          </p:cNvPr>
          <p:cNvSpPr/>
          <p:nvPr/>
        </p:nvSpPr>
        <p:spPr>
          <a:xfrm>
            <a:off x="3588053"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15" name="Oval 14">
            <a:extLst>
              <a:ext uri="{FF2B5EF4-FFF2-40B4-BE49-F238E27FC236}">
                <a16:creationId xmlns:a16="http://schemas.microsoft.com/office/drawing/2014/main" id="{6E5092F4-408D-6DF6-02AC-9E68FE9DA20B}"/>
              </a:ext>
            </a:extLst>
          </p:cNvPr>
          <p:cNvSpPr/>
          <p:nvPr/>
        </p:nvSpPr>
        <p:spPr>
          <a:xfrm>
            <a:off x="2270223" y="4419818"/>
            <a:ext cx="1761004" cy="71676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67" name="Rectangle 66">
            <a:extLst>
              <a:ext uri="{FF2B5EF4-FFF2-40B4-BE49-F238E27FC236}">
                <a16:creationId xmlns:a16="http://schemas.microsoft.com/office/drawing/2014/main" id="{05687AFB-F60F-9A7A-1CAF-146026A9D600}"/>
              </a:ext>
            </a:extLst>
          </p:cNvPr>
          <p:cNvSpPr/>
          <p:nvPr/>
        </p:nvSpPr>
        <p:spPr>
          <a:xfrm>
            <a:off x="1725754" y="4569513"/>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sp>
        <p:nvSpPr>
          <p:cNvPr id="74" name="Rectangle 73">
            <a:extLst>
              <a:ext uri="{FF2B5EF4-FFF2-40B4-BE49-F238E27FC236}">
                <a16:creationId xmlns:a16="http://schemas.microsoft.com/office/drawing/2014/main" id="{FD1E8495-2A70-B6A0-8ED0-5B1EE3D6ED70}"/>
              </a:ext>
            </a:extLst>
          </p:cNvPr>
          <p:cNvSpPr/>
          <p:nvPr/>
        </p:nvSpPr>
        <p:spPr>
          <a:xfrm>
            <a:off x="5975032" y="405085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5" name="Rectangle 74">
            <a:extLst>
              <a:ext uri="{FF2B5EF4-FFF2-40B4-BE49-F238E27FC236}">
                <a16:creationId xmlns:a16="http://schemas.microsoft.com/office/drawing/2014/main" id="{96769FF3-0E4A-FA8C-9C44-F51BCBACEE21}"/>
              </a:ext>
            </a:extLst>
          </p:cNvPr>
          <p:cNvSpPr/>
          <p:nvPr/>
        </p:nvSpPr>
        <p:spPr>
          <a:xfrm>
            <a:off x="5971449" y="3240187"/>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76" name="Rectangle 75">
            <a:extLst>
              <a:ext uri="{FF2B5EF4-FFF2-40B4-BE49-F238E27FC236}">
                <a16:creationId xmlns:a16="http://schemas.microsoft.com/office/drawing/2014/main" id="{DF94BAC9-A477-35BB-DA38-41F8DED20689}"/>
              </a:ext>
            </a:extLst>
          </p:cNvPr>
          <p:cNvSpPr/>
          <p:nvPr/>
        </p:nvSpPr>
        <p:spPr>
          <a:xfrm>
            <a:off x="5303807" y="458499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3</a:t>
            </a:r>
            <a:endParaRPr lang="en-US" baseline="-25000" dirty="0"/>
          </a:p>
        </p:txBody>
      </p:sp>
      <p:sp>
        <p:nvSpPr>
          <p:cNvPr id="77" name="Rectangle 76">
            <a:extLst>
              <a:ext uri="{FF2B5EF4-FFF2-40B4-BE49-F238E27FC236}">
                <a16:creationId xmlns:a16="http://schemas.microsoft.com/office/drawing/2014/main" id="{4CC2AE49-3A4F-90EC-5194-CC7CA707011F}"/>
              </a:ext>
            </a:extLst>
          </p:cNvPr>
          <p:cNvSpPr/>
          <p:nvPr/>
        </p:nvSpPr>
        <p:spPr>
          <a:xfrm>
            <a:off x="6664867" y="4660333"/>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4</a:t>
            </a:r>
            <a:endParaRPr lang="en-US" baseline="-25000" dirty="0"/>
          </a:p>
        </p:txBody>
      </p:sp>
      <p:cxnSp>
        <p:nvCxnSpPr>
          <p:cNvPr id="78" name="Straight Connector 77">
            <a:extLst>
              <a:ext uri="{FF2B5EF4-FFF2-40B4-BE49-F238E27FC236}">
                <a16:creationId xmlns:a16="http://schemas.microsoft.com/office/drawing/2014/main" id="{0B307A0B-1598-ABA8-CD5B-7FA594D059FE}"/>
              </a:ext>
            </a:extLst>
          </p:cNvPr>
          <p:cNvCxnSpPr>
            <a:cxnSpLocks/>
          </p:cNvCxnSpPr>
          <p:nvPr/>
        </p:nvCxnSpPr>
        <p:spPr>
          <a:xfrm flipH="1">
            <a:off x="5932266" y="4498162"/>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7DC19746-B527-3B0A-D81B-67A1329F90E3}"/>
              </a:ext>
            </a:extLst>
          </p:cNvPr>
          <p:cNvCxnSpPr>
            <a:cxnSpLocks/>
          </p:cNvCxnSpPr>
          <p:nvPr/>
        </p:nvCxnSpPr>
        <p:spPr>
          <a:xfrm>
            <a:off x="6629500" y="4477970"/>
            <a:ext cx="518641" cy="372531"/>
          </a:xfrm>
          <a:prstGeom prst="line">
            <a:avLst/>
          </a:prstGeom>
          <a:ln w="12700"/>
        </p:spPr>
        <p:style>
          <a:lnRef idx="1">
            <a:schemeClr val="dk1"/>
          </a:lnRef>
          <a:fillRef idx="0">
            <a:schemeClr val="dk1"/>
          </a:fillRef>
          <a:effectRef idx="0">
            <a:schemeClr val="dk1"/>
          </a:effectRef>
          <a:fontRef idx="minor">
            <a:schemeClr val="tx1"/>
          </a:fontRef>
        </p:style>
      </p:cxnSp>
      <p:grpSp>
        <p:nvGrpSpPr>
          <p:cNvPr id="91" name="Group 90">
            <a:extLst>
              <a:ext uri="{FF2B5EF4-FFF2-40B4-BE49-F238E27FC236}">
                <a16:creationId xmlns:a16="http://schemas.microsoft.com/office/drawing/2014/main" id="{BF21E82A-25DE-D97F-78E0-08E7906443D3}"/>
              </a:ext>
            </a:extLst>
          </p:cNvPr>
          <p:cNvGrpSpPr/>
          <p:nvPr/>
        </p:nvGrpSpPr>
        <p:grpSpPr>
          <a:xfrm>
            <a:off x="2607325" y="4621070"/>
            <a:ext cx="356188" cy="400110"/>
            <a:chOff x="2387548" y="2297353"/>
            <a:chExt cx="196993" cy="221284"/>
          </a:xfrm>
        </p:grpSpPr>
        <p:sp>
          <p:nvSpPr>
            <p:cNvPr id="92" name="Oval 91">
              <a:extLst>
                <a:ext uri="{FF2B5EF4-FFF2-40B4-BE49-F238E27FC236}">
                  <a16:creationId xmlns:a16="http://schemas.microsoft.com/office/drawing/2014/main" id="{70B719AB-5C79-5A04-9A00-0B555EB9A21F}"/>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3" name="TextBox 92">
              <a:extLst>
                <a:ext uri="{FF2B5EF4-FFF2-40B4-BE49-F238E27FC236}">
                  <a16:creationId xmlns:a16="http://schemas.microsoft.com/office/drawing/2014/main" id="{09D2081F-0514-3168-1693-020B7F2A4E7E}"/>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DF37BE36-9A38-01EE-52B7-54538FFABDF6}"/>
              </a:ext>
            </a:extLst>
          </p:cNvPr>
          <p:cNvGrpSpPr/>
          <p:nvPr/>
        </p:nvGrpSpPr>
        <p:grpSpPr>
          <a:xfrm>
            <a:off x="6322057" y="4167903"/>
            <a:ext cx="356188" cy="400110"/>
            <a:chOff x="2387548" y="2297353"/>
            <a:chExt cx="196993" cy="221284"/>
          </a:xfrm>
        </p:grpSpPr>
        <p:sp>
          <p:nvSpPr>
            <p:cNvPr id="95" name="Oval 94">
              <a:extLst>
                <a:ext uri="{FF2B5EF4-FFF2-40B4-BE49-F238E27FC236}">
                  <a16:creationId xmlns:a16="http://schemas.microsoft.com/office/drawing/2014/main" id="{983506DF-7BE3-1B1C-7050-819EE454D55B}"/>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6" name="TextBox 95">
              <a:extLst>
                <a:ext uri="{FF2B5EF4-FFF2-40B4-BE49-F238E27FC236}">
                  <a16:creationId xmlns:a16="http://schemas.microsoft.com/office/drawing/2014/main" id="{66E8EA39-8E4B-5B06-A454-C7B7885B5FF9}"/>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6" name="Group 105">
            <a:extLst>
              <a:ext uri="{FF2B5EF4-FFF2-40B4-BE49-F238E27FC236}">
                <a16:creationId xmlns:a16="http://schemas.microsoft.com/office/drawing/2014/main" id="{E084F5FB-02A8-E109-A24F-31DAFBCF8324}"/>
              </a:ext>
            </a:extLst>
          </p:cNvPr>
          <p:cNvGrpSpPr/>
          <p:nvPr/>
        </p:nvGrpSpPr>
        <p:grpSpPr>
          <a:xfrm>
            <a:off x="3316878" y="4623542"/>
            <a:ext cx="356186" cy="400110"/>
            <a:chOff x="1981201" y="2408804"/>
            <a:chExt cx="196992" cy="221284"/>
          </a:xfrm>
        </p:grpSpPr>
        <p:sp>
          <p:nvSpPr>
            <p:cNvPr id="107" name="Oval 106">
              <a:extLst>
                <a:ext uri="{FF2B5EF4-FFF2-40B4-BE49-F238E27FC236}">
                  <a16:creationId xmlns:a16="http://schemas.microsoft.com/office/drawing/2014/main" id="{55717695-437F-405D-4204-5A0B87D3A072}"/>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8" name="TextBox 107">
              <a:extLst>
                <a:ext uri="{FF2B5EF4-FFF2-40B4-BE49-F238E27FC236}">
                  <a16:creationId xmlns:a16="http://schemas.microsoft.com/office/drawing/2014/main" id="{7A697AA1-1E13-F0C8-DA4C-DA6EF1FC8FFF}"/>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9B86871D-75C5-A961-96E4-C53D1C3F2A46}"/>
              </a:ext>
            </a:extLst>
          </p:cNvPr>
          <p:cNvGrpSpPr/>
          <p:nvPr/>
        </p:nvGrpSpPr>
        <p:grpSpPr>
          <a:xfrm>
            <a:off x="6321392" y="3380054"/>
            <a:ext cx="356186" cy="400110"/>
            <a:chOff x="1981201" y="2408804"/>
            <a:chExt cx="196992" cy="221284"/>
          </a:xfrm>
        </p:grpSpPr>
        <p:sp>
          <p:nvSpPr>
            <p:cNvPr id="110" name="Oval 109">
              <a:extLst>
                <a:ext uri="{FF2B5EF4-FFF2-40B4-BE49-F238E27FC236}">
                  <a16:creationId xmlns:a16="http://schemas.microsoft.com/office/drawing/2014/main" id="{DC701B1C-5A56-FA5F-0C58-450218C73E69}"/>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1" name="TextBox 110">
              <a:extLst>
                <a:ext uri="{FF2B5EF4-FFF2-40B4-BE49-F238E27FC236}">
                  <a16:creationId xmlns:a16="http://schemas.microsoft.com/office/drawing/2014/main" id="{1D1D3B49-8FC9-F49B-FAE8-03F00D2C0D5D}"/>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31E119AE-A423-CCB5-68A5-925D4170B2F2}"/>
              </a:ext>
            </a:extLst>
          </p:cNvPr>
          <p:cNvGrpSpPr/>
          <p:nvPr/>
        </p:nvGrpSpPr>
        <p:grpSpPr>
          <a:xfrm>
            <a:off x="5666126" y="4734752"/>
            <a:ext cx="356186" cy="400110"/>
            <a:chOff x="1985718" y="2408804"/>
            <a:chExt cx="196992" cy="221284"/>
          </a:xfrm>
        </p:grpSpPr>
        <p:sp>
          <p:nvSpPr>
            <p:cNvPr id="113" name="Oval 112">
              <a:extLst>
                <a:ext uri="{FF2B5EF4-FFF2-40B4-BE49-F238E27FC236}">
                  <a16:creationId xmlns:a16="http://schemas.microsoft.com/office/drawing/2014/main" id="{A9C44D00-8F46-07B5-DF5C-70961F2EC2D6}"/>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4" name="TextBox 113">
              <a:extLst>
                <a:ext uri="{FF2B5EF4-FFF2-40B4-BE49-F238E27FC236}">
                  <a16:creationId xmlns:a16="http://schemas.microsoft.com/office/drawing/2014/main" id="{20BD147C-AA8F-3BB5-8E88-CAFD15D6B4F4}"/>
                </a:ext>
              </a:extLst>
            </p:cNvPr>
            <p:cNvSpPr txBox="1"/>
            <p:nvPr/>
          </p:nvSpPr>
          <p:spPr>
            <a:xfrm>
              <a:off x="1985718"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5" name="Group 114">
            <a:extLst>
              <a:ext uri="{FF2B5EF4-FFF2-40B4-BE49-F238E27FC236}">
                <a16:creationId xmlns:a16="http://schemas.microsoft.com/office/drawing/2014/main" id="{0A081CCA-C89D-FBA4-8E38-12BCEB7DF313}"/>
              </a:ext>
            </a:extLst>
          </p:cNvPr>
          <p:cNvGrpSpPr/>
          <p:nvPr/>
        </p:nvGrpSpPr>
        <p:grpSpPr>
          <a:xfrm>
            <a:off x="7036358" y="4734752"/>
            <a:ext cx="356186" cy="400110"/>
            <a:chOff x="1981201" y="2408804"/>
            <a:chExt cx="196992" cy="221284"/>
          </a:xfrm>
        </p:grpSpPr>
        <p:sp>
          <p:nvSpPr>
            <p:cNvPr id="116" name="Oval 115">
              <a:extLst>
                <a:ext uri="{FF2B5EF4-FFF2-40B4-BE49-F238E27FC236}">
                  <a16:creationId xmlns:a16="http://schemas.microsoft.com/office/drawing/2014/main" id="{FD4DFC6F-4C3B-44D1-D2C8-89DEAE9C2E34}"/>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7" name="TextBox 116">
              <a:extLst>
                <a:ext uri="{FF2B5EF4-FFF2-40B4-BE49-F238E27FC236}">
                  <a16:creationId xmlns:a16="http://schemas.microsoft.com/office/drawing/2014/main" id="{094AD239-4B83-5021-1802-158B1D0FD0A8}"/>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sp>
        <p:nvSpPr>
          <p:cNvPr id="3" name="Oval 2">
            <a:extLst>
              <a:ext uri="{FF2B5EF4-FFF2-40B4-BE49-F238E27FC236}">
                <a16:creationId xmlns:a16="http://schemas.microsoft.com/office/drawing/2014/main" id="{C4F7A51F-BA51-119D-5451-A076986202CC}"/>
              </a:ext>
            </a:extLst>
          </p:cNvPr>
          <p:cNvSpPr/>
          <p:nvPr/>
        </p:nvSpPr>
        <p:spPr>
          <a:xfrm>
            <a:off x="3220671" y="4369636"/>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57FB722-4FD7-909B-F4DB-4EA38A5FA759}"/>
              </a:ext>
            </a:extLst>
          </p:cNvPr>
          <p:cNvSpPr/>
          <p:nvPr/>
        </p:nvSpPr>
        <p:spPr>
          <a:xfrm>
            <a:off x="5974683" y="3118780"/>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5DCACE6-63C2-20FE-D5A7-E5009F6137DB}"/>
              </a:ext>
            </a:extLst>
          </p:cNvPr>
          <p:cNvCxnSpPr>
            <a:cxnSpLocks/>
          </p:cNvCxnSpPr>
          <p:nvPr/>
        </p:nvCxnSpPr>
        <p:spPr>
          <a:xfrm>
            <a:off x="6500676" y="3747605"/>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86BDC01-BB30-45BE-4D56-71A1C974336A}"/>
              </a:ext>
            </a:extLst>
          </p:cNvPr>
          <p:cNvCxnSpPr>
            <a:cxnSpLocks/>
          </p:cNvCxnSpPr>
          <p:nvPr/>
        </p:nvCxnSpPr>
        <p:spPr>
          <a:xfrm flipV="1">
            <a:off x="5971449" y="4512801"/>
            <a:ext cx="407484" cy="297689"/>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54F3105-7036-5182-7D3F-BEF1DD782213}"/>
              </a:ext>
            </a:extLst>
          </p:cNvPr>
          <p:cNvCxnSpPr>
            <a:cxnSpLocks/>
          </p:cNvCxnSpPr>
          <p:nvPr/>
        </p:nvCxnSpPr>
        <p:spPr>
          <a:xfrm flipH="1" flipV="1">
            <a:off x="6629058" y="4484897"/>
            <a:ext cx="466670" cy="325593"/>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72063D97-FEC1-D337-1B3F-FBB32729C9CD}"/>
              </a:ext>
            </a:extLst>
          </p:cNvPr>
          <p:cNvSpPr/>
          <p:nvPr/>
        </p:nvSpPr>
        <p:spPr>
          <a:xfrm>
            <a:off x="5255595" y="4511801"/>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4B065EF-3831-B2E9-7006-BBE6B237161D}"/>
              </a:ext>
            </a:extLst>
          </p:cNvPr>
          <p:cNvSpPr/>
          <p:nvPr/>
        </p:nvSpPr>
        <p:spPr>
          <a:xfrm>
            <a:off x="6641481" y="4533974"/>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F3E575A-CEAC-8308-E5F2-15BDA9E42513}"/>
              </a:ext>
            </a:extLst>
          </p:cNvPr>
          <p:cNvSpPr txBox="1"/>
          <p:nvPr/>
        </p:nvSpPr>
        <p:spPr>
          <a:xfrm>
            <a:off x="2615333" y="5208919"/>
            <a:ext cx="320922" cy="400110"/>
          </a:xfrm>
          <a:prstGeom prst="rect">
            <a:avLst/>
          </a:prstGeom>
          <a:noFill/>
        </p:spPr>
        <p:txBody>
          <a:bodyPr wrap="none" rtlCol="0">
            <a:spAutoFit/>
          </a:bodyPr>
          <a:lstStyle/>
          <a:p>
            <a:r>
              <a:rPr lang="en-US" altLang="zh-CN" sz="2000" b="1" dirty="0">
                <a:solidFill>
                  <a:srgbClr val="00B050"/>
                </a:solidFill>
              </a:rPr>
              <a:t>1</a:t>
            </a:r>
            <a:endParaRPr lang="en-US" sz="2000" b="1" dirty="0">
              <a:solidFill>
                <a:srgbClr val="00B050"/>
              </a:solidFill>
            </a:endParaRPr>
          </a:p>
        </p:txBody>
      </p:sp>
      <p:sp>
        <p:nvSpPr>
          <p:cNvPr id="25" name="TextBox 24">
            <a:extLst>
              <a:ext uri="{FF2B5EF4-FFF2-40B4-BE49-F238E27FC236}">
                <a16:creationId xmlns:a16="http://schemas.microsoft.com/office/drawing/2014/main" id="{03D87F3D-A76B-6E09-681F-3E6D08776427}"/>
              </a:ext>
            </a:extLst>
          </p:cNvPr>
          <p:cNvSpPr txBox="1"/>
          <p:nvPr/>
        </p:nvSpPr>
        <p:spPr>
          <a:xfrm>
            <a:off x="3350241" y="5204120"/>
            <a:ext cx="320922" cy="400110"/>
          </a:xfrm>
          <a:prstGeom prst="rect">
            <a:avLst/>
          </a:prstGeom>
          <a:noFill/>
        </p:spPr>
        <p:txBody>
          <a:bodyPr wrap="none" rtlCol="0">
            <a:spAutoFit/>
          </a:bodyPr>
          <a:lstStyle/>
          <a:p>
            <a:r>
              <a:rPr lang="en-US" altLang="zh-CN" sz="2000" b="1" dirty="0">
                <a:solidFill>
                  <a:srgbClr val="00B050"/>
                </a:solidFill>
              </a:rPr>
              <a:t>3</a:t>
            </a:r>
            <a:endParaRPr lang="en-US" sz="2000" b="1" dirty="0">
              <a:solidFill>
                <a:srgbClr val="00B050"/>
              </a:solidFill>
            </a:endParaRPr>
          </a:p>
        </p:txBody>
      </p:sp>
      <p:sp>
        <p:nvSpPr>
          <p:cNvPr id="26" name="TextBox 25">
            <a:extLst>
              <a:ext uri="{FF2B5EF4-FFF2-40B4-BE49-F238E27FC236}">
                <a16:creationId xmlns:a16="http://schemas.microsoft.com/office/drawing/2014/main" id="{2BDB8CFD-9CFD-4C41-530D-6BC9049F56B6}"/>
              </a:ext>
            </a:extLst>
          </p:cNvPr>
          <p:cNvSpPr txBox="1"/>
          <p:nvPr/>
        </p:nvSpPr>
        <p:spPr>
          <a:xfrm>
            <a:off x="1869660" y="5209180"/>
            <a:ext cx="2412840" cy="369332"/>
          </a:xfrm>
          <a:prstGeom prst="rect">
            <a:avLst/>
          </a:prstGeom>
          <a:noFill/>
        </p:spPr>
        <p:txBody>
          <a:bodyPr wrap="none" rtlCol="0">
            <a:spAutoFit/>
          </a:bodyPr>
          <a:lstStyle/>
          <a:p>
            <a:r>
              <a:rPr lang="en-US" altLang="zh-CN" b="1" dirty="0">
                <a:solidFill>
                  <a:srgbClr val="00B050"/>
                </a:solidFill>
              </a:rPr>
              <a:t>MNI</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  </a:t>
            </a:r>
            <a:r>
              <a:rPr lang="zh-CN" altLang="en-US" b="1" dirty="0">
                <a:solidFill>
                  <a:srgbClr val="00B050"/>
                </a:solidFill>
              </a:rPr>
              <a:t>   </a:t>
            </a:r>
            <a:r>
              <a:rPr lang="en-US" altLang="zh-CN" b="1" dirty="0">
                <a:solidFill>
                  <a:srgbClr val="00B050"/>
                </a:solidFill>
              </a:rPr>
              <a:t>} </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 1</a:t>
            </a:r>
            <a:endParaRPr lang="en-US" b="1" dirty="0">
              <a:solidFill>
                <a:srgbClr val="00B050"/>
              </a:solidFill>
            </a:endParaRPr>
          </a:p>
        </p:txBody>
      </p:sp>
      <p:sp>
        <p:nvSpPr>
          <p:cNvPr id="23" name="Rectangle 22">
            <a:extLst>
              <a:ext uri="{FF2B5EF4-FFF2-40B4-BE49-F238E27FC236}">
                <a16:creationId xmlns:a16="http://schemas.microsoft.com/office/drawing/2014/main" id="{B3228DD6-3CD8-6F80-E143-9DF419763CC7}"/>
              </a:ext>
            </a:extLst>
          </p:cNvPr>
          <p:cNvSpPr/>
          <p:nvPr/>
        </p:nvSpPr>
        <p:spPr>
          <a:xfrm>
            <a:off x="5098069" y="3228945"/>
            <a:ext cx="478016"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G</a:t>
            </a:r>
            <a:r>
              <a:rPr lang="en-US" altLang="zh-CN" sz="2000" b="1" baseline="-25000" dirty="0">
                <a:latin typeface="Arial" panose="020B0604020202020204" pitchFamily="34" charset="0"/>
                <a:cs typeface="Arial" panose="020B0604020202020204" pitchFamily="34" charset="0"/>
              </a:rPr>
              <a:t>1</a:t>
            </a:r>
            <a:endParaRPr lang="en-US" b="1" baseline="-25000" dirty="0"/>
          </a:p>
        </p:txBody>
      </p:sp>
      <p:pic>
        <p:nvPicPr>
          <p:cNvPr id="28" name="Picture 27" descr="A screenshot of a phone&#10;&#10;Description automatically generated">
            <a:extLst>
              <a:ext uri="{FF2B5EF4-FFF2-40B4-BE49-F238E27FC236}">
                <a16:creationId xmlns:a16="http://schemas.microsoft.com/office/drawing/2014/main" id="{BE93B113-299E-A4BC-2B8A-3A2AC5C044E6}"/>
              </a:ext>
            </a:extLst>
          </p:cNvPr>
          <p:cNvPicPr>
            <a:picLocks noChangeAspect="1"/>
          </p:cNvPicPr>
          <p:nvPr/>
        </p:nvPicPr>
        <p:blipFill>
          <a:blip r:embed="rId3"/>
          <a:stretch>
            <a:fillRect/>
          </a:stretch>
        </p:blipFill>
        <p:spPr>
          <a:xfrm>
            <a:off x="4288096" y="110560"/>
            <a:ext cx="7712416" cy="1099857"/>
          </a:xfrm>
          <a:prstGeom prst="rect">
            <a:avLst/>
          </a:prstGeom>
        </p:spPr>
      </p:pic>
      <p:sp>
        <p:nvSpPr>
          <p:cNvPr id="4" name="Rectangle 3">
            <a:extLst>
              <a:ext uri="{FF2B5EF4-FFF2-40B4-BE49-F238E27FC236}">
                <a16:creationId xmlns:a16="http://schemas.microsoft.com/office/drawing/2014/main" id="{E0DB29B3-7E38-3C1F-4317-F70A19379940}"/>
              </a:ext>
            </a:extLst>
          </p:cNvPr>
          <p:cNvSpPr/>
          <p:nvPr/>
        </p:nvSpPr>
        <p:spPr>
          <a:xfrm>
            <a:off x="5240974" y="5483913"/>
            <a:ext cx="2513573" cy="461665"/>
          </a:xfrm>
          <a:prstGeom prst="rect">
            <a:avLst/>
          </a:prstGeom>
        </p:spPr>
        <p:txBody>
          <a:bodyPr wrap="none">
            <a:spAutoFit/>
          </a:bodyPr>
          <a:lstStyle/>
          <a:p>
            <a:r>
              <a:rPr lang="en-US" altLang="zh-CN" sz="2400" b="1" dirty="0">
                <a:solidFill>
                  <a:srgbClr val="950001"/>
                </a:solidFill>
              </a:rPr>
              <a:t>Ground</a:t>
            </a:r>
            <a:r>
              <a:rPr lang="zh-CN" altLang="en-US" sz="2400" b="1" dirty="0">
                <a:solidFill>
                  <a:srgbClr val="950001"/>
                </a:solidFill>
              </a:rPr>
              <a:t> </a:t>
            </a:r>
            <a:r>
              <a:rPr lang="en-US" altLang="zh-CN" sz="2400" b="1" dirty="0">
                <a:solidFill>
                  <a:srgbClr val="950001"/>
                </a:solidFill>
              </a:rPr>
              <a:t>truth</a:t>
            </a:r>
            <a:r>
              <a:rPr lang="zh-CN" altLang="en-US" sz="2400" b="1" dirty="0">
                <a:solidFill>
                  <a:srgbClr val="950001"/>
                </a:solidFill>
              </a:rPr>
              <a:t> </a:t>
            </a:r>
            <a:r>
              <a:rPr lang="en-US" altLang="zh-CN" sz="2400" b="1" dirty="0">
                <a:solidFill>
                  <a:srgbClr val="950001"/>
                </a:solidFill>
              </a:rPr>
              <a:t>is</a:t>
            </a:r>
            <a:r>
              <a:rPr lang="zh-CN" altLang="en-US" sz="2400" b="1" dirty="0">
                <a:solidFill>
                  <a:srgbClr val="950001"/>
                </a:solidFill>
              </a:rPr>
              <a:t> </a:t>
            </a:r>
            <a:r>
              <a:rPr lang="en-US" altLang="zh-CN" sz="2400" b="1" dirty="0">
                <a:solidFill>
                  <a:srgbClr val="950001"/>
                </a:solidFill>
              </a:rPr>
              <a:t>1</a:t>
            </a:r>
            <a:endParaRPr lang="en-US" sz="2400" b="1" dirty="0">
              <a:solidFill>
                <a:srgbClr val="950001"/>
              </a:solidFill>
            </a:endParaRPr>
          </a:p>
        </p:txBody>
      </p:sp>
    </p:spTree>
    <p:extLst>
      <p:ext uri="{BB962C8B-B14F-4D97-AF65-F5344CB8AC3E}">
        <p14:creationId xmlns:p14="http://schemas.microsoft.com/office/powerpoint/2010/main" val="147721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p:bldP spid="26" grpId="0"/>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67</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508105"/>
          </a:xfrm>
          <a:prstGeom prst="rect">
            <a:avLst/>
          </a:prstGeom>
          <a:noFill/>
        </p:spPr>
        <p:txBody>
          <a:bodyPr wrap="square">
            <a:spAutoFit/>
          </a:bodyPr>
          <a:lstStyle/>
          <a:p>
            <a:r>
              <a:rPr lang="en-US" altLang="zh-CN" sz="3600" b="1" dirty="0">
                <a:solidFill>
                  <a:srgbClr val="C00000"/>
                </a:solidFill>
              </a:rPr>
              <a:t>Frequent</a:t>
            </a:r>
            <a:r>
              <a:rPr lang="zh-CN" altLang="en-US" sz="3600" b="1" dirty="0">
                <a:solidFill>
                  <a:srgbClr val="C00000"/>
                </a:solidFill>
              </a:rPr>
              <a:t> </a:t>
            </a:r>
            <a:r>
              <a:rPr lang="en-US" altLang="zh-CN" sz="3600" b="1" dirty="0">
                <a:solidFill>
                  <a:srgbClr val="C00000"/>
                </a:solidFill>
              </a:rPr>
              <a:t>Subgraph</a:t>
            </a:r>
            <a:r>
              <a:rPr lang="zh-CN" altLang="en-US" sz="3600" b="1" dirty="0">
                <a:solidFill>
                  <a:srgbClr val="C00000"/>
                </a:solidFill>
              </a:rPr>
              <a:t> </a:t>
            </a:r>
            <a:r>
              <a:rPr lang="en-US" altLang="zh-CN" sz="3600" b="1" dirty="0">
                <a:solidFill>
                  <a:srgbClr val="C00000"/>
                </a:solidFill>
              </a:rPr>
              <a:t>Patterns</a:t>
            </a:r>
            <a:r>
              <a:rPr lang="zh-CN" altLang="en-US" sz="3600" b="1" dirty="0">
                <a:solidFill>
                  <a:srgbClr val="C00000"/>
                </a:solidFill>
              </a:rPr>
              <a:t> </a:t>
            </a:r>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Big</a:t>
            </a:r>
            <a:r>
              <a:rPr lang="zh-CN" altLang="en-US" sz="3600" b="1" dirty="0">
                <a:solidFill>
                  <a:srgbClr val="C00000"/>
                </a:solidFill>
              </a:rPr>
              <a:t> </a:t>
            </a:r>
            <a:r>
              <a:rPr lang="en-US" altLang="zh-CN" sz="3600" b="1" dirty="0">
                <a:solidFill>
                  <a:srgbClr val="C00000"/>
                </a:solidFill>
              </a:rPr>
              <a:t>Graph</a:t>
            </a:r>
          </a:p>
          <a:p>
            <a:pPr marL="571500" indent="-571500">
              <a:buFont typeface="Arial" panose="020B0604020202020204" pitchFamily="34" charset="0"/>
              <a:buChar char="•"/>
            </a:pPr>
            <a:r>
              <a:rPr lang="en-US" altLang="zh-CN" sz="3200" dirty="0"/>
              <a:t>Anti-monotonic</a:t>
            </a:r>
            <a:r>
              <a:rPr lang="zh-CN" altLang="en-US" sz="3200" dirty="0"/>
              <a:t> </a:t>
            </a:r>
            <a:r>
              <a:rPr lang="en-US" altLang="zh-CN" sz="3200" dirty="0"/>
              <a:t>measure:</a:t>
            </a:r>
            <a:r>
              <a:rPr lang="zh-CN" altLang="en-US" sz="3200" dirty="0"/>
              <a:t> </a:t>
            </a:r>
            <a:r>
              <a:rPr lang="en-US" altLang="zh-CN" sz="3200" dirty="0"/>
              <a:t>MNI</a:t>
            </a:r>
          </a:p>
          <a:p>
            <a:pPr marL="1028700" lvl="1" indent="-571500">
              <a:buFont typeface="Wingdings" pitchFamily="2" charset="2"/>
              <a:buChar char="Ø"/>
            </a:pPr>
            <a:r>
              <a:rPr lang="en-US" altLang="zh-CN" sz="2400" dirty="0"/>
              <a:t>Least</a:t>
            </a:r>
            <a:r>
              <a:rPr lang="zh-CN" altLang="en-US" sz="2400" dirty="0"/>
              <a:t> </a:t>
            </a:r>
            <a:r>
              <a:rPr lang="en-US" altLang="zh-CN" sz="2400" dirty="0"/>
              <a:t>number</a:t>
            </a:r>
            <a:r>
              <a:rPr lang="zh-CN" altLang="en-US" sz="2400" dirty="0"/>
              <a:t> </a:t>
            </a:r>
            <a:r>
              <a:rPr lang="en-US" altLang="zh-CN" sz="2400" dirty="0"/>
              <a:t>of</a:t>
            </a:r>
            <a:r>
              <a:rPr lang="zh-CN" altLang="en-US" sz="2400" dirty="0"/>
              <a:t> </a:t>
            </a:r>
            <a:r>
              <a:rPr lang="en-US" altLang="zh-CN" sz="2400" dirty="0"/>
              <a:t>distinct valid matches from any</a:t>
            </a:r>
            <a:r>
              <a:rPr lang="zh-CN" altLang="en-US" sz="2400" dirty="0"/>
              <a:t> </a:t>
            </a:r>
            <a:r>
              <a:rPr lang="en-US" altLang="zh-CN" sz="2400" dirty="0"/>
              <a:t>pattern</a:t>
            </a:r>
            <a:r>
              <a:rPr lang="zh-CN" altLang="en-US" sz="2400" dirty="0"/>
              <a:t> </a:t>
            </a:r>
            <a:r>
              <a:rPr lang="en-US" altLang="zh-CN" sz="2400" dirty="0"/>
              <a:t>vertex</a:t>
            </a:r>
            <a:endParaRPr lang="en-US" sz="2400" dirty="0"/>
          </a:p>
        </p:txBody>
      </p:sp>
      <p:cxnSp>
        <p:nvCxnSpPr>
          <p:cNvPr id="10" name="Straight Connector 9">
            <a:extLst>
              <a:ext uri="{FF2B5EF4-FFF2-40B4-BE49-F238E27FC236}">
                <a16:creationId xmlns:a16="http://schemas.microsoft.com/office/drawing/2014/main" id="{5F513B5B-148B-5398-FCE1-470F3B08454B}"/>
              </a:ext>
            </a:extLst>
          </p:cNvPr>
          <p:cNvCxnSpPr>
            <a:cxnSpLocks/>
          </p:cNvCxnSpPr>
          <p:nvPr/>
        </p:nvCxnSpPr>
        <p:spPr>
          <a:xfrm>
            <a:off x="2945864" y="4841315"/>
            <a:ext cx="4115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C67F5F3-41C4-53A0-D0B7-1E57C1C159F8}"/>
              </a:ext>
            </a:extLst>
          </p:cNvPr>
          <p:cNvCxnSpPr>
            <a:cxnSpLocks/>
          </p:cNvCxnSpPr>
          <p:nvPr/>
        </p:nvCxnSpPr>
        <p:spPr>
          <a:xfrm>
            <a:off x="6500676" y="3731599"/>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443576B-3721-A3C8-74A2-38BD4EBC0B38}"/>
              </a:ext>
            </a:extLst>
          </p:cNvPr>
          <p:cNvSpPr/>
          <p:nvPr/>
        </p:nvSpPr>
        <p:spPr>
          <a:xfrm>
            <a:off x="2252446"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13" name="Rectangle 12">
            <a:extLst>
              <a:ext uri="{FF2B5EF4-FFF2-40B4-BE49-F238E27FC236}">
                <a16:creationId xmlns:a16="http://schemas.microsoft.com/office/drawing/2014/main" id="{03646032-3A60-BE11-5A79-1647FABD0C37}"/>
              </a:ext>
            </a:extLst>
          </p:cNvPr>
          <p:cNvSpPr/>
          <p:nvPr/>
        </p:nvSpPr>
        <p:spPr>
          <a:xfrm>
            <a:off x="3588053"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15" name="Oval 14">
            <a:extLst>
              <a:ext uri="{FF2B5EF4-FFF2-40B4-BE49-F238E27FC236}">
                <a16:creationId xmlns:a16="http://schemas.microsoft.com/office/drawing/2014/main" id="{8DC86388-2D60-9AE6-56B9-8F58B9AECC88}"/>
              </a:ext>
            </a:extLst>
          </p:cNvPr>
          <p:cNvSpPr/>
          <p:nvPr/>
        </p:nvSpPr>
        <p:spPr>
          <a:xfrm>
            <a:off x="2270223" y="4419818"/>
            <a:ext cx="1761004" cy="71676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67" name="Rectangle 66">
            <a:extLst>
              <a:ext uri="{FF2B5EF4-FFF2-40B4-BE49-F238E27FC236}">
                <a16:creationId xmlns:a16="http://schemas.microsoft.com/office/drawing/2014/main" id="{6BA45B34-EC3E-496C-2721-0A83D289EB44}"/>
              </a:ext>
            </a:extLst>
          </p:cNvPr>
          <p:cNvSpPr/>
          <p:nvPr/>
        </p:nvSpPr>
        <p:spPr>
          <a:xfrm>
            <a:off x="1725754" y="4569513"/>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sp>
        <p:nvSpPr>
          <p:cNvPr id="74" name="Rectangle 73">
            <a:extLst>
              <a:ext uri="{FF2B5EF4-FFF2-40B4-BE49-F238E27FC236}">
                <a16:creationId xmlns:a16="http://schemas.microsoft.com/office/drawing/2014/main" id="{D0233046-DA8F-D725-EF7E-F954D3C2896C}"/>
              </a:ext>
            </a:extLst>
          </p:cNvPr>
          <p:cNvSpPr/>
          <p:nvPr/>
        </p:nvSpPr>
        <p:spPr>
          <a:xfrm>
            <a:off x="5975032" y="405085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5" name="Rectangle 74">
            <a:extLst>
              <a:ext uri="{FF2B5EF4-FFF2-40B4-BE49-F238E27FC236}">
                <a16:creationId xmlns:a16="http://schemas.microsoft.com/office/drawing/2014/main" id="{56112794-8B1A-C02A-753C-20ABD8CB313A}"/>
              </a:ext>
            </a:extLst>
          </p:cNvPr>
          <p:cNvSpPr/>
          <p:nvPr/>
        </p:nvSpPr>
        <p:spPr>
          <a:xfrm>
            <a:off x="5971449" y="3240187"/>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76" name="Rectangle 75">
            <a:extLst>
              <a:ext uri="{FF2B5EF4-FFF2-40B4-BE49-F238E27FC236}">
                <a16:creationId xmlns:a16="http://schemas.microsoft.com/office/drawing/2014/main" id="{6CCB2A51-6189-C062-A854-B5E049879840}"/>
              </a:ext>
            </a:extLst>
          </p:cNvPr>
          <p:cNvSpPr/>
          <p:nvPr/>
        </p:nvSpPr>
        <p:spPr>
          <a:xfrm>
            <a:off x="5303807" y="458499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3</a:t>
            </a:r>
            <a:endParaRPr lang="en-US" baseline="-25000" dirty="0"/>
          </a:p>
        </p:txBody>
      </p:sp>
      <p:sp>
        <p:nvSpPr>
          <p:cNvPr id="77" name="Rectangle 76">
            <a:extLst>
              <a:ext uri="{FF2B5EF4-FFF2-40B4-BE49-F238E27FC236}">
                <a16:creationId xmlns:a16="http://schemas.microsoft.com/office/drawing/2014/main" id="{515F4EF6-5DBE-D524-8307-DFA1CB74B758}"/>
              </a:ext>
            </a:extLst>
          </p:cNvPr>
          <p:cNvSpPr/>
          <p:nvPr/>
        </p:nvSpPr>
        <p:spPr>
          <a:xfrm>
            <a:off x="6664867" y="4660333"/>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4</a:t>
            </a:r>
            <a:endParaRPr lang="en-US" baseline="-25000" dirty="0"/>
          </a:p>
        </p:txBody>
      </p:sp>
      <p:cxnSp>
        <p:nvCxnSpPr>
          <p:cNvPr id="78" name="Straight Connector 77">
            <a:extLst>
              <a:ext uri="{FF2B5EF4-FFF2-40B4-BE49-F238E27FC236}">
                <a16:creationId xmlns:a16="http://schemas.microsoft.com/office/drawing/2014/main" id="{0121982A-83FC-A322-790C-8A30037E890C}"/>
              </a:ext>
            </a:extLst>
          </p:cNvPr>
          <p:cNvCxnSpPr>
            <a:cxnSpLocks/>
          </p:cNvCxnSpPr>
          <p:nvPr/>
        </p:nvCxnSpPr>
        <p:spPr>
          <a:xfrm flipH="1">
            <a:off x="5932266" y="4498162"/>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08CF7AA-0675-5D37-F05D-6FE6330EBEF3}"/>
              </a:ext>
            </a:extLst>
          </p:cNvPr>
          <p:cNvCxnSpPr>
            <a:cxnSpLocks/>
          </p:cNvCxnSpPr>
          <p:nvPr/>
        </p:nvCxnSpPr>
        <p:spPr>
          <a:xfrm>
            <a:off x="6629500" y="4477970"/>
            <a:ext cx="518641" cy="372531"/>
          </a:xfrm>
          <a:prstGeom prst="line">
            <a:avLst/>
          </a:prstGeom>
          <a:ln w="127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AA1731E-6492-767D-B422-3E04A43D8FEE}"/>
              </a:ext>
            </a:extLst>
          </p:cNvPr>
          <p:cNvCxnSpPr>
            <a:cxnSpLocks/>
          </p:cNvCxnSpPr>
          <p:nvPr/>
        </p:nvCxnSpPr>
        <p:spPr>
          <a:xfrm>
            <a:off x="8914581" y="3759502"/>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61131833-CCFD-9649-B0BB-5DAC0B4F56F5}"/>
              </a:ext>
            </a:extLst>
          </p:cNvPr>
          <p:cNvSpPr/>
          <p:nvPr/>
        </p:nvSpPr>
        <p:spPr>
          <a:xfrm>
            <a:off x="8388938" y="4078759"/>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5</a:t>
            </a:r>
            <a:endParaRPr lang="en-US" baseline="-25000" dirty="0"/>
          </a:p>
        </p:txBody>
      </p:sp>
      <p:sp>
        <p:nvSpPr>
          <p:cNvPr id="84" name="Rectangle 83">
            <a:extLst>
              <a:ext uri="{FF2B5EF4-FFF2-40B4-BE49-F238E27FC236}">
                <a16:creationId xmlns:a16="http://schemas.microsoft.com/office/drawing/2014/main" id="{10D9A2CE-FF10-D16E-F6C7-0AC5231E008F}"/>
              </a:ext>
            </a:extLst>
          </p:cNvPr>
          <p:cNvSpPr/>
          <p:nvPr/>
        </p:nvSpPr>
        <p:spPr>
          <a:xfrm>
            <a:off x="8385354" y="3268090"/>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6</a:t>
            </a:r>
            <a:endParaRPr lang="en-US" baseline="-25000" dirty="0"/>
          </a:p>
        </p:txBody>
      </p:sp>
      <p:sp>
        <p:nvSpPr>
          <p:cNvPr id="85" name="Rectangle 84">
            <a:extLst>
              <a:ext uri="{FF2B5EF4-FFF2-40B4-BE49-F238E27FC236}">
                <a16:creationId xmlns:a16="http://schemas.microsoft.com/office/drawing/2014/main" id="{626D9112-7DD3-658E-B43A-DA894B2A26A3}"/>
              </a:ext>
            </a:extLst>
          </p:cNvPr>
          <p:cNvSpPr/>
          <p:nvPr/>
        </p:nvSpPr>
        <p:spPr>
          <a:xfrm>
            <a:off x="7747400" y="4689990"/>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7</a:t>
            </a:r>
            <a:endParaRPr lang="en-US" baseline="-25000" dirty="0"/>
          </a:p>
        </p:txBody>
      </p:sp>
      <p:sp>
        <p:nvSpPr>
          <p:cNvPr id="86" name="Rectangle 85">
            <a:extLst>
              <a:ext uri="{FF2B5EF4-FFF2-40B4-BE49-F238E27FC236}">
                <a16:creationId xmlns:a16="http://schemas.microsoft.com/office/drawing/2014/main" id="{3A0E7070-3892-5AD5-9156-535AD532536C}"/>
              </a:ext>
            </a:extLst>
          </p:cNvPr>
          <p:cNvSpPr/>
          <p:nvPr/>
        </p:nvSpPr>
        <p:spPr>
          <a:xfrm>
            <a:off x="9078772" y="468823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8</a:t>
            </a:r>
            <a:endParaRPr lang="en-US" baseline="-25000" dirty="0"/>
          </a:p>
        </p:txBody>
      </p:sp>
      <p:cxnSp>
        <p:nvCxnSpPr>
          <p:cNvPr id="87" name="Straight Connector 86">
            <a:extLst>
              <a:ext uri="{FF2B5EF4-FFF2-40B4-BE49-F238E27FC236}">
                <a16:creationId xmlns:a16="http://schemas.microsoft.com/office/drawing/2014/main" id="{2C051A22-42DC-F236-DB94-CE46C50EEE97}"/>
              </a:ext>
            </a:extLst>
          </p:cNvPr>
          <p:cNvCxnSpPr>
            <a:cxnSpLocks/>
          </p:cNvCxnSpPr>
          <p:nvPr/>
        </p:nvCxnSpPr>
        <p:spPr>
          <a:xfrm flipH="1">
            <a:off x="8346172" y="4526065"/>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41965A2-1F48-29FC-F6A2-ECBF9CD8F129}"/>
              </a:ext>
            </a:extLst>
          </p:cNvPr>
          <p:cNvCxnSpPr>
            <a:cxnSpLocks/>
          </p:cNvCxnSpPr>
          <p:nvPr/>
        </p:nvCxnSpPr>
        <p:spPr>
          <a:xfrm>
            <a:off x="9043405" y="4505874"/>
            <a:ext cx="518641" cy="372531"/>
          </a:xfrm>
          <a:prstGeom prst="line">
            <a:avLst/>
          </a:prstGeom>
          <a:ln w="12700"/>
        </p:spPr>
        <p:style>
          <a:lnRef idx="1">
            <a:schemeClr val="dk1"/>
          </a:lnRef>
          <a:fillRef idx="0">
            <a:schemeClr val="dk1"/>
          </a:fillRef>
          <a:effectRef idx="0">
            <a:schemeClr val="dk1"/>
          </a:effectRef>
          <a:fontRef idx="minor">
            <a:schemeClr val="tx1"/>
          </a:fontRef>
        </p:style>
      </p:cxnSp>
      <p:sp>
        <p:nvSpPr>
          <p:cNvPr id="89" name="Rounded Rectangle 88">
            <a:extLst>
              <a:ext uri="{FF2B5EF4-FFF2-40B4-BE49-F238E27FC236}">
                <a16:creationId xmlns:a16="http://schemas.microsoft.com/office/drawing/2014/main" id="{67AFBAA6-62B4-4CB0-4535-6ECA9E35D78E}"/>
              </a:ext>
            </a:extLst>
          </p:cNvPr>
          <p:cNvSpPr/>
          <p:nvPr/>
        </p:nvSpPr>
        <p:spPr>
          <a:xfrm>
            <a:off x="4754296" y="3043658"/>
            <a:ext cx="5335120" cy="244665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t>x</a:t>
            </a:r>
            <a:endParaRPr lang="en-US" sz="4800" dirty="0"/>
          </a:p>
        </p:txBody>
      </p:sp>
      <p:sp>
        <p:nvSpPr>
          <p:cNvPr id="90" name="Rectangle 89">
            <a:extLst>
              <a:ext uri="{FF2B5EF4-FFF2-40B4-BE49-F238E27FC236}">
                <a16:creationId xmlns:a16="http://schemas.microsoft.com/office/drawing/2014/main" id="{1B449278-5C2F-253C-470E-1A123093F224}"/>
              </a:ext>
            </a:extLst>
          </p:cNvPr>
          <p:cNvSpPr/>
          <p:nvPr/>
        </p:nvSpPr>
        <p:spPr>
          <a:xfrm>
            <a:off x="4794281" y="3135882"/>
            <a:ext cx="478016"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G</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grpSp>
        <p:nvGrpSpPr>
          <p:cNvPr id="91" name="Group 90">
            <a:extLst>
              <a:ext uri="{FF2B5EF4-FFF2-40B4-BE49-F238E27FC236}">
                <a16:creationId xmlns:a16="http://schemas.microsoft.com/office/drawing/2014/main" id="{E91C2C72-AB88-C50D-8917-6F0EEFF298EA}"/>
              </a:ext>
            </a:extLst>
          </p:cNvPr>
          <p:cNvGrpSpPr/>
          <p:nvPr/>
        </p:nvGrpSpPr>
        <p:grpSpPr>
          <a:xfrm>
            <a:off x="2607325" y="4621070"/>
            <a:ext cx="356188" cy="400110"/>
            <a:chOff x="2387548" y="2297353"/>
            <a:chExt cx="196993" cy="221284"/>
          </a:xfrm>
        </p:grpSpPr>
        <p:sp>
          <p:nvSpPr>
            <p:cNvPr id="92" name="Oval 91">
              <a:extLst>
                <a:ext uri="{FF2B5EF4-FFF2-40B4-BE49-F238E27FC236}">
                  <a16:creationId xmlns:a16="http://schemas.microsoft.com/office/drawing/2014/main" id="{EBCD7B13-5E65-4580-9D08-2AAE45479E64}"/>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3" name="TextBox 92">
              <a:extLst>
                <a:ext uri="{FF2B5EF4-FFF2-40B4-BE49-F238E27FC236}">
                  <a16:creationId xmlns:a16="http://schemas.microsoft.com/office/drawing/2014/main" id="{D36F3AE9-EB3C-7DC8-1384-25BB217D6B73}"/>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4E2CC61C-0702-84FC-FCA7-D27D7A7BCD32}"/>
              </a:ext>
            </a:extLst>
          </p:cNvPr>
          <p:cNvGrpSpPr/>
          <p:nvPr/>
        </p:nvGrpSpPr>
        <p:grpSpPr>
          <a:xfrm>
            <a:off x="6322057" y="4167903"/>
            <a:ext cx="356188" cy="400110"/>
            <a:chOff x="2387548" y="2297353"/>
            <a:chExt cx="196993" cy="221284"/>
          </a:xfrm>
        </p:grpSpPr>
        <p:sp>
          <p:nvSpPr>
            <p:cNvPr id="95" name="Oval 94">
              <a:extLst>
                <a:ext uri="{FF2B5EF4-FFF2-40B4-BE49-F238E27FC236}">
                  <a16:creationId xmlns:a16="http://schemas.microsoft.com/office/drawing/2014/main" id="{CA766E1A-F8C3-E0D0-0505-3B594FEA5611}"/>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6" name="TextBox 95">
              <a:extLst>
                <a:ext uri="{FF2B5EF4-FFF2-40B4-BE49-F238E27FC236}">
                  <a16:creationId xmlns:a16="http://schemas.microsoft.com/office/drawing/2014/main" id="{AF9EC96A-DA9E-7B23-44C6-5B3EC642FF7E}"/>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7" name="Group 96">
            <a:extLst>
              <a:ext uri="{FF2B5EF4-FFF2-40B4-BE49-F238E27FC236}">
                <a16:creationId xmlns:a16="http://schemas.microsoft.com/office/drawing/2014/main" id="{8124AA48-3264-9902-91E6-40B181297FEC}"/>
              </a:ext>
            </a:extLst>
          </p:cNvPr>
          <p:cNvGrpSpPr/>
          <p:nvPr/>
        </p:nvGrpSpPr>
        <p:grpSpPr>
          <a:xfrm>
            <a:off x="8741245" y="3381693"/>
            <a:ext cx="356188" cy="400110"/>
            <a:chOff x="2387549" y="2297353"/>
            <a:chExt cx="196993" cy="221284"/>
          </a:xfrm>
        </p:grpSpPr>
        <p:sp>
          <p:nvSpPr>
            <p:cNvPr id="98" name="Oval 97">
              <a:extLst>
                <a:ext uri="{FF2B5EF4-FFF2-40B4-BE49-F238E27FC236}">
                  <a16:creationId xmlns:a16="http://schemas.microsoft.com/office/drawing/2014/main" id="{0B535CD5-92B7-E337-3D0F-EF11BE6B6AE3}"/>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9" name="TextBox 98">
              <a:extLst>
                <a:ext uri="{FF2B5EF4-FFF2-40B4-BE49-F238E27FC236}">
                  <a16:creationId xmlns:a16="http://schemas.microsoft.com/office/drawing/2014/main" id="{D4CEB76C-69E8-4CFF-6238-63F01767BD57}"/>
                </a:ext>
              </a:extLst>
            </p:cNvPr>
            <p:cNvSpPr txBox="1"/>
            <p:nvPr/>
          </p:nvSpPr>
          <p:spPr>
            <a:xfrm>
              <a:off x="2387549"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0" name="Group 99">
            <a:extLst>
              <a:ext uri="{FF2B5EF4-FFF2-40B4-BE49-F238E27FC236}">
                <a16:creationId xmlns:a16="http://schemas.microsoft.com/office/drawing/2014/main" id="{7717375B-8CF4-0898-362E-2C3831A58E83}"/>
              </a:ext>
            </a:extLst>
          </p:cNvPr>
          <p:cNvGrpSpPr/>
          <p:nvPr/>
        </p:nvGrpSpPr>
        <p:grpSpPr>
          <a:xfrm>
            <a:off x="9472356" y="4753738"/>
            <a:ext cx="356188" cy="400110"/>
            <a:chOff x="2387550" y="2297353"/>
            <a:chExt cx="196993" cy="221284"/>
          </a:xfrm>
        </p:grpSpPr>
        <p:sp>
          <p:nvSpPr>
            <p:cNvPr id="101" name="Oval 100">
              <a:extLst>
                <a:ext uri="{FF2B5EF4-FFF2-40B4-BE49-F238E27FC236}">
                  <a16:creationId xmlns:a16="http://schemas.microsoft.com/office/drawing/2014/main" id="{948F6430-BB9B-AA97-5085-688BA63D9789}"/>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2" name="TextBox 101">
              <a:extLst>
                <a:ext uri="{FF2B5EF4-FFF2-40B4-BE49-F238E27FC236}">
                  <a16:creationId xmlns:a16="http://schemas.microsoft.com/office/drawing/2014/main" id="{8990F6F4-B8BB-B79D-B3E8-300C3F8D57CB}"/>
                </a:ext>
              </a:extLst>
            </p:cNvPr>
            <p:cNvSpPr txBox="1"/>
            <p:nvPr/>
          </p:nvSpPr>
          <p:spPr>
            <a:xfrm>
              <a:off x="2387550"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3" name="Group 102">
            <a:extLst>
              <a:ext uri="{FF2B5EF4-FFF2-40B4-BE49-F238E27FC236}">
                <a16:creationId xmlns:a16="http://schemas.microsoft.com/office/drawing/2014/main" id="{63BECF15-40FC-5898-5691-61A5B86B11DA}"/>
              </a:ext>
            </a:extLst>
          </p:cNvPr>
          <p:cNvGrpSpPr/>
          <p:nvPr/>
        </p:nvGrpSpPr>
        <p:grpSpPr>
          <a:xfrm>
            <a:off x="8115403" y="4753738"/>
            <a:ext cx="356188" cy="400110"/>
            <a:chOff x="2392065" y="2297353"/>
            <a:chExt cx="196993" cy="221284"/>
          </a:xfrm>
        </p:grpSpPr>
        <p:sp>
          <p:nvSpPr>
            <p:cNvPr id="104" name="Oval 103">
              <a:extLst>
                <a:ext uri="{FF2B5EF4-FFF2-40B4-BE49-F238E27FC236}">
                  <a16:creationId xmlns:a16="http://schemas.microsoft.com/office/drawing/2014/main" id="{5A44317C-47D7-2D41-2590-B2EC0B4ACA57}"/>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5" name="TextBox 104">
              <a:extLst>
                <a:ext uri="{FF2B5EF4-FFF2-40B4-BE49-F238E27FC236}">
                  <a16:creationId xmlns:a16="http://schemas.microsoft.com/office/drawing/2014/main" id="{D09671A6-EB04-F17E-C6D9-97407E6A0DED}"/>
                </a:ext>
              </a:extLst>
            </p:cNvPr>
            <p:cNvSpPr txBox="1"/>
            <p:nvPr/>
          </p:nvSpPr>
          <p:spPr>
            <a:xfrm>
              <a:off x="2392065"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6" name="Group 105">
            <a:extLst>
              <a:ext uri="{FF2B5EF4-FFF2-40B4-BE49-F238E27FC236}">
                <a16:creationId xmlns:a16="http://schemas.microsoft.com/office/drawing/2014/main" id="{DE9B94AD-2239-3BC8-3480-41B0A77398B9}"/>
              </a:ext>
            </a:extLst>
          </p:cNvPr>
          <p:cNvGrpSpPr/>
          <p:nvPr/>
        </p:nvGrpSpPr>
        <p:grpSpPr>
          <a:xfrm>
            <a:off x="3316878" y="4623542"/>
            <a:ext cx="356186" cy="400110"/>
            <a:chOff x="1981201" y="2408804"/>
            <a:chExt cx="196992" cy="221284"/>
          </a:xfrm>
        </p:grpSpPr>
        <p:sp>
          <p:nvSpPr>
            <p:cNvPr id="107" name="Oval 106">
              <a:extLst>
                <a:ext uri="{FF2B5EF4-FFF2-40B4-BE49-F238E27FC236}">
                  <a16:creationId xmlns:a16="http://schemas.microsoft.com/office/drawing/2014/main" id="{BBA5E553-97BA-3AC8-B8C0-802A67842AD4}"/>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8" name="TextBox 107">
              <a:extLst>
                <a:ext uri="{FF2B5EF4-FFF2-40B4-BE49-F238E27FC236}">
                  <a16:creationId xmlns:a16="http://schemas.microsoft.com/office/drawing/2014/main" id="{1E723381-BEA8-4EF8-C765-65AB2DD061D3}"/>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0767ACBC-EED6-A420-C599-948FC3F623E4}"/>
              </a:ext>
            </a:extLst>
          </p:cNvPr>
          <p:cNvGrpSpPr/>
          <p:nvPr/>
        </p:nvGrpSpPr>
        <p:grpSpPr>
          <a:xfrm>
            <a:off x="6321392" y="3380054"/>
            <a:ext cx="356186" cy="400110"/>
            <a:chOff x="1981201" y="2408804"/>
            <a:chExt cx="196992" cy="221284"/>
          </a:xfrm>
        </p:grpSpPr>
        <p:sp>
          <p:nvSpPr>
            <p:cNvPr id="110" name="Oval 109">
              <a:extLst>
                <a:ext uri="{FF2B5EF4-FFF2-40B4-BE49-F238E27FC236}">
                  <a16:creationId xmlns:a16="http://schemas.microsoft.com/office/drawing/2014/main" id="{DA8BAABC-BA2E-3CE2-32D5-73A82F7F4CC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1" name="TextBox 110">
              <a:extLst>
                <a:ext uri="{FF2B5EF4-FFF2-40B4-BE49-F238E27FC236}">
                  <a16:creationId xmlns:a16="http://schemas.microsoft.com/office/drawing/2014/main" id="{12AF2E69-CF39-E891-E4DD-CD18B4876B6B}"/>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880A0603-864F-F3EC-479E-952D9537671D}"/>
              </a:ext>
            </a:extLst>
          </p:cNvPr>
          <p:cNvGrpSpPr/>
          <p:nvPr/>
        </p:nvGrpSpPr>
        <p:grpSpPr>
          <a:xfrm>
            <a:off x="5666126" y="4734752"/>
            <a:ext cx="356186" cy="400110"/>
            <a:chOff x="1985718" y="2408804"/>
            <a:chExt cx="196992" cy="221284"/>
          </a:xfrm>
        </p:grpSpPr>
        <p:sp>
          <p:nvSpPr>
            <p:cNvPr id="113" name="Oval 112">
              <a:extLst>
                <a:ext uri="{FF2B5EF4-FFF2-40B4-BE49-F238E27FC236}">
                  <a16:creationId xmlns:a16="http://schemas.microsoft.com/office/drawing/2014/main" id="{E3F88687-BA70-80F3-B862-5EDFE67CF04A}"/>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4" name="TextBox 113">
              <a:extLst>
                <a:ext uri="{FF2B5EF4-FFF2-40B4-BE49-F238E27FC236}">
                  <a16:creationId xmlns:a16="http://schemas.microsoft.com/office/drawing/2014/main" id="{BDEA92DC-446E-9F62-BD87-946119712034}"/>
                </a:ext>
              </a:extLst>
            </p:cNvPr>
            <p:cNvSpPr txBox="1"/>
            <p:nvPr/>
          </p:nvSpPr>
          <p:spPr>
            <a:xfrm>
              <a:off x="1985718"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5" name="Group 114">
            <a:extLst>
              <a:ext uri="{FF2B5EF4-FFF2-40B4-BE49-F238E27FC236}">
                <a16:creationId xmlns:a16="http://schemas.microsoft.com/office/drawing/2014/main" id="{6B5F6F14-5D39-3A20-1E27-4D675C06986D}"/>
              </a:ext>
            </a:extLst>
          </p:cNvPr>
          <p:cNvGrpSpPr/>
          <p:nvPr/>
        </p:nvGrpSpPr>
        <p:grpSpPr>
          <a:xfrm>
            <a:off x="7036358" y="4734752"/>
            <a:ext cx="356186" cy="400110"/>
            <a:chOff x="1981201" y="2408804"/>
            <a:chExt cx="196992" cy="221284"/>
          </a:xfrm>
        </p:grpSpPr>
        <p:sp>
          <p:nvSpPr>
            <p:cNvPr id="116" name="Oval 115">
              <a:extLst>
                <a:ext uri="{FF2B5EF4-FFF2-40B4-BE49-F238E27FC236}">
                  <a16:creationId xmlns:a16="http://schemas.microsoft.com/office/drawing/2014/main" id="{5504A019-070F-5C3A-C0E1-8DE50B8188D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7" name="TextBox 116">
              <a:extLst>
                <a:ext uri="{FF2B5EF4-FFF2-40B4-BE49-F238E27FC236}">
                  <a16:creationId xmlns:a16="http://schemas.microsoft.com/office/drawing/2014/main" id="{6C002AA7-81EB-D790-54A2-2D9CF6FF92A7}"/>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8" name="Group 117">
            <a:extLst>
              <a:ext uri="{FF2B5EF4-FFF2-40B4-BE49-F238E27FC236}">
                <a16:creationId xmlns:a16="http://schemas.microsoft.com/office/drawing/2014/main" id="{CDE24E37-A660-A14F-F258-F129F0B30FD8}"/>
              </a:ext>
            </a:extLst>
          </p:cNvPr>
          <p:cNvGrpSpPr/>
          <p:nvPr/>
        </p:nvGrpSpPr>
        <p:grpSpPr>
          <a:xfrm>
            <a:off x="8738985" y="4205360"/>
            <a:ext cx="356186" cy="400110"/>
            <a:chOff x="1981202" y="2408804"/>
            <a:chExt cx="196992" cy="221284"/>
          </a:xfrm>
        </p:grpSpPr>
        <p:sp>
          <p:nvSpPr>
            <p:cNvPr id="119" name="Oval 118">
              <a:extLst>
                <a:ext uri="{FF2B5EF4-FFF2-40B4-BE49-F238E27FC236}">
                  <a16:creationId xmlns:a16="http://schemas.microsoft.com/office/drawing/2014/main" id="{7BB79C93-DCD8-DD7A-ECA4-E5E0B53B8065}"/>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20" name="TextBox 119">
              <a:extLst>
                <a:ext uri="{FF2B5EF4-FFF2-40B4-BE49-F238E27FC236}">
                  <a16:creationId xmlns:a16="http://schemas.microsoft.com/office/drawing/2014/main" id="{054F825E-FEB6-C79D-1A16-35709B8E2BAF}"/>
                </a:ext>
              </a:extLst>
            </p:cNvPr>
            <p:cNvSpPr txBox="1"/>
            <p:nvPr/>
          </p:nvSpPr>
          <p:spPr>
            <a:xfrm>
              <a:off x="1981202"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sp>
        <p:nvSpPr>
          <p:cNvPr id="3" name="Oval 2">
            <a:extLst>
              <a:ext uri="{FF2B5EF4-FFF2-40B4-BE49-F238E27FC236}">
                <a16:creationId xmlns:a16="http://schemas.microsoft.com/office/drawing/2014/main" id="{01796CD8-40FC-F68D-8844-815DC612B5A7}"/>
              </a:ext>
            </a:extLst>
          </p:cNvPr>
          <p:cNvSpPr/>
          <p:nvPr/>
        </p:nvSpPr>
        <p:spPr>
          <a:xfrm>
            <a:off x="2207222" y="4369636"/>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2B3B464-776F-7A20-396C-24D2D477211F}"/>
              </a:ext>
            </a:extLst>
          </p:cNvPr>
          <p:cNvCxnSpPr>
            <a:cxnSpLocks/>
          </p:cNvCxnSpPr>
          <p:nvPr/>
        </p:nvCxnSpPr>
        <p:spPr>
          <a:xfrm>
            <a:off x="6500676" y="3747605"/>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B0F5F83-455C-782B-E4FC-5C876900340D}"/>
              </a:ext>
            </a:extLst>
          </p:cNvPr>
          <p:cNvCxnSpPr>
            <a:cxnSpLocks/>
          </p:cNvCxnSpPr>
          <p:nvPr/>
        </p:nvCxnSpPr>
        <p:spPr>
          <a:xfrm flipV="1">
            <a:off x="8396633" y="4533974"/>
            <a:ext cx="407484" cy="297689"/>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FDD6F39-1B95-6069-594F-96FE2DFDC0F2}"/>
              </a:ext>
            </a:extLst>
          </p:cNvPr>
          <p:cNvCxnSpPr>
            <a:cxnSpLocks/>
          </p:cNvCxnSpPr>
          <p:nvPr/>
        </p:nvCxnSpPr>
        <p:spPr>
          <a:xfrm flipH="1" flipV="1">
            <a:off x="9051458" y="4520021"/>
            <a:ext cx="466670" cy="325593"/>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E677A4B-264B-B385-4AF7-FF53269D9B30}"/>
              </a:ext>
            </a:extLst>
          </p:cNvPr>
          <p:cNvCxnSpPr>
            <a:cxnSpLocks/>
          </p:cNvCxnSpPr>
          <p:nvPr/>
        </p:nvCxnSpPr>
        <p:spPr>
          <a:xfrm>
            <a:off x="8910548" y="3754532"/>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DE332B74-9CD1-2F1F-08CA-B89982E7F19E}"/>
              </a:ext>
            </a:extLst>
          </p:cNvPr>
          <p:cNvSpPr/>
          <p:nvPr/>
        </p:nvSpPr>
        <p:spPr>
          <a:xfrm>
            <a:off x="5987741" y="3953810"/>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1AEB6A2-D23E-7354-6BCF-667FC8253791}"/>
              </a:ext>
            </a:extLst>
          </p:cNvPr>
          <p:cNvSpPr/>
          <p:nvPr/>
        </p:nvSpPr>
        <p:spPr>
          <a:xfrm>
            <a:off x="8434213" y="3100122"/>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5804DE-D789-4D6E-28D2-9D3FAAE5D8E0}"/>
              </a:ext>
            </a:extLst>
          </p:cNvPr>
          <p:cNvSpPr/>
          <p:nvPr/>
        </p:nvSpPr>
        <p:spPr>
          <a:xfrm>
            <a:off x="7692291" y="4539482"/>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FC5AD71-B08B-0066-04E3-E2C361FBF333}"/>
              </a:ext>
            </a:extLst>
          </p:cNvPr>
          <p:cNvSpPr/>
          <p:nvPr/>
        </p:nvSpPr>
        <p:spPr>
          <a:xfrm>
            <a:off x="9085162" y="4549835"/>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332AA07-9E4B-0A03-CC93-7754C0B54F29}"/>
              </a:ext>
            </a:extLst>
          </p:cNvPr>
          <p:cNvSpPr txBox="1"/>
          <p:nvPr/>
        </p:nvSpPr>
        <p:spPr>
          <a:xfrm>
            <a:off x="2615333" y="5208919"/>
            <a:ext cx="314510" cy="400110"/>
          </a:xfrm>
          <a:prstGeom prst="rect">
            <a:avLst/>
          </a:prstGeom>
          <a:noFill/>
        </p:spPr>
        <p:txBody>
          <a:bodyPr wrap="none" rtlCol="0">
            <a:spAutoFit/>
          </a:bodyPr>
          <a:lstStyle/>
          <a:p>
            <a:r>
              <a:rPr lang="en-US" altLang="zh-CN" sz="2000" b="1" dirty="0">
                <a:solidFill>
                  <a:srgbClr val="00B050"/>
                </a:solidFill>
              </a:rPr>
              <a:t>4</a:t>
            </a:r>
            <a:endParaRPr lang="en-US" sz="2000" b="1" dirty="0">
              <a:solidFill>
                <a:srgbClr val="00B050"/>
              </a:solidFill>
            </a:endParaRPr>
          </a:p>
        </p:txBody>
      </p:sp>
      <p:pic>
        <p:nvPicPr>
          <p:cNvPr id="5" name="Picture 4" descr="A screenshot of a phone&#10;&#10;Description automatically generated">
            <a:extLst>
              <a:ext uri="{FF2B5EF4-FFF2-40B4-BE49-F238E27FC236}">
                <a16:creationId xmlns:a16="http://schemas.microsoft.com/office/drawing/2014/main" id="{2BC29DD8-7650-58CF-9420-1721480E3194}"/>
              </a:ext>
            </a:extLst>
          </p:cNvPr>
          <p:cNvPicPr>
            <a:picLocks noChangeAspect="1"/>
          </p:cNvPicPr>
          <p:nvPr/>
        </p:nvPicPr>
        <p:blipFill>
          <a:blip r:embed="rId3"/>
          <a:stretch>
            <a:fillRect/>
          </a:stretch>
        </p:blipFill>
        <p:spPr>
          <a:xfrm>
            <a:off x="4288096" y="110560"/>
            <a:ext cx="7712416" cy="1099857"/>
          </a:xfrm>
          <a:prstGeom prst="rect">
            <a:avLst/>
          </a:prstGeom>
        </p:spPr>
      </p:pic>
    </p:spTree>
    <p:extLst>
      <p:ext uri="{BB962C8B-B14F-4D97-AF65-F5344CB8AC3E}">
        <p14:creationId xmlns:p14="http://schemas.microsoft.com/office/powerpoint/2010/main" val="329906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68</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508105"/>
          </a:xfrm>
          <a:prstGeom prst="rect">
            <a:avLst/>
          </a:prstGeom>
          <a:noFill/>
        </p:spPr>
        <p:txBody>
          <a:bodyPr wrap="square">
            <a:spAutoFit/>
          </a:bodyPr>
          <a:lstStyle/>
          <a:p>
            <a:r>
              <a:rPr lang="en-US" altLang="zh-CN" sz="3600" b="1" dirty="0">
                <a:solidFill>
                  <a:srgbClr val="C00000"/>
                </a:solidFill>
              </a:rPr>
              <a:t>Frequent</a:t>
            </a:r>
            <a:r>
              <a:rPr lang="zh-CN" altLang="en-US" sz="3600" b="1" dirty="0">
                <a:solidFill>
                  <a:srgbClr val="C00000"/>
                </a:solidFill>
              </a:rPr>
              <a:t> </a:t>
            </a:r>
            <a:r>
              <a:rPr lang="en-US" altLang="zh-CN" sz="3600" b="1" dirty="0">
                <a:solidFill>
                  <a:srgbClr val="C00000"/>
                </a:solidFill>
              </a:rPr>
              <a:t>Subgraph</a:t>
            </a:r>
            <a:r>
              <a:rPr lang="zh-CN" altLang="en-US" sz="3600" b="1" dirty="0">
                <a:solidFill>
                  <a:srgbClr val="C00000"/>
                </a:solidFill>
              </a:rPr>
              <a:t> </a:t>
            </a:r>
            <a:r>
              <a:rPr lang="en-US" altLang="zh-CN" sz="3600" b="1" dirty="0">
                <a:solidFill>
                  <a:srgbClr val="C00000"/>
                </a:solidFill>
              </a:rPr>
              <a:t>Patterns</a:t>
            </a:r>
            <a:r>
              <a:rPr lang="zh-CN" altLang="en-US" sz="3600" b="1" dirty="0">
                <a:solidFill>
                  <a:srgbClr val="C00000"/>
                </a:solidFill>
              </a:rPr>
              <a:t> </a:t>
            </a:r>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Big</a:t>
            </a:r>
            <a:r>
              <a:rPr lang="zh-CN" altLang="en-US" sz="3600" b="1" dirty="0">
                <a:solidFill>
                  <a:srgbClr val="C00000"/>
                </a:solidFill>
              </a:rPr>
              <a:t> </a:t>
            </a:r>
            <a:r>
              <a:rPr lang="en-US" altLang="zh-CN" sz="3600" b="1" dirty="0">
                <a:solidFill>
                  <a:srgbClr val="C00000"/>
                </a:solidFill>
              </a:rPr>
              <a:t>Graph</a:t>
            </a:r>
          </a:p>
          <a:p>
            <a:pPr marL="571500" indent="-571500">
              <a:buFont typeface="Arial" panose="020B0604020202020204" pitchFamily="34" charset="0"/>
              <a:buChar char="•"/>
            </a:pPr>
            <a:r>
              <a:rPr lang="en-US" altLang="zh-CN" sz="3200" dirty="0"/>
              <a:t>Anti-monotonic</a:t>
            </a:r>
            <a:r>
              <a:rPr lang="zh-CN" altLang="en-US" sz="3200" dirty="0"/>
              <a:t> </a:t>
            </a:r>
            <a:r>
              <a:rPr lang="en-US" altLang="zh-CN" sz="3200" dirty="0"/>
              <a:t>measure:</a:t>
            </a:r>
            <a:r>
              <a:rPr lang="zh-CN" altLang="en-US" sz="3200" dirty="0"/>
              <a:t> </a:t>
            </a:r>
            <a:r>
              <a:rPr lang="en-US" altLang="zh-CN" sz="3200" dirty="0"/>
              <a:t>MNI</a:t>
            </a:r>
          </a:p>
          <a:p>
            <a:pPr marL="1028700" lvl="1" indent="-571500">
              <a:buFont typeface="Wingdings" pitchFamily="2" charset="2"/>
              <a:buChar char="Ø"/>
            </a:pPr>
            <a:r>
              <a:rPr lang="en-US" altLang="zh-CN" sz="2400" dirty="0"/>
              <a:t>Least</a:t>
            </a:r>
            <a:r>
              <a:rPr lang="zh-CN" altLang="en-US" sz="2400" dirty="0"/>
              <a:t> </a:t>
            </a:r>
            <a:r>
              <a:rPr lang="en-US" altLang="zh-CN" sz="2400" dirty="0"/>
              <a:t>number</a:t>
            </a:r>
            <a:r>
              <a:rPr lang="zh-CN" altLang="en-US" sz="2400" dirty="0"/>
              <a:t> </a:t>
            </a:r>
            <a:r>
              <a:rPr lang="en-US" altLang="zh-CN" sz="2400" dirty="0"/>
              <a:t>of</a:t>
            </a:r>
            <a:r>
              <a:rPr lang="zh-CN" altLang="en-US" sz="2400" dirty="0"/>
              <a:t> </a:t>
            </a:r>
            <a:r>
              <a:rPr lang="en-US" altLang="zh-CN" sz="2400" dirty="0"/>
              <a:t>distinct valid matches from any</a:t>
            </a:r>
            <a:r>
              <a:rPr lang="zh-CN" altLang="en-US" sz="2400" dirty="0"/>
              <a:t> </a:t>
            </a:r>
            <a:r>
              <a:rPr lang="en-US" altLang="zh-CN" sz="2400" dirty="0"/>
              <a:t>pattern</a:t>
            </a:r>
            <a:r>
              <a:rPr lang="zh-CN" altLang="en-US" sz="2400" dirty="0"/>
              <a:t> </a:t>
            </a:r>
            <a:r>
              <a:rPr lang="en-US" altLang="zh-CN" sz="2400" dirty="0"/>
              <a:t>vertex</a:t>
            </a:r>
            <a:endParaRPr lang="en-US" sz="2400" dirty="0"/>
          </a:p>
        </p:txBody>
      </p:sp>
      <p:cxnSp>
        <p:nvCxnSpPr>
          <p:cNvPr id="10" name="Straight Connector 9">
            <a:extLst>
              <a:ext uri="{FF2B5EF4-FFF2-40B4-BE49-F238E27FC236}">
                <a16:creationId xmlns:a16="http://schemas.microsoft.com/office/drawing/2014/main" id="{5F513B5B-148B-5398-FCE1-470F3B08454B}"/>
              </a:ext>
            </a:extLst>
          </p:cNvPr>
          <p:cNvCxnSpPr>
            <a:cxnSpLocks/>
          </p:cNvCxnSpPr>
          <p:nvPr/>
        </p:nvCxnSpPr>
        <p:spPr>
          <a:xfrm>
            <a:off x="2945864" y="4841315"/>
            <a:ext cx="4115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C67F5F3-41C4-53A0-D0B7-1E57C1C159F8}"/>
              </a:ext>
            </a:extLst>
          </p:cNvPr>
          <p:cNvCxnSpPr>
            <a:cxnSpLocks/>
          </p:cNvCxnSpPr>
          <p:nvPr/>
        </p:nvCxnSpPr>
        <p:spPr>
          <a:xfrm>
            <a:off x="6500676" y="3731599"/>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443576B-3721-A3C8-74A2-38BD4EBC0B38}"/>
              </a:ext>
            </a:extLst>
          </p:cNvPr>
          <p:cNvSpPr/>
          <p:nvPr/>
        </p:nvSpPr>
        <p:spPr>
          <a:xfrm>
            <a:off x="2252446"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13" name="Rectangle 12">
            <a:extLst>
              <a:ext uri="{FF2B5EF4-FFF2-40B4-BE49-F238E27FC236}">
                <a16:creationId xmlns:a16="http://schemas.microsoft.com/office/drawing/2014/main" id="{03646032-3A60-BE11-5A79-1647FABD0C37}"/>
              </a:ext>
            </a:extLst>
          </p:cNvPr>
          <p:cNvSpPr/>
          <p:nvPr/>
        </p:nvSpPr>
        <p:spPr>
          <a:xfrm>
            <a:off x="3588053"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15" name="Oval 14">
            <a:extLst>
              <a:ext uri="{FF2B5EF4-FFF2-40B4-BE49-F238E27FC236}">
                <a16:creationId xmlns:a16="http://schemas.microsoft.com/office/drawing/2014/main" id="{8DC86388-2D60-9AE6-56B9-8F58B9AECC88}"/>
              </a:ext>
            </a:extLst>
          </p:cNvPr>
          <p:cNvSpPr/>
          <p:nvPr/>
        </p:nvSpPr>
        <p:spPr>
          <a:xfrm>
            <a:off x="2270223" y="4419818"/>
            <a:ext cx="1761004" cy="71676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67" name="Rectangle 66">
            <a:extLst>
              <a:ext uri="{FF2B5EF4-FFF2-40B4-BE49-F238E27FC236}">
                <a16:creationId xmlns:a16="http://schemas.microsoft.com/office/drawing/2014/main" id="{6BA45B34-EC3E-496C-2721-0A83D289EB44}"/>
              </a:ext>
            </a:extLst>
          </p:cNvPr>
          <p:cNvSpPr/>
          <p:nvPr/>
        </p:nvSpPr>
        <p:spPr>
          <a:xfrm>
            <a:off x="1725754" y="4569513"/>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sp>
        <p:nvSpPr>
          <p:cNvPr id="74" name="Rectangle 73">
            <a:extLst>
              <a:ext uri="{FF2B5EF4-FFF2-40B4-BE49-F238E27FC236}">
                <a16:creationId xmlns:a16="http://schemas.microsoft.com/office/drawing/2014/main" id="{D0233046-DA8F-D725-EF7E-F954D3C2896C}"/>
              </a:ext>
            </a:extLst>
          </p:cNvPr>
          <p:cNvSpPr/>
          <p:nvPr/>
        </p:nvSpPr>
        <p:spPr>
          <a:xfrm>
            <a:off x="5975032" y="405085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5" name="Rectangle 74">
            <a:extLst>
              <a:ext uri="{FF2B5EF4-FFF2-40B4-BE49-F238E27FC236}">
                <a16:creationId xmlns:a16="http://schemas.microsoft.com/office/drawing/2014/main" id="{56112794-8B1A-C02A-753C-20ABD8CB313A}"/>
              </a:ext>
            </a:extLst>
          </p:cNvPr>
          <p:cNvSpPr/>
          <p:nvPr/>
        </p:nvSpPr>
        <p:spPr>
          <a:xfrm>
            <a:off x="5971449" y="3240187"/>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76" name="Rectangle 75">
            <a:extLst>
              <a:ext uri="{FF2B5EF4-FFF2-40B4-BE49-F238E27FC236}">
                <a16:creationId xmlns:a16="http://schemas.microsoft.com/office/drawing/2014/main" id="{6CCB2A51-6189-C062-A854-B5E049879840}"/>
              </a:ext>
            </a:extLst>
          </p:cNvPr>
          <p:cNvSpPr/>
          <p:nvPr/>
        </p:nvSpPr>
        <p:spPr>
          <a:xfrm>
            <a:off x="5303807" y="458499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3</a:t>
            </a:r>
            <a:endParaRPr lang="en-US" baseline="-25000" dirty="0"/>
          </a:p>
        </p:txBody>
      </p:sp>
      <p:sp>
        <p:nvSpPr>
          <p:cNvPr id="77" name="Rectangle 76">
            <a:extLst>
              <a:ext uri="{FF2B5EF4-FFF2-40B4-BE49-F238E27FC236}">
                <a16:creationId xmlns:a16="http://schemas.microsoft.com/office/drawing/2014/main" id="{515F4EF6-5DBE-D524-8307-DFA1CB74B758}"/>
              </a:ext>
            </a:extLst>
          </p:cNvPr>
          <p:cNvSpPr/>
          <p:nvPr/>
        </p:nvSpPr>
        <p:spPr>
          <a:xfrm>
            <a:off x="6664867" y="4660333"/>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4</a:t>
            </a:r>
            <a:endParaRPr lang="en-US" baseline="-25000" dirty="0"/>
          </a:p>
        </p:txBody>
      </p:sp>
      <p:cxnSp>
        <p:nvCxnSpPr>
          <p:cNvPr id="78" name="Straight Connector 77">
            <a:extLst>
              <a:ext uri="{FF2B5EF4-FFF2-40B4-BE49-F238E27FC236}">
                <a16:creationId xmlns:a16="http://schemas.microsoft.com/office/drawing/2014/main" id="{0121982A-83FC-A322-790C-8A30037E890C}"/>
              </a:ext>
            </a:extLst>
          </p:cNvPr>
          <p:cNvCxnSpPr>
            <a:cxnSpLocks/>
          </p:cNvCxnSpPr>
          <p:nvPr/>
        </p:nvCxnSpPr>
        <p:spPr>
          <a:xfrm flipH="1">
            <a:off x="5932266" y="4498162"/>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08CF7AA-0675-5D37-F05D-6FE6330EBEF3}"/>
              </a:ext>
            </a:extLst>
          </p:cNvPr>
          <p:cNvCxnSpPr>
            <a:cxnSpLocks/>
          </p:cNvCxnSpPr>
          <p:nvPr/>
        </p:nvCxnSpPr>
        <p:spPr>
          <a:xfrm>
            <a:off x="6629500" y="4477970"/>
            <a:ext cx="518641" cy="372531"/>
          </a:xfrm>
          <a:prstGeom prst="line">
            <a:avLst/>
          </a:prstGeom>
          <a:ln w="127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AA1731E-6492-767D-B422-3E04A43D8FEE}"/>
              </a:ext>
            </a:extLst>
          </p:cNvPr>
          <p:cNvCxnSpPr>
            <a:cxnSpLocks/>
          </p:cNvCxnSpPr>
          <p:nvPr/>
        </p:nvCxnSpPr>
        <p:spPr>
          <a:xfrm>
            <a:off x="8914581" y="3759502"/>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61131833-CCFD-9649-B0BB-5DAC0B4F56F5}"/>
              </a:ext>
            </a:extLst>
          </p:cNvPr>
          <p:cNvSpPr/>
          <p:nvPr/>
        </p:nvSpPr>
        <p:spPr>
          <a:xfrm>
            <a:off x="8388938" y="4078759"/>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5</a:t>
            </a:r>
            <a:endParaRPr lang="en-US" baseline="-25000" dirty="0"/>
          </a:p>
        </p:txBody>
      </p:sp>
      <p:sp>
        <p:nvSpPr>
          <p:cNvPr id="84" name="Rectangle 83">
            <a:extLst>
              <a:ext uri="{FF2B5EF4-FFF2-40B4-BE49-F238E27FC236}">
                <a16:creationId xmlns:a16="http://schemas.microsoft.com/office/drawing/2014/main" id="{10D9A2CE-FF10-D16E-F6C7-0AC5231E008F}"/>
              </a:ext>
            </a:extLst>
          </p:cNvPr>
          <p:cNvSpPr/>
          <p:nvPr/>
        </p:nvSpPr>
        <p:spPr>
          <a:xfrm>
            <a:off x="8385354" y="3268090"/>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6</a:t>
            </a:r>
            <a:endParaRPr lang="en-US" baseline="-25000" dirty="0"/>
          </a:p>
        </p:txBody>
      </p:sp>
      <p:sp>
        <p:nvSpPr>
          <p:cNvPr id="85" name="Rectangle 84">
            <a:extLst>
              <a:ext uri="{FF2B5EF4-FFF2-40B4-BE49-F238E27FC236}">
                <a16:creationId xmlns:a16="http://schemas.microsoft.com/office/drawing/2014/main" id="{626D9112-7DD3-658E-B43A-DA894B2A26A3}"/>
              </a:ext>
            </a:extLst>
          </p:cNvPr>
          <p:cNvSpPr/>
          <p:nvPr/>
        </p:nvSpPr>
        <p:spPr>
          <a:xfrm>
            <a:off x="7747400" y="4689990"/>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7</a:t>
            </a:r>
            <a:endParaRPr lang="en-US" baseline="-25000" dirty="0"/>
          </a:p>
        </p:txBody>
      </p:sp>
      <p:sp>
        <p:nvSpPr>
          <p:cNvPr id="86" name="Rectangle 85">
            <a:extLst>
              <a:ext uri="{FF2B5EF4-FFF2-40B4-BE49-F238E27FC236}">
                <a16:creationId xmlns:a16="http://schemas.microsoft.com/office/drawing/2014/main" id="{3A0E7070-3892-5AD5-9156-535AD532536C}"/>
              </a:ext>
            </a:extLst>
          </p:cNvPr>
          <p:cNvSpPr/>
          <p:nvPr/>
        </p:nvSpPr>
        <p:spPr>
          <a:xfrm>
            <a:off x="9078772" y="468823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8</a:t>
            </a:r>
            <a:endParaRPr lang="en-US" baseline="-25000" dirty="0"/>
          </a:p>
        </p:txBody>
      </p:sp>
      <p:cxnSp>
        <p:nvCxnSpPr>
          <p:cNvPr id="87" name="Straight Connector 86">
            <a:extLst>
              <a:ext uri="{FF2B5EF4-FFF2-40B4-BE49-F238E27FC236}">
                <a16:creationId xmlns:a16="http://schemas.microsoft.com/office/drawing/2014/main" id="{2C051A22-42DC-F236-DB94-CE46C50EEE97}"/>
              </a:ext>
            </a:extLst>
          </p:cNvPr>
          <p:cNvCxnSpPr>
            <a:cxnSpLocks/>
          </p:cNvCxnSpPr>
          <p:nvPr/>
        </p:nvCxnSpPr>
        <p:spPr>
          <a:xfrm flipH="1">
            <a:off x="8346172" y="4526065"/>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41965A2-1F48-29FC-F6A2-ECBF9CD8F129}"/>
              </a:ext>
            </a:extLst>
          </p:cNvPr>
          <p:cNvCxnSpPr>
            <a:cxnSpLocks/>
          </p:cNvCxnSpPr>
          <p:nvPr/>
        </p:nvCxnSpPr>
        <p:spPr>
          <a:xfrm>
            <a:off x="9043405" y="4505874"/>
            <a:ext cx="518641" cy="372531"/>
          </a:xfrm>
          <a:prstGeom prst="line">
            <a:avLst/>
          </a:prstGeom>
          <a:ln w="12700"/>
        </p:spPr>
        <p:style>
          <a:lnRef idx="1">
            <a:schemeClr val="dk1"/>
          </a:lnRef>
          <a:fillRef idx="0">
            <a:schemeClr val="dk1"/>
          </a:fillRef>
          <a:effectRef idx="0">
            <a:schemeClr val="dk1"/>
          </a:effectRef>
          <a:fontRef idx="minor">
            <a:schemeClr val="tx1"/>
          </a:fontRef>
        </p:style>
      </p:cxnSp>
      <p:sp>
        <p:nvSpPr>
          <p:cNvPr id="89" name="Rounded Rectangle 88">
            <a:extLst>
              <a:ext uri="{FF2B5EF4-FFF2-40B4-BE49-F238E27FC236}">
                <a16:creationId xmlns:a16="http://schemas.microsoft.com/office/drawing/2014/main" id="{67AFBAA6-62B4-4CB0-4535-6ECA9E35D78E}"/>
              </a:ext>
            </a:extLst>
          </p:cNvPr>
          <p:cNvSpPr/>
          <p:nvPr/>
        </p:nvSpPr>
        <p:spPr>
          <a:xfrm>
            <a:off x="4754296" y="3043658"/>
            <a:ext cx="5335120" cy="244665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t>x</a:t>
            </a:r>
            <a:endParaRPr lang="en-US" sz="4800" dirty="0"/>
          </a:p>
        </p:txBody>
      </p:sp>
      <p:sp>
        <p:nvSpPr>
          <p:cNvPr id="90" name="Rectangle 89">
            <a:extLst>
              <a:ext uri="{FF2B5EF4-FFF2-40B4-BE49-F238E27FC236}">
                <a16:creationId xmlns:a16="http://schemas.microsoft.com/office/drawing/2014/main" id="{1B449278-5C2F-253C-470E-1A123093F224}"/>
              </a:ext>
            </a:extLst>
          </p:cNvPr>
          <p:cNvSpPr/>
          <p:nvPr/>
        </p:nvSpPr>
        <p:spPr>
          <a:xfrm>
            <a:off x="4794281" y="3135882"/>
            <a:ext cx="478016"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G</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grpSp>
        <p:nvGrpSpPr>
          <p:cNvPr id="91" name="Group 90">
            <a:extLst>
              <a:ext uri="{FF2B5EF4-FFF2-40B4-BE49-F238E27FC236}">
                <a16:creationId xmlns:a16="http://schemas.microsoft.com/office/drawing/2014/main" id="{E91C2C72-AB88-C50D-8917-6F0EEFF298EA}"/>
              </a:ext>
            </a:extLst>
          </p:cNvPr>
          <p:cNvGrpSpPr/>
          <p:nvPr/>
        </p:nvGrpSpPr>
        <p:grpSpPr>
          <a:xfrm>
            <a:off x="2607325" y="4621070"/>
            <a:ext cx="356188" cy="400110"/>
            <a:chOff x="2387548" y="2297353"/>
            <a:chExt cx="196993" cy="221284"/>
          </a:xfrm>
        </p:grpSpPr>
        <p:sp>
          <p:nvSpPr>
            <p:cNvPr id="92" name="Oval 91">
              <a:extLst>
                <a:ext uri="{FF2B5EF4-FFF2-40B4-BE49-F238E27FC236}">
                  <a16:creationId xmlns:a16="http://schemas.microsoft.com/office/drawing/2014/main" id="{EBCD7B13-5E65-4580-9D08-2AAE45479E64}"/>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3" name="TextBox 92">
              <a:extLst>
                <a:ext uri="{FF2B5EF4-FFF2-40B4-BE49-F238E27FC236}">
                  <a16:creationId xmlns:a16="http://schemas.microsoft.com/office/drawing/2014/main" id="{D36F3AE9-EB3C-7DC8-1384-25BB217D6B73}"/>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4E2CC61C-0702-84FC-FCA7-D27D7A7BCD32}"/>
              </a:ext>
            </a:extLst>
          </p:cNvPr>
          <p:cNvGrpSpPr/>
          <p:nvPr/>
        </p:nvGrpSpPr>
        <p:grpSpPr>
          <a:xfrm>
            <a:off x="6322057" y="4167903"/>
            <a:ext cx="356188" cy="400110"/>
            <a:chOff x="2387548" y="2297353"/>
            <a:chExt cx="196993" cy="221284"/>
          </a:xfrm>
        </p:grpSpPr>
        <p:sp>
          <p:nvSpPr>
            <p:cNvPr id="95" name="Oval 94">
              <a:extLst>
                <a:ext uri="{FF2B5EF4-FFF2-40B4-BE49-F238E27FC236}">
                  <a16:creationId xmlns:a16="http://schemas.microsoft.com/office/drawing/2014/main" id="{CA766E1A-F8C3-E0D0-0505-3B594FEA5611}"/>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6" name="TextBox 95">
              <a:extLst>
                <a:ext uri="{FF2B5EF4-FFF2-40B4-BE49-F238E27FC236}">
                  <a16:creationId xmlns:a16="http://schemas.microsoft.com/office/drawing/2014/main" id="{AF9EC96A-DA9E-7B23-44C6-5B3EC642FF7E}"/>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7" name="Group 96">
            <a:extLst>
              <a:ext uri="{FF2B5EF4-FFF2-40B4-BE49-F238E27FC236}">
                <a16:creationId xmlns:a16="http://schemas.microsoft.com/office/drawing/2014/main" id="{8124AA48-3264-9902-91E6-40B181297FEC}"/>
              </a:ext>
            </a:extLst>
          </p:cNvPr>
          <p:cNvGrpSpPr/>
          <p:nvPr/>
        </p:nvGrpSpPr>
        <p:grpSpPr>
          <a:xfrm>
            <a:off x="8741245" y="3381693"/>
            <a:ext cx="356188" cy="400110"/>
            <a:chOff x="2387549" y="2297353"/>
            <a:chExt cx="196993" cy="221284"/>
          </a:xfrm>
        </p:grpSpPr>
        <p:sp>
          <p:nvSpPr>
            <p:cNvPr id="98" name="Oval 97">
              <a:extLst>
                <a:ext uri="{FF2B5EF4-FFF2-40B4-BE49-F238E27FC236}">
                  <a16:creationId xmlns:a16="http://schemas.microsoft.com/office/drawing/2014/main" id="{0B535CD5-92B7-E337-3D0F-EF11BE6B6AE3}"/>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9" name="TextBox 98">
              <a:extLst>
                <a:ext uri="{FF2B5EF4-FFF2-40B4-BE49-F238E27FC236}">
                  <a16:creationId xmlns:a16="http://schemas.microsoft.com/office/drawing/2014/main" id="{D4CEB76C-69E8-4CFF-6238-63F01767BD57}"/>
                </a:ext>
              </a:extLst>
            </p:cNvPr>
            <p:cNvSpPr txBox="1"/>
            <p:nvPr/>
          </p:nvSpPr>
          <p:spPr>
            <a:xfrm>
              <a:off x="2387549"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0" name="Group 99">
            <a:extLst>
              <a:ext uri="{FF2B5EF4-FFF2-40B4-BE49-F238E27FC236}">
                <a16:creationId xmlns:a16="http://schemas.microsoft.com/office/drawing/2014/main" id="{7717375B-8CF4-0898-362E-2C3831A58E83}"/>
              </a:ext>
            </a:extLst>
          </p:cNvPr>
          <p:cNvGrpSpPr/>
          <p:nvPr/>
        </p:nvGrpSpPr>
        <p:grpSpPr>
          <a:xfrm>
            <a:off x="9472356" y="4753738"/>
            <a:ext cx="356188" cy="400110"/>
            <a:chOff x="2387550" y="2297353"/>
            <a:chExt cx="196993" cy="221284"/>
          </a:xfrm>
        </p:grpSpPr>
        <p:sp>
          <p:nvSpPr>
            <p:cNvPr id="101" name="Oval 100">
              <a:extLst>
                <a:ext uri="{FF2B5EF4-FFF2-40B4-BE49-F238E27FC236}">
                  <a16:creationId xmlns:a16="http://schemas.microsoft.com/office/drawing/2014/main" id="{948F6430-BB9B-AA97-5085-688BA63D9789}"/>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2" name="TextBox 101">
              <a:extLst>
                <a:ext uri="{FF2B5EF4-FFF2-40B4-BE49-F238E27FC236}">
                  <a16:creationId xmlns:a16="http://schemas.microsoft.com/office/drawing/2014/main" id="{8990F6F4-B8BB-B79D-B3E8-300C3F8D57CB}"/>
                </a:ext>
              </a:extLst>
            </p:cNvPr>
            <p:cNvSpPr txBox="1"/>
            <p:nvPr/>
          </p:nvSpPr>
          <p:spPr>
            <a:xfrm>
              <a:off x="2387550"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3" name="Group 102">
            <a:extLst>
              <a:ext uri="{FF2B5EF4-FFF2-40B4-BE49-F238E27FC236}">
                <a16:creationId xmlns:a16="http://schemas.microsoft.com/office/drawing/2014/main" id="{63BECF15-40FC-5898-5691-61A5B86B11DA}"/>
              </a:ext>
            </a:extLst>
          </p:cNvPr>
          <p:cNvGrpSpPr/>
          <p:nvPr/>
        </p:nvGrpSpPr>
        <p:grpSpPr>
          <a:xfrm>
            <a:off x="8115403" y="4753738"/>
            <a:ext cx="356188" cy="400110"/>
            <a:chOff x="2392065" y="2297353"/>
            <a:chExt cx="196993" cy="221284"/>
          </a:xfrm>
        </p:grpSpPr>
        <p:sp>
          <p:nvSpPr>
            <p:cNvPr id="104" name="Oval 103">
              <a:extLst>
                <a:ext uri="{FF2B5EF4-FFF2-40B4-BE49-F238E27FC236}">
                  <a16:creationId xmlns:a16="http://schemas.microsoft.com/office/drawing/2014/main" id="{5A44317C-47D7-2D41-2590-B2EC0B4ACA57}"/>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5" name="TextBox 104">
              <a:extLst>
                <a:ext uri="{FF2B5EF4-FFF2-40B4-BE49-F238E27FC236}">
                  <a16:creationId xmlns:a16="http://schemas.microsoft.com/office/drawing/2014/main" id="{D09671A6-EB04-F17E-C6D9-97407E6A0DED}"/>
                </a:ext>
              </a:extLst>
            </p:cNvPr>
            <p:cNvSpPr txBox="1"/>
            <p:nvPr/>
          </p:nvSpPr>
          <p:spPr>
            <a:xfrm>
              <a:off x="2392065"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6" name="Group 105">
            <a:extLst>
              <a:ext uri="{FF2B5EF4-FFF2-40B4-BE49-F238E27FC236}">
                <a16:creationId xmlns:a16="http://schemas.microsoft.com/office/drawing/2014/main" id="{DE9B94AD-2239-3BC8-3480-41B0A77398B9}"/>
              </a:ext>
            </a:extLst>
          </p:cNvPr>
          <p:cNvGrpSpPr/>
          <p:nvPr/>
        </p:nvGrpSpPr>
        <p:grpSpPr>
          <a:xfrm>
            <a:off x="3316878" y="4623542"/>
            <a:ext cx="356186" cy="400110"/>
            <a:chOff x="1981201" y="2408804"/>
            <a:chExt cx="196992" cy="221284"/>
          </a:xfrm>
        </p:grpSpPr>
        <p:sp>
          <p:nvSpPr>
            <p:cNvPr id="107" name="Oval 106">
              <a:extLst>
                <a:ext uri="{FF2B5EF4-FFF2-40B4-BE49-F238E27FC236}">
                  <a16:creationId xmlns:a16="http://schemas.microsoft.com/office/drawing/2014/main" id="{BBA5E553-97BA-3AC8-B8C0-802A67842AD4}"/>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8" name="TextBox 107">
              <a:extLst>
                <a:ext uri="{FF2B5EF4-FFF2-40B4-BE49-F238E27FC236}">
                  <a16:creationId xmlns:a16="http://schemas.microsoft.com/office/drawing/2014/main" id="{1E723381-BEA8-4EF8-C765-65AB2DD061D3}"/>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0767ACBC-EED6-A420-C599-948FC3F623E4}"/>
              </a:ext>
            </a:extLst>
          </p:cNvPr>
          <p:cNvGrpSpPr/>
          <p:nvPr/>
        </p:nvGrpSpPr>
        <p:grpSpPr>
          <a:xfrm>
            <a:off x="6321392" y="3380054"/>
            <a:ext cx="356186" cy="400110"/>
            <a:chOff x="1981201" y="2408804"/>
            <a:chExt cx="196992" cy="221284"/>
          </a:xfrm>
        </p:grpSpPr>
        <p:sp>
          <p:nvSpPr>
            <p:cNvPr id="110" name="Oval 109">
              <a:extLst>
                <a:ext uri="{FF2B5EF4-FFF2-40B4-BE49-F238E27FC236}">
                  <a16:creationId xmlns:a16="http://schemas.microsoft.com/office/drawing/2014/main" id="{DA8BAABC-BA2E-3CE2-32D5-73A82F7F4CC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1" name="TextBox 110">
              <a:extLst>
                <a:ext uri="{FF2B5EF4-FFF2-40B4-BE49-F238E27FC236}">
                  <a16:creationId xmlns:a16="http://schemas.microsoft.com/office/drawing/2014/main" id="{12AF2E69-CF39-E891-E4DD-CD18B4876B6B}"/>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880A0603-864F-F3EC-479E-952D9537671D}"/>
              </a:ext>
            </a:extLst>
          </p:cNvPr>
          <p:cNvGrpSpPr/>
          <p:nvPr/>
        </p:nvGrpSpPr>
        <p:grpSpPr>
          <a:xfrm>
            <a:off x="5666126" y="4734752"/>
            <a:ext cx="356186" cy="400110"/>
            <a:chOff x="1985718" y="2408804"/>
            <a:chExt cx="196992" cy="221284"/>
          </a:xfrm>
        </p:grpSpPr>
        <p:sp>
          <p:nvSpPr>
            <p:cNvPr id="113" name="Oval 112">
              <a:extLst>
                <a:ext uri="{FF2B5EF4-FFF2-40B4-BE49-F238E27FC236}">
                  <a16:creationId xmlns:a16="http://schemas.microsoft.com/office/drawing/2014/main" id="{E3F88687-BA70-80F3-B862-5EDFE67CF04A}"/>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4" name="TextBox 113">
              <a:extLst>
                <a:ext uri="{FF2B5EF4-FFF2-40B4-BE49-F238E27FC236}">
                  <a16:creationId xmlns:a16="http://schemas.microsoft.com/office/drawing/2014/main" id="{BDEA92DC-446E-9F62-BD87-946119712034}"/>
                </a:ext>
              </a:extLst>
            </p:cNvPr>
            <p:cNvSpPr txBox="1"/>
            <p:nvPr/>
          </p:nvSpPr>
          <p:spPr>
            <a:xfrm>
              <a:off x="1985718"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5" name="Group 114">
            <a:extLst>
              <a:ext uri="{FF2B5EF4-FFF2-40B4-BE49-F238E27FC236}">
                <a16:creationId xmlns:a16="http://schemas.microsoft.com/office/drawing/2014/main" id="{6B5F6F14-5D39-3A20-1E27-4D675C06986D}"/>
              </a:ext>
            </a:extLst>
          </p:cNvPr>
          <p:cNvGrpSpPr/>
          <p:nvPr/>
        </p:nvGrpSpPr>
        <p:grpSpPr>
          <a:xfrm>
            <a:off x="7036358" y="4734752"/>
            <a:ext cx="356186" cy="400110"/>
            <a:chOff x="1981201" y="2408804"/>
            <a:chExt cx="196992" cy="221284"/>
          </a:xfrm>
        </p:grpSpPr>
        <p:sp>
          <p:nvSpPr>
            <p:cNvPr id="116" name="Oval 115">
              <a:extLst>
                <a:ext uri="{FF2B5EF4-FFF2-40B4-BE49-F238E27FC236}">
                  <a16:creationId xmlns:a16="http://schemas.microsoft.com/office/drawing/2014/main" id="{5504A019-070F-5C3A-C0E1-8DE50B8188D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7" name="TextBox 116">
              <a:extLst>
                <a:ext uri="{FF2B5EF4-FFF2-40B4-BE49-F238E27FC236}">
                  <a16:creationId xmlns:a16="http://schemas.microsoft.com/office/drawing/2014/main" id="{6C002AA7-81EB-D790-54A2-2D9CF6FF92A7}"/>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8" name="Group 117">
            <a:extLst>
              <a:ext uri="{FF2B5EF4-FFF2-40B4-BE49-F238E27FC236}">
                <a16:creationId xmlns:a16="http://schemas.microsoft.com/office/drawing/2014/main" id="{CDE24E37-A660-A14F-F258-F129F0B30FD8}"/>
              </a:ext>
            </a:extLst>
          </p:cNvPr>
          <p:cNvGrpSpPr/>
          <p:nvPr/>
        </p:nvGrpSpPr>
        <p:grpSpPr>
          <a:xfrm>
            <a:off x="8738985" y="4205360"/>
            <a:ext cx="356186" cy="400110"/>
            <a:chOff x="1981202" y="2408804"/>
            <a:chExt cx="196992" cy="221284"/>
          </a:xfrm>
        </p:grpSpPr>
        <p:sp>
          <p:nvSpPr>
            <p:cNvPr id="119" name="Oval 118">
              <a:extLst>
                <a:ext uri="{FF2B5EF4-FFF2-40B4-BE49-F238E27FC236}">
                  <a16:creationId xmlns:a16="http://schemas.microsoft.com/office/drawing/2014/main" id="{7BB79C93-DCD8-DD7A-ECA4-E5E0B53B8065}"/>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20" name="TextBox 119">
              <a:extLst>
                <a:ext uri="{FF2B5EF4-FFF2-40B4-BE49-F238E27FC236}">
                  <a16:creationId xmlns:a16="http://schemas.microsoft.com/office/drawing/2014/main" id="{054F825E-FEB6-C79D-1A16-35709B8E2BAF}"/>
                </a:ext>
              </a:extLst>
            </p:cNvPr>
            <p:cNvSpPr txBox="1"/>
            <p:nvPr/>
          </p:nvSpPr>
          <p:spPr>
            <a:xfrm>
              <a:off x="1981202"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sp>
        <p:nvSpPr>
          <p:cNvPr id="3" name="Oval 2">
            <a:extLst>
              <a:ext uri="{FF2B5EF4-FFF2-40B4-BE49-F238E27FC236}">
                <a16:creationId xmlns:a16="http://schemas.microsoft.com/office/drawing/2014/main" id="{24F9B2E9-F012-9657-2475-8DDCBC005B29}"/>
              </a:ext>
            </a:extLst>
          </p:cNvPr>
          <p:cNvSpPr/>
          <p:nvPr/>
        </p:nvSpPr>
        <p:spPr>
          <a:xfrm>
            <a:off x="3220671" y="4369636"/>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E79A47B-8ADB-54B2-5EB0-3DF5124F09F0}"/>
              </a:ext>
            </a:extLst>
          </p:cNvPr>
          <p:cNvSpPr/>
          <p:nvPr/>
        </p:nvSpPr>
        <p:spPr>
          <a:xfrm>
            <a:off x="5974683" y="3118780"/>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72B47EB-10C3-102D-AC48-82A23BCB7207}"/>
              </a:ext>
            </a:extLst>
          </p:cNvPr>
          <p:cNvCxnSpPr>
            <a:cxnSpLocks/>
          </p:cNvCxnSpPr>
          <p:nvPr/>
        </p:nvCxnSpPr>
        <p:spPr>
          <a:xfrm>
            <a:off x="6500676" y="3747605"/>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9CDB0CD-8369-16B2-372E-1EB9B66ADF85}"/>
              </a:ext>
            </a:extLst>
          </p:cNvPr>
          <p:cNvCxnSpPr>
            <a:cxnSpLocks/>
          </p:cNvCxnSpPr>
          <p:nvPr/>
        </p:nvCxnSpPr>
        <p:spPr>
          <a:xfrm flipV="1">
            <a:off x="5971449" y="4512801"/>
            <a:ext cx="407484" cy="297689"/>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EF34532-743F-A229-4932-9E9F56DDBBFD}"/>
              </a:ext>
            </a:extLst>
          </p:cNvPr>
          <p:cNvCxnSpPr>
            <a:cxnSpLocks/>
          </p:cNvCxnSpPr>
          <p:nvPr/>
        </p:nvCxnSpPr>
        <p:spPr>
          <a:xfrm flipH="1" flipV="1">
            <a:off x="6629058" y="4484897"/>
            <a:ext cx="466670" cy="325593"/>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D910E8C-9493-4864-25A7-E2DCB17BE180}"/>
              </a:ext>
            </a:extLst>
          </p:cNvPr>
          <p:cNvCxnSpPr>
            <a:cxnSpLocks/>
          </p:cNvCxnSpPr>
          <p:nvPr/>
        </p:nvCxnSpPr>
        <p:spPr>
          <a:xfrm>
            <a:off x="8910548" y="3754532"/>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467394F-F3C2-4199-D1AA-ED04FF740DCB}"/>
              </a:ext>
            </a:extLst>
          </p:cNvPr>
          <p:cNvSpPr/>
          <p:nvPr/>
        </p:nvSpPr>
        <p:spPr>
          <a:xfrm>
            <a:off x="5255595" y="4511801"/>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8BCA-C3C4-B1D6-F990-00931A46EE73}"/>
              </a:ext>
            </a:extLst>
          </p:cNvPr>
          <p:cNvSpPr/>
          <p:nvPr/>
        </p:nvSpPr>
        <p:spPr>
          <a:xfrm>
            <a:off x="6641481" y="4533974"/>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2D5709-1643-EBFA-233A-7B977E56168F}"/>
              </a:ext>
            </a:extLst>
          </p:cNvPr>
          <p:cNvSpPr/>
          <p:nvPr/>
        </p:nvSpPr>
        <p:spPr>
          <a:xfrm>
            <a:off x="8391286" y="3961653"/>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DB159E2-836B-2E98-916D-B1A26968E5A6}"/>
              </a:ext>
            </a:extLst>
          </p:cNvPr>
          <p:cNvSpPr txBox="1"/>
          <p:nvPr/>
        </p:nvSpPr>
        <p:spPr>
          <a:xfrm>
            <a:off x="2615333" y="5208919"/>
            <a:ext cx="314510" cy="400110"/>
          </a:xfrm>
          <a:prstGeom prst="rect">
            <a:avLst/>
          </a:prstGeom>
          <a:noFill/>
        </p:spPr>
        <p:txBody>
          <a:bodyPr wrap="none" rtlCol="0">
            <a:spAutoFit/>
          </a:bodyPr>
          <a:lstStyle/>
          <a:p>
            <a:r>
              <a:rPr lang="en-US" altLang="zh-CN" sz="2000" b="1" dirty="0">
                <a:solidFill>
                  <a:srgbClr val="00B050"/>
                </a:solidFill>
              </a:rPr>
              <a:t>4</a:t>
            </a:r>
            <a:endParaRPr lang="en-US" sz="2000" b="1" dirty="0">
              <a:solidFill>
                <a:srgbClr val="00B050"/>
              </a:solidFill>
            </a:endParaRPr>
          </a:p>
        </p:txBody>
      </p:sp>
      <p:sp>
        <p:nvSpPr>
          <p:cNvPr id="25" name="TextBox 24">
            <a:extLst>
              <a:ext uri="{FF2B5EF4-FFF2-40B4-BE49-F238E27FC236}">
                <a16:creationId xmlns:a16="http://schemas.microsoft.com/office/drawing/2014/main" id="{078B4B4B-3354-CA0B-95AD-F77DA4F1A9CD}"/>
              </a:ext>
            </a:extLst>
          </p:cNvPr>
          <p:cNvSpPr txBox="1"/>
          <p:nvPr/>
        </p:nvSpPr>
        <p:spPr>
          <a:xfrm>
            <a:off x="3350241" y="5204120"/>
            <a:ext cx="314510" cy="400110"/>
          </a:xfrm>
          <a:prstGeom prst="rect">
            <a:avLst/>
          </a:prstGeom>
          <a:noFill/>
        </p:spPr>
        <p:txBody>
          <a:bodyPr wrap="none" rtlCol="0">
            <a:spAutoFit/>
          </a:bodyPr>
          <a:lstStyle/>
          <a:p>
            <a:r>
              <a:rPr lang="en-US" altLang="zh-CN" sz="2000" b="1" dirty="0">
                <a:solidFill>
                  <a:srgbClr val="00B050"/>
                </a:solidFill>
              </a:rPr>
              <a:t>4</a:t>
            </a:r>
            <a:endParaRPr lang="en-US" sz="2000" b="1" dirty="0">
              <a:solidFill>
                <a:srgbClr val="00B050"/>
              </a:solidFill>
            </a:endParaRPr>
          </a:p>
        </p:txBody>
      </p:sp>
      <p:sp>
        <p:nvSpPr>
          <p:cNvPr id="26" name="TextBox 25">
            <a:extLst>
              <a:ext uri="{FF2B5EF4-FFF2-40B4-BE49-F238E27FC236}">
                <a16:creationId xmlns:a16="http://schemas.microsoft.com/office/drawing/2014/main" id="{28B55403-DFBC-AE39-9AE9-62B0BDC8B962}"/>
              </a:ext>
            </a:extLst>
          </p:cNvPr>
          <p:cNvSpPr txBox="1"/>
          <p:nvPr/>
        </p:nvSpPr>
        <p:spPr>
          <a:xfrm>
            <a:off x="1869660" y="5214146"/>
            <a:ext cx="2412840" cy="369332"/>
          </a:xfrm>
          <a:prstGeom prst="rect">
            <a:avLst/>
          </a:prstGeom>
          <a:noFill/>
        </p:spPr>
        <p:txBody>
          <a:bodyPr wrap="none" rtlCol="0">
            <a:spAutoFit/>
          </a:bodyPr>
          <a:lstStyle/>
          <a:p>
            <a:r>
              <a:rPr lang="en-US" altLang="zh-CN" b="1" dirty="0">
                <a:solidFill>
                  <a:srgbClr val="00B050"/>
                </a:solidFill>
              </a:rPr>
              <a:t>MNI</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  </a:t>
            </a:r>
            <a:r>
              <a:rPr lang="zh-CN" altLang="en-US" b="1" dirty="0">
                <a:solidFill>
                  <a:srgbClr val="00B050"/>
                </a:solidFill>
              </a:rPr>
              <a:t>   </a:t>
            </a:r>
            <a:r>
              <a:rPr lang="en-US" altLang="zh-CN" b="1" dirty="0">
                <a:solidFill>
                  <a:srgbClr val="00B050"/>
                </a:solidFill>
              </a:rPr>
              <a:t>} </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 4</a:t>
            </a:r>
            <a:endParaRPr lang="en-US" b="1" dirty="0">
              <a:solidFill>
                <a:srgbClr val="00B050"/>
              </a:solidFill>
            </a:endParaRPr>
          </a:p>
        </p:txBody>
      </p:sp>
      <p:sp>
        <p:nvSpPr>
          <p:cNvPr id="27" name="Rectangle 26">
            <a:extLst>
              <a:ext uri="{FF2B5EF4-FFF2-40B4-BE49-F238E27FC236}">
                <a16:creationId xmlns:a16="http://schemas.microsoft.com/office/drawing/2014/main" id="{5A638C06-B322-FE86-7128-A73BA16E0032}"/>
              </a:ext>
            </a:extLst>
          </p:cNvPr>
          <p:cNvSpPr/>
          <p:nvPr/>
        </p:nvSpPr>
        <p:spPr>
          <a:xfrm>
            <a:off x="6283167" y="5483913"/>
            <a:ext cx="2360967" cy="461665"/>
          </a:xfrm>
          <a:prstGeom prst="rect">
            <a:avLst/>
          </a:prstGeom>
        </p:spPr>
        <p:txBody>
          <a:bodyPr wrap="none">
            <a:spAutoFit/>
          </a:bodyPr>
          <a:lstStyle/>
          <a:p>
            <a:r>
              <a:rPr lang="en-US" altLang="zh-CN" sz="2400" b="1" dirty="0">
                <a:solidFill>
                  <a:srgbClr val="950001"/>
                </a:solidFill>
              </a:rPr>
              <a:t>Ground</a:t>
            </a:r>
            <a:r>
              <a:rPr lang="zh-CN" altLang="en-US" sz="2400" b="1" dirty="0">
                <a:solidFill>
                  <a:srgbClr val="950001"/>
                </a:solidFill>
              </a:rPr>
              <a:t> </a:t>
            </a:r>
            <a:r>
              <a:rPr lang="en-US" altLang="zh-CN" sz="2400" b="1" dirty="0">
                <a:solidFill>
                  <a:srgbClr val="950001"/>
                </a:solidFill>
              </a:rPr>
              <a:t>truth</a:t>
            </a:r>
            <a:r>
              <a:rPr lang="zh-CN" altLang="en-US" sz="2400" b="1" dirty="0">
                <a:solidFill>
                  <a:srgbClr val="950001"/>
                </a:solidFill>
              </a:rPr>
              <a:t> </a:t>
            </a:r>
            <a:r>
              <a:rPr lang="en-US" altLang="zh-CN" sz="2400" b="1" dirty="0">
                <a:solidFill>
                  <a:srgbClr val="950001"/>
                </a:solidFill>
              </a:rPr>
              <a:t>is</a:t>
            </a:r>
            <a:r>
              <a:rPr lang="zh-CN" altLang="en-US" sz="2400" b="1" dirty="0">
                <a:solidFill>
                  <a:srgbClr val="950001"/>
                </a:solidFill>
              </a:rPr>
              <a:t> </a:t>
            </a:r>
            <a:r>
              <a:rPr lang="en-US" altLang="zh-CN" sz="2400" b="1" dirty="0">
                <a:solidFill>
                  <a:srgbClr val="950001"/>
                </a:solidFill>
              </a:rPr>
              <a:t>2</a:t>
            </a:r>
            <a:endParaRPr lang="en-US" sz="2400" b="1" dirty="0">
              <a:solidFill>
                <a:srgbClr val="950001"/>
              </a:solidFill>
            </a:endParaRPr>
          </a:p>
        </p:txBody>
      </p:sp>
      <p:pic>
        <p:nvPicPr>
          <p:cNvPr id="4" name="Picture 3" descr="A screenshot of a phone&#10;&#10;Description automatically generated">
            <a:extLst>
              <a:ext uri="{FF2B5EF4-FFF2-40B4-BE49-F238E27FC236}">
                <a16:creationId xmlns:a16="http://schemas.microsoft.com/office/drawing/2014/main" id="{62B3CBA9-5742-022B-3176-B50D326FDACE}"/>
              </a:ext>
            </a:extLst>
          </p:cNvPr>
          <p:cNvPicPr>
            <a:picLocks noChangeAspect="1"/>
          </p:cNvPicPr>
          <p:nvPr/>
        </p:nvPicPr>
        <p:blipFill>
          <a:blip r:embed="rId3"/>
          <a:stretch>
            <a:fillRect/>
          </a:stretch>
        </p:blipFill>
        <p:spPr>
          <a:xfrm>
            <a:off x="4288096" y="110560"/>
            <a:ext cx="7712416" cy="1099857"/>
          </a:xfrm>
          <a:prstGeom prst="rect">
            <a:avLst/>
          </a:prstGeom>
        </p:spPr>
      </p:pic>
    </p:spTree>
    <p:extLst>
      <p:ext uri="{BB962C8B-B14F-4D97-AF65-F5344CB8AC3E}">
        <p14:creationId xmlns:p14="http://schemas.microsoft.com/office/powerpoint/2010/main" val="60192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5" grpId="0"/>
      <p:bldP spid="26"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69</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1033876" cy="1138773"/>
          </a:xfrm>
          <a:prstGeom prst="rect">
            <a:avLst/>
          </a:prstGeom>
          <a:noFill/>
        </p:spPr>
        <p:txBody>
          <a:bodyPr wrap="square">
            <a:spAutoFit/>
          </a:bodyPr>
          <a:lstStyle/>
          <a:p>
            <a:r>
              <a:rPr lang="en-US" altLang="zh-CN" sz="3600" b="1" dirty="0">
                <a:solidFill>
                  <a:srgbClr val="C00000"/>
                </a:solidFill>
              </a:rPr>
              <a:t>Solution:</a:t>
            </a:r>
            <a:r>
              <a:rPr lang="zh-CN" altLang="en-US" sz="3600" b="1" dirty="0">
                <a:solidFill>
                  <a:srgbClr val="C00000"/>
                </a:solidFill>
              </a:rPr>
              <a:t> </a:t>
            </a:r>
            <a:r>
              <a:rPr lang="en-US" altLang="zh-CN" sz="3600" b="1" dirty="0">
                <a:solidFill>
                  <a:srgbClr val="C00000"/>
                </a:solidFill>
              </a:rPr>
              <a:t>Fraction-Score</a:t>
            </a:r>
          </a:p>
          <a:p>
            <a:pPr marL="571500" indent="-571500">
              <a:buFont typeface="Arial" panose="020B0604020202020204" pitchFamily="34" charset="0"/>
              <a:buChar char="•"/>
            </a:pPr>
            <a:r>
              <a:rPr lang="en-US" altLang="zh-CN" sz="3200" dirty="0"/>
              <a:t>Extending</a:t>
            </a:r>
            <a:r>
              <a:rPr lang="zh-CN" altLang="en-US" sz="3200" dirty="0"/>
              <a:t> </a:t>
            </a:r>
            <a:r>
              <a:rPr lang="en-US" altLang="zh-CN" sz="3200" dirty="0"/>
              <a:t>from</a:t>
            </a:r>
            <a:r>
              <a:rPr lang="zh-CN" altLang="en-US" sz="3200" dirty="0"/>
              <a:t> </a:t>
            </a:r>
            <a:r>
              <a:rPr lang="en-US" altLang="zh-CN" sz="3200" dirty="0"/>
              <a:t>our</a:t>
            </a:r>
            <a:r>
              <a:rPr lang="zh-CN" altLang="en-US" sz="3200" dirty="0"/>
              <a:t> </a:t>
            </a:r>
            <a:r>
              <a:rPr lang="en-US" altLang="zh-CN" sz="3200" dirty="0"/>
              <a:t>prior</a:t>
            </a:r>
            <a:r>
              <a:rPr lang="zh-CN" altLang="en-US" sz="3200" dirty="0"/>
              <a:t> </a:t>
            </a:r>
            <a:r>
              <a:rPr lang="en-US" altLang="zh-CN" sz="3200" dirty="0"/>
              <a:t>work</a:t>
            </a:r>
            <a:r>
              <a:rPr lang="zh-CN" altLang="en-US" sz="3200" dirty="0"/>
              <a:t> </a:t>
            </a:r>
            <a:r>
              <a:rPr lang="en-US" altLang="zh-CN" sz="3200" dirty="0"/>
              <a:t>on</a:t>
            </a:r>
            <a:r>
              <a:rPr lang="zh-CN" altLang="en-US" sz="3200" dirty="0"/>
              <a:t> </a:t>
            </a:r>
            <a:r>
              <a:rPr lang="en-US" altLang="zh-CN" sz="3200" dirty="0"/>
              <a:t>colocation</a:t>
            </a:r>
            <a:r>
              <a:rPr lang="zh-CN" altLang="en-US" sz="3200" dirty="0"/>
              <a:t> </a:t>
            </a:r>
            <a:r>
              <a:rPr lang="en-US" altLang="zh-CN" sz="3200" dirty="0"/>
              <a:t>pattern</a:t>
            </a:r>
            <a:r>
              <a:rPr lang="zh-CN" altLang="en-US" sz="3200" dirty="0"/>
              <a:t> </a:t>
            </a:r>
            <a:r>
              <a:rPr lang="en-US" altLang="zh-CN" sz="3200" dirty="0"/>
              <a:t>mining</a:t>
            </a:r>
            <a:endParaRPr lang="en-US" sz="2400" dirty="0"/>
          </a:p>
        </p:txBody>
      </p:sp>
      <p:pic>
        <p:nvPicPr>
          <p:cNvPr id="17" name="Picture 16" descr="Chart, line chart&#10;&#10;Description automatically generated">
            <a:extLst>
              <a:ext uri="{FF2B5EF4-FFF2-40B4-BE49-F238E27FC236}">
                <a16:creationId xmlns:a16="http://schemas.microsoft.com/office/drawing/2014/main" id="{46ADD863-8C12-257F-A5F5-3E4B5A2F31D4}"/>
              </a:ext>
            </a:extLst>
          </p:cNvPr>
          <p:cNvPicPr>
            <a:picLocks noChangeAspect="1"/>
          </p:cNvPicPr>
          <p:nvPr/>
        </p:nvPicPr>
        <p:blipFill>
          <a:blip r:embed="rId3"/>
          <a:stretch>
            <a:fillRect/>
          </a:stretch>
        </p:blipFill>
        <p:spPr>
          <a:xfrm>
            <a:off x="1156042" y="3155087"/>
            <a:ext cx="3905816" cy="2844453"/>
          </a:xfrm>
          <a:prstGeom prst="rect">
            <a:avLst/>
          </a:prstGeom>
        </p:spPr>
      </p:pic>
      <p:pic>
        <p:nvPicPr>
          <p:cNvPr id="23" name="Picture 22" descr="Diagram&#10;&#10;Description automatically generated">
            <a:extLst>
              <a:ext uri="{FF2B5EF4-FFF2-40B4-BE49-F238E27FC236}">
                <a16:creationId xmlns:a16="http://schemas.microsoft.com/office/drawing/2014/main" id="{9E152F8B-A7DE-8B48-664B-00D9E0C65F9C}"/>
              </a:ext>
            </a:extLst>
          </p:cNvPr>
          <p:cNvPicPr>
            <a:picLocks noChangeAspect="1"/>
          </p:cNvPicPr>
          <p:nvPr/>
        </p:nvPicPr>
        <p:blipFill>
          <a:blip r:embed="rId4"/>
          <a:stretch>
            <a:fillRect/>
          </a:stretch>
        </p:blipFill>
        <p:spPr>
          <a:xfrm>
            <a:off x="5470338" y="3355827"/>
            <a:ext cx="5166179" cy="2463751"/>
          </a:xfrm>
          <a:prstGeom prst="rect">
            <a:avLst/>
          </a:prstGeom>
        </p:spPr>
      </p:pic>
      <p:pic>
        <p:nvPicPr>
          <p:cNvPr id="30" name="Picture 29">
            <a:extLst>
              <a:ext uri="{FF2B5EF4-FFF2-40B4-BE49-F238E27FC236}">
                <a16:creationId xmlns:a16="http://schemas.microsoft.com/office/drawing/2014/main" id="{C255B8BF-89C3-19AF-DC95-EB12B0C3248E}"/>
              </a:ext>
            </a:extLst>
          </p:cNvPr>
          <p:cNvPicPr>
            <a:picLocks noChangeAspect="1"/>
          </p:cNvPicPr>
          <p:nvPr/>
        </p:nvPicPr>
        <p:blipFill>
          <a:blip r:embed="rId5"/>
          <a:stretch>
            <a:fillRect/>
          </a:stretch>
        </p:blipFill>
        <p:spPr>
          <a:xfrm>
            <a:off x="2728573" y="2498755"/>
            <a:ext cx="8835798" cy="576247"/>
          </a:xfrm>
          <a:prstGeom prst="rect">
            <a:avLst/>
          </a:prstGeom>
        </p:spPr>
      </p:pic>
      <p:pic>
        <p:nvPicPr>
          <p:cNvPr id="4" name="Picture 3" descr="A screenshot of a phone&#10;&#10;Description automatically generated">
            <a:extLst>
              <a:ext uri="{FF2B5EF4-FFF2-40B4-BE49-F238E27FC236}">
                <a16:creationId xmlns:a16="http://schemas.microsoft.com/office/drawing/2014/main" id="{81AF1B5E-A92D-3317-B2A9-4B9B43A3C59B}"/>
              </a:ext>
            </a:extLst>
          </p:cNvPr>
          <p:cNvPicPr>
            <a:picLocks noChangeAspect="1"/>
          </p:cNvPicPr>
          <p:nvPr/>
        </p:nvPicPr>
        <p:blipFill>
          <a:blip r:embed="rId6"/>
          <a:stretch>
            <a:fillRect/>
          </a:stretch>
        </p:blipFill>
        <p:spPr>
          <a:xfrm>
            <a:off x="4288096" y="110560"/>
            <a:ext cx="7712416" cy="1099857"/>
          </a:xfrm>
          <a:prstGeom prst="rect">
            <a:avLst/>
          </a:prstGeom>
        </p:spPr>
      </p:pic>
    </p:spTree>
    <p:extLst>
      <p:ext uri="{BB962C8B-B14F-4D97-AF65-F5344CB8AC3E}">
        <p14:creationId xmlns:p14="http://schemas.microsoft.com/office/powerpoint/2010/main" val="35429461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Think Like a Vertex (TLAV)</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a:t>
            </a:fld>
            <a:endParaRPr lang="en-US" sz="2000" dirty="0">
              <a:solidFill>
                <a:schemeClr val="tx1"/>
              </a:solidFill>
              <a:latin typeface="Arial" pitchFamily="34" charset="0"/>
              <a:cs typeface="Arial" pitchFamily="34" charset="0"/>
            </a:endParaRPr>
          </a:p>
        </p:txBody>
      </p:sp>
      <p:sp>
        <p:nvSpPr>
          <p:cNvPr id="18" name="Content Placeholder 2">
            <a:extLst>
              <a:ext uri="{FF2B5EF4-FFF2-40B4-BE49-F238E27FC236}">
                <a16:creationId xmlns:a16="http://schemas.microsoft.com/office/drawing/2014/main" id="{65BB9C12-2B89-6D1B-CC49-925EA9D0B0F3}"/>
              </a:ext>
            </a:extLst>
          </p:cNvPr>
          <p:cNvSpPr>
            <a:spLocks noGrp="1"/>
          </p:cNvSpPr>
          <p:nvPr>
            <p:ph idx="1"/>
          </p:nvPr>
        </p:nvSpPr>
        <p:spPr>
          <a:xfrm>
            <a:off x="703422" y="2529810"/>
            <a:ext cx="8515350" cy="2171734"/>
          </a:xfrm>
        </p:spPr>
        <p:txBody>
          <a:bodyPr>
            <a:normAutofit/>
          </a:bodyPr>
          <a:lstStyle/>
          <a:p>
            <a:pPr marL="0" indent="0">
              <a:buNone/>
            </a:pPr>
            <a:r>
              <a:rPr lang="en-US" altLang="zh-CN" sz="4000" b="1" dirty="0">
                <a:solidFill>
                  <a:srgbClr val="C00000"/>
                </a:solidFill>
                <a:latin typeface="Times New Roman" panose="02020603050405020304" pitchFamily="18" charset="0"/>
                <a:cs typeface="Times New Roman" panose="02020603050405020304" pitchFamily="18" charset="0"/>
              </a:rPr>
              <a:t>Our Pregel-Like Systems</a:t>
            </a:r>
          </a:p>
          <a:p>
            <a:pPr marL="0" indent="0">
              <a:buNone/>
            </a:pPr>
            <a:endParaRPr lang="en-US" sz="4000" b="1" dirty="0">
              <a:solidFill>
                <a:srgbClr val="C00000"/>
              </a:solidFill>
              <a:latin typeface="Times New Roman" panose="02020603050405020304" pitchFamily="18" charset="0"/>
              <a:cs typeface="Times New Roman" panose="02020603050405020304" pitchFamily="18" charset="0"/>
            </a:endParaRPr>
          </a:p>
          <a:p>
            <a:pPr marL="0" indent="0">
              <a:buNone/>
            </a:pPr>
            <a:endParaRPr lang="en-US" sz="4000" dirty="0"/>
          </a:p>
        </p:txBody>
      </p:sp>
      <p:sp>
        <p:nvSpPr>
          <p:cNvPr id="10" name="Content Placeholder 2">
            <a:extLst>
              <a:ext uri="{FF2B5EF4-FFF2-40B4-BE49-F238E27FC236}">
                <a16:creationId xmlns:a16="http://schemas.microsoft.com/office/drawing/2014/main" id="{C3235150-AD40-95EF-ED2C-F863C0C2B9BF}"/>
              </a:ext>
            </a:extLst>
          </p:cNvPr>
          <p:cNvSpPr txBox="1">
            <a:spLocks/>
          </p:cNvSpPr>
          <p:nvPr/>
        </p:nvSpPr>
        <p:spPr>
          <a:xfrm>
            <a:off x="703421" y="3233484"/>
            <a:ext cx="11169561" cy="350467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b="1" dirty="0"/>
              <a:t>Pregel+: </a:t>
            </a:r>
            <a:r>
              <a:rPr lang="en-US" altLang="zh-CN" sz="3000" dirty="0"/>
              <a:t>techniques to </a:t>
            </a:r>
            <a:r>
              <a:rPr lang="en-US" altLang="zh-CN" sz="3000" dirty="0">
                <a:solidFill>
                  <a:srgbClr val="C00000"/>
                </a:solidFill>
              </a:rPr>
              <a:t>reduce message numbers</a:t>
            </a:r>
            <a:r>
              <a:rPr lang="zh-CN" altLang="en-US" sz="3000" dirty="0">
                <a:solidFill>
                  <a:srgbClr val="C00000"/>
                </a:solidFill>
              </a:rPr>
              <a:t> </a:t>
            </a:r>
            <a:r>
              <a:rPr lang="en-US" altLang="zh-CN" sz="3000" dirty="0"/>
              <a:t>(PVLDB’14, WWW’15, ICDE’18, TCBB’19)</a:t>
            </a:r>
          </a:p>
          <a:p>
            <a:r>
              <a:rPr lang="en-US" altLang="zh-CN" sz="3000" b="1" dirty="0" err="1"/>
              <a:t>Blogel</a:t>
            </a:r>
            <a:r>
              <a:rPr lang="en-US" altLang="zh-CN" sz="3000" b="1" dirty="0"/>
              <a:t>: </a:t>
            </a:r>
            <a:r>
              <a:rPr lang="en-US" altLang="zh-CN" sz="3000" dirty="0">
                <a:solidFill>
                  <a:srgbClr val="C00000"/>
                </a:solidFill>
              </a:rPr>
              <a:t>graph partitioning </a:t>
            </a:r>
            <a:r>
              <a:rPr lang="en-US" altLang="zh-CN" sz="3000" dirty="0"/>
              <a:t>+ think like a partition (PVLDB’14)</a:t>
            </a:r>
          </a:p>
          <a:p>
            <a:r>
              <a:rPr lang="en-US" altLang="zh-CN" sz="3000" b="1" dirty="0" err="1"/>
              <a:t>Quegel</a:t>
            </a:r>
            <a:r>
              <a:rPr lang="en-US" altLang="zh-CN" sz="3000" b="1" dirty="0"/>
              <a:t>: </a:t>
            </a:r>
            <a:r>
              <a:rPr lang="en-US" altLang="zh-CN" sz="3000" dirty="0">
                <a:solidFill>
                  <a:srgbClr val="C00000"/>
                </a:solidFill>
              </a:rPr>
              <a:t>online query</a:t>
            </a:r>
            <a:r>
              <a:rPr lang="en-US" altLang="zh-CN" sz="3000" dirty="0"/>
              <a:t> processing with</a:t>
            </a:r>
            <a:r>
              <a:rPr lang="zh-CN" altLang="en-US" sz="3000" dirty="0"/>
              <a:t> </a:t>
            </a:r>
            <a:r>
              <a:rPr lang="en-US" altLang="zh-CN" sz="3000" dirty="0"/>
              <a:t>interactive speed (PVLDB’16)</a:t>
            </a:r>
          </a:p>
          <a:p>
            <a:r>
              <a:rPr lang="en-US" altLang="zh-CN" sz="3000" b="1" dirty="0" err="1"/>
              <a:t>GraphD</a:t>
            </a:r>
            <a:r>
              <a:rPr lang="en-US" altLang="zh-CN" sz="3000" b="1" dirty="0"/>
              <a:t>: </a:t>
            </a:r>
            <a:r>
              <a:rPr lang="en-US" altLang="zh-CN" sz="3000" dirty="0"/>
              <a:t>distributed </a:t>
            </a:r>
            <a:r>
              <a:rPr lang="en-US" altLang="zh-CN" sz="3000" dirty="0">
                <a:solidFill>
                  <a:srgbClr val="C00000"/>
                </a:solidFill>
              </a:rPr>
              <a:t>out-of-core</a:t>
            </a:r>
            <a:r>
              <a:rPr lang="en-US" altLang="zh-CN" sz="3000" dirty="0"/>
              <a:t> execution</a:t>
            </a:r>
            <a:r>
              <a:rPr lang="zh-CN" altLang="en-US" sz="3000" dirty="0"/>
              <a:t> </a:t>
            </a:r>
            <a:r>
              <a:rPr lang="en-US" altLang="zh-CN" sz="3000" dirty="0"/>
              <a:t>(TPDS’18)</a:t>
            </a:r>
          </a:p>
          <a:p>
            <a:r>
              <a:rPr lang="en-US" altLang="zh-CN" sz="3000" b="1" dirty="0"/>
              <a:t>LWFT: </a:t>
            </a:r>
            <a:r>
              <a:rPr lang="en-US" altLang="zh-CN" sz="3000" dirty="0"/>
              <a:t>faster </a:t>
            </a:r>
            <a:r>
              <a:rPr lang="en-US" altLang="zh-CN" sz="3000" dirty="0">
                <a:solidFill>
                  <a:srgbClr val="C00000"/>
                </a:solidFill>
              </a:rPr>
              <a:t>checkpointing</a:t>
            </a:r>
            <a:r>
              <a:rPr lang="en-US" altLang="zh-CN" sz="3000" dirty="0"/>
              <a:t> and </a:t>
            </a:r>
            <a:r>
              <a:rPr lang="en-US" altLang="zh-CN" sz="3000" dirty="0">
                <a:solidFill>
                  <a:srgbClr val="C00000"/>
                </a:solidFill>
              </a:rPr>
              <a:t>recovery</a:t>
            </a:r>
            <a:r>
              <a:rPr lang="en-US" altLang="zh-CN" sz="3000" dirty="0"/>
              <a:t> (ICPP’19)</a:t>
            </a:r>
          </a:p>
        </p:txBody>
      </p:sp>
      <p:pic>
        <p:nvPicPr>
          <p:cNvPr id="11" name="Picture 10" descr="Graphical user interface, text, application, website&#10;&#10;Description automatically generated">
            <a:extLst>
              <a:ext uri="{FF2B5EF4-FFF2-40B4-BE49-F238E27FC236}">
                <a16:creationId xmlns:a16="http://schemas.microsoft.com/office/drawing/2014/main" id="{44190F31-67C3-AC5B-F580-82BDA4E89815}"/>
              </a:ext>
            </a:extLst>
          </p:cNvPr>
          <p:cNvPicPr>
            <a:picLocks noChangeAspect="1"/>
          </p:cNvPicPr>
          <p:nvPr/>
        </p:nvPicPr>
        <p:blipFill rotWithShape="1">
          <a:blip r:embed="rId3"/>
          <a:srcRect l="1723" t="67977" r="64748" b="6577"/>
          <a:stretch/>
        </p:blipFill>
        <p:spPr>
          <a:xfrm>
            <a:off x="6552643" y="1459034"/>
            <a:ext cx="5040867" cy="1592987"/>
          </a:xfrm>
          <a:prstGeom prst="rect">
            <a:avLst/>
          </a:prstGeom>
        </p:spPr>
      </p:pic>
    </p:spTree>
    <p:extLst>
      <p:ext uri="{BB962C8B-B14F-4D97-AF65-F5344CB8AC3E}">
        <p14:creationId xmlns:p14="http://schemas.microsoft.com/office/powerpoint/2010/main" val="15362479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70</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138773"/>
          </a:xfrm>
          <a:prstGeom prst="rect">
            <a:avLst/>
          </a:prstGeom>
          <a:noFill/>
        </p:spPr>
        <p:txBody>
          <a:bodyPr wrap="square">
            <a:spAutoFit/>
          </a:bodyPr>
          <a:lstStyle/>
          <a:p>
            <a:r>
              <a:rPr lang="en-US" altLang="zh-CN" sz="3600" b="1" dirty="0">
                <a:solidFill>
                  <a:srgbClr val="C00000"/>
                </a:solidFill>
              </a:rPr>
              <a:t>Domain</a:t>
            </a:r>
            <a:r>
              <a:rPr lang="zh-CN" altLang="en-US" sz="3600" b="1" dirty="0">
                <a:solidFill>
                  <a:srgbClr val="C00000"/>
                </a:solidFill>
              </a:rPr>
              <a:t> </a:t>
            </a:r>
            <a:r>
              <a:rPr lang="en-US" altLang="zh-CN" sz="3600" b="1" dirty="0">
                <a:solidFill>
                  <a:srgbClr val="C00000"/>
                </a:solidFill>
              </a:rPr>
              <a:t>Table</a:t>
            </a:r>
          </a:p>
          <a:p>
            <a:pPr marL="571500" indent="-571500">
              <a:buFont typeface="Arial" panose="020B0604020202020204" pitchFamily="34" charset="0"/>
              <a:buChar char="•"/>
            </a:pPr>
            <a:r>
              <a:rPr lang="en-US" altLang="zh-CN" sz="3200" dirty="0"/>
              <a:t>Each</a:t>
            </a:r>
            <a:r>
              <a:rPr lang="zh-CN" altLang="en-US" sz="3200" dirty="0"/>
              <a:t> </a:t>
            </a:r>
            <a:r>
              <a:rPr lang="en-US" altLang="zh-CN" sz="3200" dirty="0"/>
              <a:t>pattern</a:t>
            </a:r>
            <a:r>
              <a:rPr lang="zh-CN" altLang="en-US" sz="3200" dirty="0"/>
              <a:t> </a:t>
            </a:r>
            <a:r>
              <a:rPr lang="en-US" altLang="zh-CN" sz="3200" dirty="0"/>
              <a:t>=</a:t>
            </a:r>
            <a:r>
              <a:rPr lang="zh-CN" altLang="en-US" sz="3200" dirty="0"/>
              <a:t> </a:t>
            </a:r>
            <a:r>
              <a:rPr lang="en-US" altLang="zh-CN" sz="3200" dirty="0"/>
              <a:t>many</a:t>
            </a:r>
            <a:r>
              <a:rPr lang="zh-CN" altLang="en-US" sz="3200" dirty="0"/>
              <a:t> </a:t>
            </a:r>
            <a:r>
              <a:rPr lang="en-US" altLang="zh-CN" sz="3200" dirty="0"/>
              <a:t>subgraph-matching</a:t>
            </a:r>
            <a:r>
              <a:rPr lang="zh-CN" altLang="en-US" sz="3200" dirty="0"/>
              <a:t> </a:t>
            </a:r>
            <a:r>
              <a:rPr lang="en-US" altLang="zh-CN" sz="3200" dirty="0"/>
              <a:t>tasks</a:t>
            </a:r>
            <a:endParaRPr lang="en-US" sz="2400" dirty="0"/>
          </a:p>
        </p:txBody>
      </p:sp>
      <p:pic>
        <p:nvPicPr>
          <p:cNvPr id="4" name="Picture 3" descr="A picture containing text, watch, clock&#10;&#10;Description automatically generated">
            <a:extLst>
              <a:ext uri="{FF2B5EF4-FFF2-40B4-BE49-F238E27FC236}">
                <a16:creationId xmlns:a16="http://schemas.microsoft.com/office/drawing/2014/main" id="{00281525-AFE2-F575-5898-DD79EF696B3D}"/>
              </a:ext>
            </a:extLst>
          </p:cNvPr>
          <p:cNvPicPr>
            <a:picLocks noChangeAspect="1"/>
          </p:cNvPicPr>
          <p:nvPr/>
        </p:nvPicPr>
        <p:blipFill>
          <a:blip r:embed="rId3"/>
          <a:stretch>
            <a:fillRect/>
          </a:stretch>
        </p:blipFill>
        <p:spPr>
          <a:xfrm>
            <a:off x="1220125" y="2796978"/>
            <a:ext cx="9751750" cy="2592237"/>
          </a:xfrm>
          <a:prstGeom prst="rect">
            <a:avLst/>
          </a:prstGeom>
        </p:spPr>
      </p:pic>
      <p:pic>
        <p:nvPicPr>
          <p:cNvPr id="5" name="Picture 4" descr="A screenshot of a phone&#10;&#10;Description automatically generated">
            <a:extLst>
              <a:ext uri="{FF2B5EF4-FFF2-40B4-BE49-F238E27FC236}">
                <a16:creationId xmlns:a16="http://schemas.microsoft.com/office/drawing/2014/main" id="{8DD6B180-2431-6FA7-116E-9BC0A8148FE9}"/>
              </a:ext>
            </a:extLst>
          </p:cNvPr>
          <p:cNvPicPr>
            <a:picLocks noChangeAspect="1"/>
          </p:cNvPicPr>
          <p:nvPr/>
        </p:nvPicPr>
        <p:blipFill>
          <a:blip r:embed="rId4"/>
          <a:stretch>
            <a:fillRect/>
          </a:stretch>
        </p:blipFill>
        <p:spPr>
          <a:xfrm>
            <a:off x="4288096" y="110560"/>
            <a:ext cx="7712416" cy="1099857"/>
          </a:xfrm>
          <a:prstGeom prst="rect">
            <a:avLst/>
          </a:prstGeom>
        </p:spPr>
      </p:pic>
      <p:pic>
        <p:nvPicPr>
          <p:cNvPr id="1026" name="Picture 2">
            <a:extLst>
              <a:ext uri="{FF2B5EF4-FFF2-40B4-BE49-F238E27FC236}">
                <a16:creationId xmlns:a16="http://schemas.microsoft.com/office/drawing/2014/main" id="{6682B715-ED9C-7717-136D-14F150B3F4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057" y="3523578"/>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 Cross PNG Vector Images with Transparent background - TransparentPNG">
            <a:extLst>
              <a:ext uri="{FF2B5EF4-FFF2-40B4-BE49-F238E27FC236}">
                <a16:creationId xmlns:a16="http://schemas.microsoft.com/office/drawing/2014/main" id="{DB843C56-F718-28BE-383F-E2477D5323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6133" y="4371133"/>
            <a:ext cx="290704" cy="2863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137BECC-F769-AACC-DA87-8A42D320A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057" y="3953706"/>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99E00F4-61BA-6B70-A248-52E8F1F23B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057" y="4840258"/>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9B17B2C2-53EE-AA62-39D2-928EC9DFA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6026" y="3535417"/>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ed Cross PNG Vector Images with Transparent background - TransparentPNG">
            <a:extLst>
              <a:ext uri="{FF2B5EF4-FFF2-40B4-BE49-F238E27FC236}">
                <a16:creationId xmlns:a16="http://schemas.microsoft.com/office/drawing/2014/main" id="{648A72C1-EC45-0EBB-3B5D-158EBB23BB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4102" y="4382972"/>
            <a:ext cx="290704" cy="2863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183C557-D9B5-409E-D301-3A9231FF5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6026" y="3965545"/>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ACA74458-0EDA-B38D-C134-00914C124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2071" y="3523578"/>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41BC43CF-17D9-8025-2585-64FA28C0E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2071" y="3953706"/>
            <a:ext cx="278780" cy="27878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8FDFB05-F4DE-1ADD-1454-6C880DBC4F9F}"/>
              </a:ext>
            </a:extLst>
          </p:cNvPr>
          <p:cNvSpPr txBox="1"/>
          <p:nvPr/>
        </p:nvSpPr>
        <p:spPr>
          <a:xfrm>
            <a:off x="8309653" y="5301962"/>
            <a:ext cx="3223959" cy="369332"/>
          </a:xfrm>
          <a:prstGeom prst="rect">
            <a:avLst/>
          </a:prstGeom>
          <a:noFill/>
        </p:spPr>
        <p:txBody>
          <a:bodyPr wrap="none" rtlCol="0">
            <a:spAutoFit/>
          </a:bodyPr>
          <a:lstStyle/>
          <a:p>
            <a:r>
              <a:rPr lang="en-US" altLang="zh-CN" b="1" dirty="0">
                <a:solidFill>
                  <a:srgbClr val="C00000"/>
                </a:solidFill>
              </a:rPr>
              <a:t>MNI</a:t>
            </a:r>
            <a:r>
              <a:rPr lang="zh-CN" altLang="en-US" b="1" dirty="0">
                <a:solidFill>
                  <a:srgbClr val="C00000"/>
                </a:solidFill>
              </a:rPr>
              <a:t> </a:t>
            </a:r>
            <a:r>
              <a:rPr lang="en-US" altLang="zh-CN" b="1" dirty="0">
                <a:solidFill>
                  <a:srgbClr val="C00000"/>
                </a:solidFill>
              </a:rPr>
              <a:t>=</a:t>
            </a:r>
            <a:r>
              <a:rPr lang="zh-CN" altLang="en-US" b="1" dirty="0">
                <a:solidFill>
                  <a:srgbClr val="C00000"/>
                </a:solidFill>
              </a:rPr>
              <a:t> </a:t>
            </a:r>
            <a:r>
              <a:rPr lang="en-US" altLang="zh-CN" b="1" dirty="0">
                <a:solidFill>
                  <a:srgbClr val="C00000"/>
                </a:solidFill>
              </a:rPr>
              <a:t>{</a:t>
            </a:r>
            <a:r>
              <a:rPr lang="zh-CN" altLang="en-US" b="1" dirty="0">
                <a:solidFill>
                  <a:srgbClr val="C00000"/>
                </a:solidFill>
              </a:rPr>
              <a:t>   </a:t>
            </a:r>
            <a:r>
              <a:rPr lang="en-US" altLang="zh-CN" b="1" dirty="0">
                <a:solidFill>
                  <a:srgbClr val="C00000"/>
                </a:solidFill>
              </a:rPr>
              <a:t>  3,</a:t>
            </a:r>
            <a:r>
              <a:rPr lang="zh-CN" altLang="en-US" b="1" dirty="0">
                <a:solidFill>
                  <a:srgbClr val="C00000"/>
                </a:solidFill>
              </a:rPr>
              <a:t>       </a:t>
            </a:r>
            <a:r>
              <a:rPr lang="en-US" altLang="zh-CN" b="1" dirty="0">
                <a:solidFill>
                  <a:srgbClr val="C00000"/>
                </a:solidFill>
              </a:rPr>
              <a:t>  2,</a:t>
            </a:r>
            <a:r>
              <a:rPr lang="zh-CN" altLang="en-US" b="1" dirty="0">
                <a:solidFill>
                  <a:srgbClr val="C00000"/>
                </a:solidFill>
              </a:rPr>
              <a:t>   </a:t>
            </a:r>
            <a:r>
              <a:rPr lang="en-US" altLang="zh-CN" b="1" dirty="0">
                <a:solidFill>
                  <a:srgbClr val="C00000"/>
                </a:solidFill>
              </a:rPr>
              <a:t>  </a:t>
            </a:r>
            <a:r>
              <a:rPr lang="zh-CN" altLang="en-US" b="1" dirty="0">
                <a:solidFill>
                  <a:srgbClr val="C00000"/>
                </a:solidFill>
              </a:rPr>
              <a:t> </a:t>
            </a:r>
            <a:r>
              <a:rPr lang="en-US" altLang="zh-CN" b="1" dirty="0">
                <a:solidFill>
                  <a:srgbClr val="C00000"/>
                </a:solidFill>
              </a:rPr>
              <a:t>  2   </a:t>
            </a:r>
            <a:r>
              <a:rPr lang="zh-CN" altLang="en-US" b="1" dirty="0">
                <a:solidFill>
                  <a:srgbClr val="C00000"/>
                </a:solidFill>
              </a:rPr>
              <a:t>  </a:t>
            </a:r>
            <a:r>
              <a:rPr lang="en-US" altLang="zh-CN" b="1" dirty="0">
                <a:solidFill>
                  <a:srgbClr val="C00000"/>
                </a:solidFill>
              </a:rPr>
              <a:t>} </a:t>
            </a:r>
            <a:r>
              <a:rPr lang="zh-CN" altLang="en-US" b="1" dirty="0">
                <a:solidFill>
                  <a:srgbClr val="C00000"/>
                </a:solidFill>
              </a:rPr>
              <a:t> </a:t>
            </a:r>
            <a:r>
              <a:rPr lang="en-US" altLang="zh-CN" b="1" dirty="0">
                <a:solidFill>
                  <a:srgbClr val="C00000"/>
                </a:solidFill>
              </a:rPr>
              <a:t> =</a:t>
            </a:r>
            <a:r>
              <a:rPr lang="zh-CN" altLang="en-US" b="1" dirty="0">
                <a:solidFill>
                  <a:srgbClr val="C00000"/>
                </a:solidFill>
              </a:rPr>
              <a:t> </a:t>
            </a:r>
            <a:r>
              <a:rPr lang="en-US" altLang="zh-CN" b="1" dirty="0">
                <a:solidFill>
                  <a:srgbClr val="C00000"/>
                </a:solidFill>
              </a:rPr>
              <a:t> 2</a:t>
            </a:r>
            <a:endParaRPr lang="en-US" b="1" dirty="0">
              <a:solidFill>
                <a:srgbClr val="C00000"/>
              </a:solidFill>
            </a:endParaRPr>
          </a:p>
        </p:txBody>
      </p:sp>
      <p:sp>
        <p:nvSpPr>
          <p:cNvPr id="19" name="TextBox 18">
            <a:extLst>
              <a:ext uri="{FF2B5EF4-FFF2-40B4-BE49-F238E27FC236}">
                <a16:creationId xmlns:a16="http://schemas.microsoft.com/office/drawing/2014/main" id="{38CCF8C3-7FA9-1AD2-07F6-DA17CA6FA837}"/>
              </a:ext>
            </a:extLst>
          </p:cNvPr>
          <p:cNvSpPr txBox="1"/>
          <p:nvPr/>
        </p:nvSpPr>
        <p:spPr>
          <a:xfrm>
            <a:off x="530982" y="5487502"/>
            <a:ext cx="11130035" cy="1200329"/>
          </a:xfrm>
          <a:prstGeom prst="rect">
            <a:avLst/>
          </a:prstGeom>
          <a:noFill/>
        </p:spPr>
        <p:txBody>
          <a:bodyPr wrap="none" rtlCol="0">
            <a:spAutoFit/>
          </a:bodyPr>
          <a:lstStyle/>
          <a:p>
            <a:pPr marL="285750" indent="-285750">
              <a:buFont typeface="Arial" panose="020B0604020202020204" pitchFamily="34" charset="0"/>
              <a:buChar char="•"/>
            </a:pPr>
            <a:r>
              <a:rPr lang="en-US" altLang="zh-CN" sz="2400" b="1" dirty="0">
                <a:solidFill>
                  <a:srgbClr val="C00000"/>
                </a:solidFill>
              </a:rPr>
              <a:t>If support threshold = 2, can skip evaluating </a:t>
            </a:r>
            <a:r>
              <a:rPr lang="en-US" altLang="zh-CN" sz="2400" b="1" i="1" dirty="0">
                <a:solidFill>
                  <a:srgbClr val="C00000"/>
                </a:solidFill>
              </a:rPr>
              <a:t>v</a:t>
            </a:r>
            <a:r>
              <a:rPr lang="en-US" altLang="zh-CN" sz="2400" b="1" baseline="-25000" dirty="0">
                <a:solidFill>
                  <a:srgbClr val="C00000"/>
                </a:solidFill>
              </a:rPr>
              <a:t>8</a:t>
            </a:r>
            <a:r>
              <a:rPr lang="en-US" altLang="zh-CN" sz="2400" b="1" i="1" dirty="0">
                <a:solidFill>
                  <a:srgbClr val="C00000"/>
                </a:solidFill>
              </a:rPr>
              <a:t>, v</a:t>
            </a:r>
            <a:r>
              <a:rPr lang="en-US" altLang="zh-CN" sz="2400" b="1" baseline="-25000" dirty="0">
                <a:solidFill>
                  <a:srgbClr val="C00000"/>
                </a:solidFill>
              </a:rPr>
              <a:t>7</a:t>
            </a:r>
            <a:endParaRPr lang="en-US" altLang="zh-CN" sz="2400" b="1" dirty="0">
              <a:solidFill>
                <a:srgbClr val="C00000"/>
              </a:solidFill>
            </a:endParaRPr>
          </a:p>
          <a:p>
            <a:pPr marL="285750" indent="-285750">
              <a:buFont typeface="Arial" panose="020B0604020202020204" pitchFamily="34" charset="0"/>
              <a:buChar char="•"/>
            </a:pPr>
            <a:r>
              <a:rPr lang="en-US" altLang="zh-CN" sz="2400" b="1" dirty="0">
                <a:solidFill>
                  <a:srgbClr val="C00000"/>
                </a:solidFill>
              </a:rPr>
              <a:t>If support threshold = 4, can skip the pattern after evaluating </a:t>
            </a:r>
            <a:r>
              <a:rPr lang="en-US" altLang="zh-CN" sz="2400" b="1" i="1" dirty="0">
                <a:solidFill>
                  <a:srgbClr val="C00000"/>
                </a:solidFill>
              </a:rPr>
              <a:t>u</a:t>
            </a:r>
            <a:r>
              <a:rPr lang="en-US" altLang="zh-CN" sz="2400" b="1" baseline="-25000" dirty="0">
                <a:solidFill>
                  <a:srgbClr val="C00000"/>
                </a:solidFill>
              </a:rPr>
              <a:t>1</a:t>
            </a:r>
          </a:p>
          <a:p>
            <a:pPr marL="285750" indent="-285750">
              <a:buFont typeface="Arial" panose="020B0604020202020204" pitchFamily="34" charset="0"/>
              <a:buChar char="•"/>
            </a:pPr>
            <a:r>
              <a:rPr lang="en-US" sz="2400" b="1" dirty="0">
                <a:solidFill>
                  <a:srgbClr val="C00000"/>
                </a:solidFill>
              </a:rPr>
              <a:t>Parent domain table pushdown (pruned candidates of parent can be ignored)</a:t>
            </a:r>
          </a:p>
        </p:txBody>
      </p:sp>
    </p:spTree>
    <p:extLst>
      <p:ext uri="{BB962C8B-B14F-4D97-AF65-F5344CB8AC3E}">
        <p14:creationId xmlns:p14="http://schemas.microsoft.com/office/powerpoint/2010/main" val="43331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descr="Text&#10;&#10;Description automatically generated with low confidence">
            <a:extLst>
              <a:ext uri="{FF2B5EF4-FFF2-40B4-BE49-F238E27FC236}">
                <a16:creationId xmlns:a16="http://schemas.microsoft.com/office/drawing/2014/main" id="{8D35FF7D-B2BD-C299-81D4-116816F92E2C}"/>
              </a:ext>
            </a:extLst>
          </p:cNvPr>
          <p:cNvPicPr>
            <a:picLocks noChangeAspect="1"/>
          </p:cNvPicPr>
          <p:nvPr/>
        </p:nvPicPr>
        <p:blipFill>
          <a:blip r:embed="rId3"/>
          <a:stretch>
            <a:fillRect/>
          </a:stretch>
        </p:blipFill>
        <p:spPr>
          <a:xfrm>
            <a:off x="6797636" y="3009087"/>
            <a:ext cx="5180609" cy="3573029"/>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71</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138773"/>
          </a:xfrm>
          <a:prstGeom prst="rect">
            <a:avLst/>
          </a:prstGeom>
          <a:noFill/>
        </p:spPr>
        <p:txBody>
          <a:bodyPr wrap="square">
            <a:spAutoFit/>
          </a:bodyPr>
          <a:lstStyle/>
          <a:p>
            <a:r>
              <a:rPr lang="en-US" altLang="zh-CN" sz="3600" b="1" dirty="0">
                <a:solidFill>
                  <a:srgbClr val="C00000"/>
                </a:solidFill>
              </a:rPr>
              <a:t>Task</a:t>
            </a:r>
            <a:r>
              <a:rPr lang="zh-CN" altLang="en-US" sz="3600" b="1" dirty="0">
                <a:solidFill>
                  <a:srgbClr val="C00000"/>
                </a:solidFill>
              </a:rPr>
              <a:t> </a:t>
            </a:r>
            <a:r>
              <a:rPr lang="en-US" altLang="zh-CN" sz="3600" b="1" dirty="0">
                <a:solidFill>
                  <a:srgbClr val="C00000"/>
                </a:solidFill>
              </a:rPr>
              <a:t>Management</a:t>
            </a:r>
          </a:p>
          <a:p>
            <a:pPr marL="571500" indent="-571500">
              <a:buFont typeface="Arial" panose="020B0604020202020204" pitchFamily="34" charset="0"/>
              <a:buChar char="•"/>
            </a:pPr>
            <a:r>
              <a:rPr lang="en-US" altLang="zh-CN" sz="3200" dirty="0"/>
              <a:t>Each</a:t>
            </a:r>
            <a:r>
              <a:rPr lang="zh-CN" altLang="en-US" sz="3200" dirty="0"/>
              <a:t> </a:t>
            </a:r>
            <a:r>
              <a:rPr lang="en-US" altLang="zh-CN" sz="3200" dirty="0"/>
              <a:t>active</a:t>
            </a:r>
            <a:r>
              <a:rPr lang="zh-CN" altLang="en-US" sz="3200" dirty="0"/>
              <a:t> </a:t>
            </a:r>
            <a:r>
              <a:rPr lang="en-US" altLang="zh-CN" sz="3200" dirty="0"/>
              <a:t>pattern</a:t>
            </a:r>
            <a:r>
              <a:rPr lang="zh-CN" altLang="en-US" sz="3200" dirty="0"/>
              <a:t> </a:t>
            </a:r>
            <a:r>
              <a:rPr lang="en-US" altLang="zh-CN" sz="3200" dirty="0"/>
              <a:t>has</a:t>
            </a:r>
            <a:r>
              <a:rPr lang="zh-CN" altLang="en-US" sz="3200" dirty="0"/>
              <a:t> </a:t>
            </a:r>
            <a:r>
              <a:rPr lang="en-US" altLang="zh-CN" sz="3200" dirty="0"/>
              <a:t>a</a:t>
            </a:r>
            <a:r>
              <a:rPr lang="zh-CN" altLang="en-US" sz="3200" dirty="0"/>
              <a:t> </a:t>
            </a:r>
            <a:r>
              <a:rPr lang="en-US" altLang="zh-CN" sz="3200" b="1" dirty="0"/>
              <a:t>pattern</a:t>
            </a:r>
            <a:r>
              <a:rPr lang="zh-CN" altLang="en-US" sz="3200" b="1" dirty="0"/>
              <a:t> </a:t>
            </a:r>
            <a:r>
              <a:rPr lang="en-US" altLang="zh-CN" sz="3200" b="1" dirty="0"/>
              <a:t>capsule</a:t>
            </a:r>
            <a:endParaRPr lang="en-US" sz="2400" b="1" dirty="0"/>
          </a:p>
        </p:txBody>
      </p:sp>
      <p:cxnSp>
        <p:nvCxnSpPr>
          <p:cNvPr id="5" name="Straight Arrow Connector 4">
            <a:extLst>
              <a:ext uri="{FF2B5EF4-FFF2-40B4-BE49-F238E27FC236}">
                <a16:creationId xmlns:a16="http://schemas.microsoft.com/office/drawing/2014/main" id="{D2C2E36C-CA66-77E2-636E-E45C2811EAD8}"/>
              </a:ext>
            </a:extLst>
          </p:cNvPr>
          <p:cNvCxnSpPr>
            <a:cxnSpLocks/>
          </p:cNvCxnSpPr>
          <p:nvPr/>
        </p:nvCxnSpPr>
        <p:spPr>
          <a:xfrm rot="10800000" flipV="1">
            <a:off x="2833526" y="4001286"/>
            <a:ext cx="329520" cy="7390"/>
          </a:xfrm>
          <a:prstGeom prst="straightConnector1">
            <a:avLst/>
          </a:prstGeom>
          <a:ln w="25400">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38B0096-18F9-A94B-49A4-C8B3737FE45A}"/>
              </a:ext>
            </a:extLst>
          </p:cNvPr>
          <p:cNvCxnSpPr>
            <a:cxnSpLocks/>
          </p:cNvCxnSpPr>
          <p:nvPr/>
        </p:nvCxnSpPr>
        <p:spPr>
          <a:xfrm rot="10800000" flipV="1">
            <a:off x="3901160" y="4008299"/>
            <a:ext cx="329520" cy="73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007E919-B262-DD15-8043-2F1E7F8C4F21}"/>
              </a:ext>
            </a:extLst>
          </p:cNvPr>
          <p:cNvCxnSpPr>
            <a:cxnSpLocks/>
          </p:cNvCxnSpPr>
          <p:nvPr/>
        </p:nvCxnSpPr>
        <p:spPr>
          <a:xfrm rot="10800000" flipV="1">
            <a:off x="4700073" y="4001285"/>
            <a:ext cx="329520" cy="73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圆角矩形 229">
            <a:extLst>
              <a:ext uri="{FF2B5EF4-FFF2-40B4-BE49-F238E27FC236}">
                <a16:creationId xmlns:a16="http://schemas.microsoft.com/office/drawing/2014/main" id="{C5D61B23-B484-13CE-4346-DA60264698D8}"/>
              </a:ext>
            </a:extLst>
          </p:cNvPr>
          <p:cNvSpPr/>
          <p:nvPr/>
        </p:nvSpPr>
        <p:spPr>
          <a:xfrm>
            <a:off x="2557763" y="4944716"/>
            <a:ext cx="1978127" cy="373185"/>
          </a:xfrm>
          <a:prstGeom prst="roundRect">
            <a:avLst/>
          </a:prstGeom>
          <a:solidFill>
            <a:srgbClr val="D6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11" name="TextBox 10">
            <a:extLst>
              <a:ext uri="{FF2B5EF4-FFF2-40B4-BE49-F238E27FC236}">
                <a16:creationId xmlns:a16="http://schemas.microsoft.com/office/drawing/2014/main" id="{F0353428-471E-A3EC-F54A-F4AFC137D258}"/>
              </a:ext>
            </a:extLst>
          </p:cNvPr>
          <p:cNvSpPr txBox="1"/>
          <p:nvPr/>
        </p:nvSpPr>
        <p:spPr>
          <a:xfrm>
            <a:off x="1953645" y="4860510"/>
            <a:ext cx="698589" cy="523220"/>
          </a:xfrm>
          <a:prstGeom prst="rect">
            <a:avLst/>
          </a:prstGeom>
          <a:noFill/>
        </p:spPr>
        <p:txBody>
          <a:bodyPr wrap="none" rtlCol="0">
            <a:spAutoFit/>
          </a:bodyPr>
          <a:lstStyle/>
          <a:p>
            <a:r>
              <a:rPr lang="en-US" altLang="zh-CN" sz="2800" b="1" i="1" dirty="0" err="1">
                <a:solidFill>
                  <a:schemeClr val="accent6">
                    <a:lumMod val="75000"/>
                  </a:schemeClr>
                </a:solidFill>
              </a:rPr>
              <a:t>C</a:t>
            </a:r>
            <a:r>
              <a:rPr lang="en-US" altLang="zh-CN" sz="2800" b="1" baseline="-25000" dirty="0" err="1">
                <a:solidFill>
                  <a:schemeClr val="accent6">
                    <a:lumMod val="75000"/>
                  </a:schemeClr>
                </a:solidFill>
              </a:rPr>
              <a:t>pat</a:t>
            </a:r>
            <a:endParaRPr lang="en-US" sz="2800" b="1" baseline="-25000" dirty="0">
              <a:solidFill>
                <a:schemeClr val="accent6">
                  <a:lumMod val="75000"/>
                </a:schemeClr>
              </a:solidFill>
            </a:endParaRPr>
          </a:p>
        </p:txBody>
      </p:sp>
      <p:cxnSp>
        <p:nvCxnSpPr>
          <p:cNvPr id="12" name="Straight Arrow Connector 57">
            <a:extLst>
              <a:ext uri="{FF2B5EF4-FFF2-40B4-BE49-F238E27FC236}">
                <a16:creationId xmlns:a16="http://schemas.microsoft.com/office/drawing/2014/main" id="{1461D7E1-1877-1EE6-16BC-9045D4CC6EE8}"/>
              </a:ext>
            </a:extLst>
          </p:cNvPr>
          <p:cNvCxnSpPr>
            <a:cxnSpLocks/>
            <a:stCxn id="10" idx="3"/>
          </p:cNvCxnSpPr>
          <p:nvPr/>
        </p:nvCxnSpPr>
        <p:spPr>
          <a:xfrm flipV="1">
            <a:off x="4535890" y="3993184"/>
            <a:ext cx="1226392" cy="1138125"/>
          </a:xfrm>
          <a:prstGeom prst="bentConnector3">
            <a:avLst>
              <a:gd name="adj1" fmla="val 116132"/>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3263B07-F578-01C0-2683-C833278C3512}"/>
              </a:ext>
            </a:extLst>
          </p:cNvPr>
          <p:cNvGrpSpPr/>
          <p:nvPr/>
        </p:nvGrpSpPr>
        <p:grpSpPr>
          <a:xfrm>
            <a:off x="5377835" y="3649594"/>
            <a:ext cx="354716" cy="285834"/>
            <a:chOff x="3122291" y="5074708"/>
            <a:chExt cx="309030" cy="249020"/>
          </a:xfrm>
        </p:grpSpPr>
        <p:sp>
          <p:nvSpPr>
            <p:cNvPr id="15" name="Oval 14">
              <a:extLst>
                <a:ext uri="{FF2B5EF4-FFF2-40B4-BE49-F238E27FC236}">
                  <a16:creationId xmlns:a16="http://schemas.microsoft.com/office/drawing/2014/main" id="{E3D3BFF9-A5A3-B413-3782-5A8C8B757C3D}"/>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DAF542FA-4ED4-CF01-13C6-9C9D31C93A14}"/>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34508327-6B24-6CD5-4FDE-803904011277}"/>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8" name="Straight Connector 17">
              <a:extLst>
                <a:ext uri="{FF2B5EF4-FFF2-40B4-BE49-F238E27FC236}">
                  <a16:creationId xmlns:a16="http://schemas.microsoft.com/office/drawing/2014/main" id="{12742483-FC3D-5034-0D5B-DFFCC45B36A2}"/>
                </a:ext>
              </a:extLst>
            </p:cNvPr>
            <p:cNvCxnSpPr>
              <a:cxnSpLocks/>
              <a:stCxn id="15" idx="7"/>
              <a:endCxn id="16" idx="3"/>
            </p:cNvCxnSpPr>
            <p:nvPr/>
          </p:nvCxnSpPr>
          <p:spPr>
            <a:xfrm flipH="1">
              <a:off x="3194812"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CD76332-832D-242E-B634-126E8756F4A8}"/>
                </a:ext>
              </a:extLst>
            </p:cNvPr>
            <p:cNvCxnSpPr>
              <a:stCxn id="16" idx="2"/>
              <a:endCxn id="17"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1B52A0C-4943-2823-A4D1-D05B91ED0A86}"/>
                </a:ext>
              </a:extLst>
            </p:cNvPr>
            <p:cNvCxnSpPr>
              <a:cxnSpLocks/>
              <a:stCxn id="17" idx="5"/>
              <a:endCxn id="15"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21" name="Picture 2" descr="Capsule Icon Transparent PNG &amp;amp; SVG Vector">
            <a:extLst>
              <a:ext uri="{FF2B5EF4-FFF2-40B4-BE49-F238E27FC236}">
                <a16:creationId xmlns:a16="http://schemas.microsoft.com/office/drawing/2014/main" id="{7DAD0391-B203-16DC-E822-641751D43134}"/>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06005" y="3537929"/>
            <a:ext cx="858927" cy="85892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83">
            <a:extLst>
              <a:ext uri="{FF2B5EF4-FFF2-40B4-BE49-F238E27FC236}">
                <a16:creationId xmlns:a16="http://schemas.microsoft.com/office/drawing/2014/main" id="{9EF479A5-4905-7037-87FF-59E0B8F03D3D}"/>
              </a:ext>
            </a:extLst>
          </p:cNvPr>
          <p:cNvSpPr txBox="1"/>
          <p:nvPr/>
        </p:nvSpPr>
        <p:spPr>
          <a:xfrm>
            <a:off x="4170692" y="5135127"/>
            <a:ext cx="1956787"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⑥ pop</a:t>
            </a:r>
            <a:endParaRPr lang="en-US" sz="1100" dirty="0"/>
          </a:p>
        </p:txBody>
      </p:sp>
      <p:sp>
        <p:nvSpPr>
          <p:cNvPr id="23" name="TextBox 83">
            <a:extLst>
              <a:ext uri="{FF2B5EF4-FFF2-40B4-BE49-F238E27FC236}">
                <a16:creationId xmlns:a16="http://schemas.microsoft.com/office/drawing/2014/main" id="{6942A2D6-F70C-8196-B7EA-C89174E5F764}"/>
              </a:ext>
            </a:extLst>
          </p:cNvPr>
          <p:cNvSpPr txBox="1"/>
          <p:nvPr/>
        </p:nvSpPr>
        <p:spPr>
          <a:xfrm rot="10800000">
            <a:off x="4073498" y="3972260"/>
            <a:ext cx="794017" cy="502702"/>
          </a:xfrm>
          <a:prstGeom prst="rect">
            <a:avLst/>
          </a:prstGeom>
          <a:noFill/>
        </p:spPr>
        <p:txBody>
          <a:bodyPr wrap="square" rtlCol="0">
            <a:spAutoFit/>
          </a:bodyPr>
          <a:lstStyle/>
          <a:p>
            <a:pPr algn="ctr"/>
            <a:r>
              <a:rPr lang="en-US" altLang="zh-CN" sz="4000" b="1" i="1" baseline="-25000" dirty="0">
                <a:solidFill>
                  <a:srgbClr val="0070C0"/>
                </a:solidFill>
                <a:latin typeface="Times New Roman" charset="0"/>
                <a:ea typeface="Times New Roman" charset="0"/>
                <a:cs typeface="Times New Roman" charset="0"/>
              </a:rPr>
              <a:t>…</a:t>
            </a:r>
            <a:endParaRPr lang="en-US" sz="4000" b="1" baseline="-25000" dirty="0">
              <a:solidFill>
                <a:srgbClr val="0070C0"/>
              </a:solidFill>
              <a:latin typeface="Times New Roman" charset="0"/>
              <a:ea typeface="Times New Roman" charset="0"/>
              <a:cs typeface="Times New Roman" charset="0"/>
            </a:endParaRPr>
          </a:p>
        </p:txBody>
      </p:sp>
      <p:sp>
        <p:nvSpPr>
          <p:cNvPr id="24" name="TextBox 23">
            <a:extLst>
              <a:ext uri="{FF2B5EF4-FFF2-40B4-BE49-F238E27FC236}">
                <a16:creationId xmlns:a16="http://schemas.microsoft.com/office/drawing/2014/main" id="{5E8F6675-2E9C-DDA9-00DC-2C3106AEF2FF}"/>
              </a:ext>
            </a:extLst>
          </p:cNvPr>
          <p:cNvSpPr txBox="1"/>
          <p:nvPr/>
        </p:nvSpPr>
        <p:spPr>
          <a:xfrm>
            <a:off x="1250795" y="3780238"/>
            <a:ext cx="415277" cy="523220"/>
          </a:xfrm>
          <a:prstGeom prst="rect">
            <a:avLst/>
          </a:prstGeom>
          <a:noFill/>
        </p:spPr>
        <p:txBody>
          <a:bodyPr wrap="square" rtlCol="0">
            <a:spAutoFit/>
          </a:bodyPr>
          <a:lstStyle/>
          <a:p>
            <a:r>
              <a:rPr lang="en-US" altLang="zh-CN" sz="2800" b="1" dirty="0">
                <a:solidFill>
                  <a:srgbClr val="0070C0"/>
                </a:solidFill>
                <a:latin typeface="APPLE CHANCERY" panose="03020702040506060504" pitchFamily="66" charset="-79"/>
                <a:ea typeface="Brush Script MT" panose="03060802040406070304" pitchFamily="66" charset="-122"/>
                <a:cs typeface="APPLE CHANCERY" panose="03020702040506060504" pitchFamily="66" charset="-79"/>
              </a:rPr>
              <a:t>L</a:t>
            </a:r>
            <a:endParaRPr lang="en-US" sz="2800" b="1" baseline="-25000" dirty="0">
              <a:solidFill>
                <a:srgbClr val="0070C0"/>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04A0124E-A26B-7675-45E7-8FA59D0EDACF}"/>
              </a:ext>
            </a:extLst>
          </p:cNvPr>
          <p:cNvGrpSpPr/>
          <p:nvPr/>
        </p:nvGrpSpPr>
        <p:grpSpPr>
          <a:xfrm>
            <a:off x="2460238" y="3666268"/>
            <a:ext cx="354716" cy="285834"/>
            <a:chOff x="3122291" y="5074708"/>
            <a:chExt cx="309030" cy="249020"/>
          </a:xfrm>
        </p:grpSpPr>
        <p:sp>
          <p:nvSpPr>
            <p:cNvPr id="26" name="Oval 25">
              <a:extLst>
                <a:ext uri="{FF2B5EF4-FFF2-40B4-BE49-F238E27FC236}">
                  <a16:creationId xmlns:a16="http://schemas.microsoft.com/office/drawing/2014/main" id="{49658A7A-2647-3523-1DE2-3A1771301AAE}"/>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B0226AD8-694D-5513-FAB6-6E9B2C5BECEC}"/>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502DB4E8-3278-4BD1-88C5-FD0F944DB34E}"/>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9" name="Straight Connector 28">
              <a:extLst>
                <a:ext uri="{FF2B5EF4-FFF2-40B4-BE49-F238E27FC236}">
                  <a16:creationId xmlns:a16="http://schemas.microsoft.com/office/drawing/2014/main" id="{18CAA0B8-AC12-D431-4CB6-592F4FEED148}"/>
                </a:ext>
              </a:extLst>
            </p:cNvPr>
            <p:cNvCxnSpPr>
              <a:stCxn id="27" idx="2"/>
              <a:endCxn id="28"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7A0F507-011B-010C-C722-D2008B1068CE}"/>
                </a:ext>
              </a:extLst>
            </p:cNvPr>
            <p:cNvCxnSpPr>
              <a:cxnSpLocks/>
              <a:stCxn id="28" idx="5"/>
              <a:endCxn id="26"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70C8F752-5282-A6FB-67C8-A5EDE06FEA40}"/>
              </a:ext>
            </a:extLst>
          </p:cNvPr>
          <p:cNvGrpSpPr/>
          <p:nvPr/>
        </p:nvGrpSpPr>
        <p:grpSpPr>
          <a:xfrm>
            <a:off x="3139931" y="3548245"/>
            <a:ext cx="858927" cy="858927"/>
            <a:chOff x="4371685" y="4689099"/>
            <a:chExt cx="748301" cy="748301"/>
          </a:xfrm>
        </p:grpSpPr>
        <p:sp>
          <p:nvSpPr>
            <p:cNvPr id="32" name="Oval 31">
              <a:extLst>
                <a:ext uri="{FF2B5EF4-FFF2-40B4-BE49-F238E27FC236}">
                  <a16:creationId xmlns:a16="http://schemas.microsoft.com/office/drawing/2014/main" id="{1843B999-1E20-E7CE-01ED-97E321EF3032}"/>
                </a:ext>
              </a:extLst>
            </p:cNvPr>
            <p:cNvSpPr/>
            <p:nvPr/>
          </p:nvSpPr>
          <p:spPr>
            <a:xfrm rot="10800000">
              <a:off x="4807658" y="4786382"/>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7159AC89-AB88-FBC8-6BF6-A7269E7E4BAC}"/>
                </a:ext>
              </a:extLst>
            </p:cNvPr>
            <p:cNvSpPr/>
            <p:nvPr/>
          </p:nvSpPr>
          <p:spPr>
            <a:xfrm rot="10800000">
              <a:off x="4695625" y="4939709"/>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5FA4C263-BFEF-7DC6-AF97-5BCEFBCC1AAF}"/>
                </a:ext>
              </a:extLst>
            </p:cNvPr>
            <p:cNvSpPr/>
            <p:nvPr/>
          </p:nvSpPr>
          <p:spPr>
            <a:xfrm rot="10800000">
              <a:off x="4919691" y="4939709"/>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5" name="Straight Connector 34">
              <a:extLst>
                <a:ext uri="{FF2B5EF4-FFF2-40B4-BE49-F238E27FC236}">
                  <a16:creationId xmlns:a16="http://schemas.microsoft.com/office/drawing/2014/main" id="{2F99FAE3-FD9B-FD48-764A-6D7A19B84121}"/>
                </a:ext>
              </a:extLst>
            </p:cNvPr>
            <p:cNvCxnSpPr>
              <a:cxnSpLocks/>
              <a:stCxn id="32" idx="7"/>
              <a:endCxn id="33" idx="3"/>
            </p:cNvCxnSpPr>
            <p:nvPr/>
          </p:nvCxnSpPr>
          <p:spPr>
            <a:xfrm flipH="1">
              <a:off x="4768146" y="4868061"/>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A3C34C6-7E65-C79C-8A55-0A964E7793B0}"/>
                </a:ext>
              </a:extLst>
            </p:cNvPr>
            <p:cNvCxnSpPr>
              <a:stCxn id="33" idx="2"/>
              <a:endCxn id="34" idx="6"/>
            </p:cNvCxnSpPr>
            <p:nvPr/>
          </p:nvCxnSpPr>
          <p:spPr>
            <a:xfrm>
              <a:off x="4780589" y="4987555"/>
              <a:ext cx="139102" cy="0"/>
            </a:xfrm>
            <a:prstGeom prst="line">
              <a:avLst/>
            </a:prstGeom>
            <a:ln w="12700"/>
          </p:spPr>
          <p:style>
            <a:lnRef idx="1">
              <a:schemeClr val="dk1"/>
            </a:lnRef>
            <a:fillRef idx="0">
              <a:schemeClr val="dk1"/>
            </a:fillRef>
            <a:effectRef idx="0">
              <a:schemeClr val="dk1"/>
            </a:effectRef>
            <a:fontRef idx="minor">
              <a:schemeClr val="tx1"/>
            </a:fontRef>
          </p:style>
        </p:cxnSp>
        <p:pic>
          <p:nvPicPr>
            <p:cNvPr id="37" name="Picture 2" descr="Capsule Icon Transparent PNG &amp;amp; SVG Vector">
              <a:extLst>
                <a:ext uri="{FF2B5EF4-FFF2-40B4-BE49-F238E27FC236}">
                  <a16:creationId xmlns:a16="http://schemas.microsoft.com/office/drawing/2014/main" id="{8A3AA155-DFA6-15D1-074A-1B0CB757B982}"/>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371685" y="4689099"/>
              <a:ext cx="748301" cy="748301"/>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descr="Capsule Icon Transparent PNG &amp;amp; SVG Vector">
            <a:extLst>
              <a:ext uri="{FF2B5EF4-FFF2-40B4-BE49-F238E27FC236}">
                <a16:creationId xmlns:a16="http://schemas.microsoft.com/office/drawing/2014/main" id="{DF734A3D-5FEE-3EDE-15E7-231D1DB3604D}"/>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90452" y="3563719"/>
            <a:ext cx="858927" cy="85892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8BD41CFC-DCD1-6865-6EC4-981208C9BBA7}"/>
              </a:ext>
            </a:extLst>
          </p:cNvPr>
          <p:cNvCxnSpPr>
            <a:cxnSpLocks/>
          </p:cNvCxnSpPr>
          <p:nvPr/>
        </p:nvCxnSpPr>
        <p:spPr>
          <a:xfrm>
            <a:off x="2332840" y="3258912"/>
            <a:ext cx="0" cy="443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F75A05E-99A6-3379-A3B4-F63FAB88EFCB}"/>
              </a:ext>
            </a:extLst>
          </p:cNvPr>
          <p:cNvCxnSpPr>
            <a:cxnSpLocks/>
          </p:cNvCxnSpPr>
          <p:nvPr/>
        </p:nvCxnSpPr>
        <p:spPr>
          <a:xfrm>
            <a:off x="5864932" y="3258912"/>
            <a:ext cx="0" cy="443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25BEE1-E016-D7A3-F826-3E3F0564B380}"/>
              </a:ext>
            </a:extLst>
          </p:cNvPr>
          <p:cNvCxnSpPr>
            <a:cxnSpLocks/>
          </p:cNvCxnSpPr>
          <p:nvPr/>
        </p:nvCxnSpPr>
        <p:spPr>
          <a:xfrm>
            <a:off x="2345662" y="3440847"/>
            <a:ext cx="3519270"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173977D-2440-7FC6-80D7-D48ABC65811E}"/>
              </a:ext>
            </a:extLst>
          </p:cNvPr>
          <p:cNvSpPr txBox="1"/>
          <p:nvPr/>
        </p:nvSpPr>
        <p:spPr>
          <a:xfrm>
            <a:off x="1786865" y="3059336"/>
            <a:ext cx="649808" cy="338554"/>
          </a:xfrm>
          <a:prstGeom prst="rect">
            <a:avLst/>
          </a:prstGeom>
          <a:noFill/>
        </p:spPr>
        <p:txBody>
          <a:bodyPr wrap="square" rtlCol="0">
            <a:spAutoFit/>
          </a:bodyPr>
          <a:lstStyle/>
          <a:p>
            <a:r>
              <a:rPr lang="en-US" altLang="zh-CN" sz="1600" dirty="0">
                <a:solidFill>
                  <a:schemeClr val="accent1"/>
                </a:solidFill>
              </a:rPr>
              <a:t>head</a:t>
            </a:r>
            <a:endParaRPr lang="en-US" sz="1600" dirty="0">
              <a:solidFill>
                <a:schemeClr val="accent1"/>
              </a:solidFill>
            </a:endParaRPr>
          </a:p>
        </p:txBody>
      </p:sp>
      <p:sp>
        <p:nvSpPr>
          <p:cNvPr id="43" name="TextBox 42">
            <a:extLst>
              <a:ext uri="{FF2B5EF4-FFF2-40B4-BE49-F238E27FC236}">
                <a16:creationId xmlns:a16="http://schemas.microsoft.com/office/drawing/2014/main" id="{E2EA8599-1FD6-679E-5B67-4C3073773967}"/>
              </a:ext>
            </a:extLst>
          </p:cNvPr>
          <p:cNvSpPr txBox="1"/>
          <p:nvPr/>
        </p:nvSpPr>
        <p:spPr>
          <a:xfrm>
            <a:off x="5774038" y="3018801"/>
            <a:ext cx="649808" cy="338554"/>
          </a:xfrm>
          <a:prstGeom prst="rect">
            <a:avLst/>
          </a:prstGeom>
          <a:noFill/>
        </p:spPr>
        <p:txBody>
          <a:bodyPr wrap="square" rtlCol="0">
            <a:spAutoFit/>
          </a:bodyPr>
          <a:lstStyle/>
          <a:p>
            <a:r>
              <a:rPr lang="en-US" altLang="zh-CN" sz="1600" dirty="0">
                <a:solidFill>
                  <a:schemeClr val="accent1"/>
                </a:solidFill>
              </a:rPr>
              <a:t>tail</a:t>
            </a:r>
            <a:endParaRPr lang="en-US" sz="1600" dirty="0">
              <a:solidFill>
                <a:schemeClr val="accent1"/>
              </a:solidFill>
            </a:endParaRPr>
          </a:p>
        </p:txBody>
      </p:sp>
      <p:sp>
        <p:nvSpPr>
          <p:cNvPr id="44" name="TextBox 83">
            <a:extLst>
              <a:ext uri="{FF2B5EF4-FFF2-40B4-BE49-F238E27FC236}">
                <a16:creationId xmlns:a16="http://schemas.microsoft.com/office/drawing/2014/main" id="{E6CA2B4D-2C14-E832-6A0C-B57ED51F1DB0}"/>
              </a:ext>
            </a:extLst>
          </p:cNvPr>
          <p:cNvSpPr txBox="1"/>
          <p:nvPr/>
        </p:nvSpPr>
        <p:spPr>
          <a:xfrm>
            <a:off x="2207954" y="3089557"/>
            <a:ext cx="1956787"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①</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fetch</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task</a:t>
            </a:r>
            <a:endParaRPr lang="en-US" sz="1100" dirty="0"/>
          </a:p>
        </p:txBody>
      </p:sp>
      <p:cxnSp>
        <p:nvCxnSpPr>
          <p:cNvPr id="45" name="Straight Connector 44">
            <a:extLst>
              <a:ext uri="{FF2B5EF4-FFF2-40B4-BE49-F238E27FC236}">
                <a16:creationId xmlns:a16="http://schemas.microsoft.com/office/drawing/2014/main" id="{71D6407B-0748-23CB-D80F-F34C2B9156A5}"/>
              </a:ext>
            </a:extLst>
          </p:cNvPr>
          <p:cNvCxnSpPr>
            <a:cxnSpLocks/>
          </p:cNvCxnSpPr>
          <p:nvPr/>
        </p:nvCxnSpPr>
        <p:spPr>
          <a:xfrm>
            <a:off x="2674736" y="3018801"/>
            <a:ext cx="0" cy="422046"/>
          </a:xfrm>
          <a:prstGeom prst="line">
            <a:avLst/>
          </a:prstGeom>
          <a:ln w="25400">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FC850AE8-F003-1916-178D-99646D0C064C}"/>
              </a:ext>
            </a:extLst>
          </p:cNvPr>
          <p:cNvSpPr/>
          <p:nvPr/>
        </p:nvSpPr>
        <p:spPr>
          <a:xfrm>
            <a:off x="1547708" y="2700165"/>
            <a:ext cx="1717785" cy="29762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graph</a:t>
            </a:r>
            <a:r>
              <a:rPr lang="zh-CN" altLang="en-US" sz="1100" dirty="0">
                <a:solidFill>
                  <a:schemeClr val="tx1"/>
                </a:solidFill>
              </a:rPr>
              <a:t> </a:t>
            </a:r>
            <a:r>
              <a:rPr lang="en-US" altLang="zh-CN" sz="1100" dirty="0">
                <a:solidFill>
                  <a:schemeClr val="tx1"/>
                </a:solidFill>
              </a:rPr>
              <a:t>matching</a:t>
            </a:r>
            <a:r>
              <a:rPr lang="zh-CN" altLang="en-US" sz="1100" dirty="0">
                <a:solidFill>
                  <a:schemeClr val="tx1"/>
                </a:solidFill>
              </a:rPr>
              <a:t> </a:t>
            </a:r>
            <a:r>
              <a:rPr lang="en-US" altLang="zh-CN" sz="1100" dirty="0">
                <a:solidFill>
                  <a:schemeClr val="tx1"/>
                </a:solidFill>
              </a:rPr>
              <a:t>from</a:t>
            </a:r>
            <a:r>
              <a:rPr lang="zh-CN" altLang="en-US" sz="1100" dirty="0">
                <a:solidFill>
                  <a:schemeClr val="tx1"/>
                </a:solidFill>
              </a:rPr>
              <a:t> </a:t>
            </a:r>
            <a:r>
              <a:rPr lang="en-US" altLang="zh-CN" sz="1100" i="1" dirty="0">
                <a:solidFill>
                  <a:schemeClr val="tx1"/>
                </a:solidFill>
              </a:rPr>
              <a:t>v</a:t>
            </a:r>
            <a:r>
              <a:rPr lang="en-US" altLang="zh-CN" sz="1100" i="1" baseline="-25000" dirty="0">
                <a:solidFill>
                  <a:schemeClr val="tx1"/>
                </a:solidFill>
              </a:rPr>
              <a:t>i</a:t>
            </a:r>
            <a:endParaRPr lang="en-US" sz="1100" baseline="-25000" dirty="0">
              <a:solidFill>
                <a:schemeClr val="tx1"/>
              </a:solidFill>
            </a:endParaRPr>
          </a:p>
        </p:txBody>
      </p:sp>
      <p:sp>
        <p:nvSpPr>
          <p:cNvPr id="47" name="Oval 46">
            <a:extLst>
              <a:ext uri="{FF2B5EF4-FFF2-40B4-BE49-F238E27FC236}">
                <a16:creationId xmlns:a16="http://schemas.microsoft.com/office/drawing/2014/main" id="{C88C70EE-C1A4-59D7-0115-3C4732CFA850}"/>
              </a:ext>
            </a:extLst>
          </p:cNvPr>
          <p:cNvSpPr/>
          <p:nvPr/>
        </p:nvSpPr>
        <p:spPr>
          <a:xfrm>
            <a:off x="3717820" y="3135933"/>
            <a:ext cx="208025" cy="208026"/>
          </a:xfrm>
          <a:prstGeom prst="ellipse">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p>
        </p:txBody>
      </p:sp>
      <p:sp>
        <p:nvSpPr>
          <p:cNvPr id="48" name="Rectangle 47">
            <a:extLst>
              <a:ext uri="{FF2B5EF4-FFF2-40B4-BE49-F238E27FC236}">
                <a16:creationId xmlns:a16="http://schemas.microsoft.com/office/drawing/2014/main" id="{99965B38-4270-ABEE-FFAA-37AF50311FCD}"/>
              </a:ext>
            </a:extLst>
          </p:cNvPr>
          <p:cNvSpPr/>
          <p:nvPr/>
        </p:nvSpPr>
        <p:spPr>
          <a:xfrm>
            <a:off x="3663972" y="3083883"/>
            <a:ext cx="271228" cy="253916"/>
          </a:xfrm>
          <a:prstGeom prst="rect">
            <a:avLst/>
          </a:prstGeom>
        </p:spPr>
        <p:txBody>
          <a:bodyPr wrap="none">
            <a:spAutoFit/>
          </a:bodyPr>
          <a:lstStyle/>
          <a:p>
            <a:r>
              <a:rPr lang="en-US" altLang="zh-CN" sz="1050" i="1" dirty="0">
                <a:latin typeface="Arial" panose="020B0604020202020204" pitchFamily="34" charset="0"/>
                <a:cs typeface="Arial" panose="020B0604020202020204" pitchFamily="34" charset="0"/>
              </a:rPr>
              <a:t>v</a:t>
            </a:r>
            <a:r>
              <a:rPr lang="en-US" altLang="zh-CN" sz="1050" i="1" baseline="-25000" dirty="0">
                <a:latin typeface="Arial" panose="020B0604020202020204" pitchFamily="34" charset="0"/>
                <a:cs typeface="Arial" panose="020B0604020202020204" pitchFamily="34" charset="0"/>
              </a:rPr>
              <a:t>i</a:t>
            </a:r>
            <a:endParaRPr lang="en-US" sz="1000" i="1" baseline="-25000" dirty="0"/>
          </a:p>
        </p:txBody>
      </p:sp>
      <p:sp>
        <p:nvSpPr>
          <p:cNvPr id="49" name="TextBox 83">
            <a:extLst>
              <a:ext uri="{FF2B5EF4-FFF2-40B4-BE49-F238E27FC236}">
                <a16:creationId xmlns:a16="http://schemas.microsoft.com/office/drawing/2014/main" id="{4790AB2D-54A0-2801-37C1-AC12F72796B6}"/>
              </a:ext>
            </a:extLst>
          </p:cNvPr>
          <p:cNvSpPr txBox="1"/>
          <p:nvPr/>
        </p:nvSpPr>
        <p:spPr>
          <a:xfrm>
            <a:off x="3563926" y="3486290"/>
            <a:ext cx="1956787"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②</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update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status</a:t>
            </a:r>
            <a:endParaRPr lang="en-US" sz="1100" dirty="0"/>
          </a:p>
        </p:txBody>
      </p:sp>
      <p:grpSp>
        <p:nvGrpSpPr>
          <p:cNvPr id="113" name="Group 112">
            <a:extLst>
              <a:ext uri="{FF2B5EF4-FFF2-40B4-BE49-F238E27FC236}">
                <a16:creationId xmlns:a16="http://schemas.microsoft.com/office/drawing/2014/main" id="{73106CD7-CC1E-7B14-6E45-F3351E5B0822}"/>
              </a:ext>
            </a:extLst>
          </p:cNvPr>
          <p:cNvGrpSpPr/>
          <p:nvPr/>
        </p:nvGrpSpPr>
        <p:grpSpPr>
          <a:xfrm>
            <a:off x="737161" y="4236821"/>
            <a:ext cx="2597421" cy="538873"/>
            <a:chOff x="2627761" y="4236821"/>
            <a:chExt cx="2597421" cy="538873"/>
          </a:xfrm>
        </p:grpSpPr>
        <p:cxnSp>
          <p:nvCxnSpPr>
            <p:cNvPr id="50" name="Straight Connector 49">
              <a:extLst>
                <a:ext uri="{FF2B5EF4-FFF2-40B4-BE49-F238E27FC236}">
                  <a16:creationId xmlns:a16="http://schemas.microsoft.com/office/drawing/2014/main" id="{C83576AB-CD23-7A9D-A583-0F7B381B1305}"/>
                </a:ext>
              </a:extLst>
            </p:cNvPr>
            <p:cNvCxnSpPr>
              <a:cxnSpLocks/>
            </p:cNvCxnSpPr>
            <p:nvPr/>
          </p:nvCxnSpPr>
          <p:spPr>
            <a:xfrm flipV="1">
              <a:off x="5112324" y="4236821"/>
              <a:ext cx="0" cy="170352"/>
            </a:xfrm>
            <a:prstGeom prst="line">
              <a:avLst/>
            </a:prstGeom>
            <a:ln w="25400">
              <a:solidFill>
                <a:schemeClr val="tx1"/>
              </a:solidFill>
              <a:prstDash val="sysDot"/>
              <a:head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1D45A16-9B27-332A-55CF-883DD4EF73AD}"/>
                </a:ext>
              </a:extLst>
            </p:cNvPr>
            <p:cNvCxnSpPr>
              <a:cxnSpLocks/>
            </p:cNvCxnSpPr>
            <p:nvPr/>
          </p:nvCxnSpPr>
          <p:spPr>
            <a:xfrm flipH="1">
              <a:off x="3623199" y="4420382"/>
              <a:ext cx="1504728" cy="0"/>
            </a:xfrm>
            <a:prstGeom prst="straightConnector1">
              <a:avLst/>
            </a:prstGeom>
            <a:ln w="25400">
              <a:solidFill>
                <a:schemeClr val="tx1"/>
              </a:solidFill>
              <a:prstDash val="sysDot"/>
              <a:headEnd w="sm" len="med"/>
              <a:tailEnd type="none"/>
            </a:ln>
          </p:spPr>
          <p:style>
            <a:lnRef idx="1">
              <a:schemeClr val="accent1"/>
            </a:lnRef>
            <a:fillRef idx="0">
              <a:schemeClr val="accent1"/>
            </a:fillRef>
            <a:effectRef idx="0">
              <a:schemeClr val="accent1"/>
            </a:effectRef>
            <a:fontRef idx="minor">
              <a:schemeClr val="tx1"/>
            </a:fontRef>
          </p:style>
        </p:cxnSp>
        <p:sp>
          <p:nvSpPr>
            <p:cNvPr id="52" name="TextBox 83">
              <a:extLst>
                <a:ext uri="{FF2B5EF4-FFF2-40B4-BE49-F238E27FC236}">
                  <a16:creationId xmlns:a16="http://schemas.microsoft.com/office/drawing/2014/main" id="{89784AF9-F85B-E4B1-1732-CC681442B3F2}"/>
                </a:ext>
              </a:extLst>
            </p:cNvPr>
            <p:cNvSpPr txBox="1"/>
            <p:nvPr/>
          </p:nvSpPr>
          <p:spPr>
            <a:xfrm>
              <a:off x="2627761" y="4514084"/>
              <a:ext cx="2597421"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③ if</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pattern</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frequentness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finalized</a:t>
              </a:r>
              <a:endParaRPr lang="en-US" sz="1100" dirty="0"/>
            </a:p>
          </p:txBody>
        </p:sp>
        <p:cxnSp>
          <p:nvCxnSpPr>
            <p:cNvPr id="53" name="Straight Connector 52">
              <a:extLst>
                <a:ext uri="{FF2B5EF4-FFF2-40B4-BE49-F238E27FC236}">
                  <a16:creationId xmlns:a16="http://schemas.microsoft.com/office/drawing/2014/main" id="{CC4E8310-08CB-CBCF-090F-8903410763A2}"/>
                </a:ext>
              </a:extLst>
            </p:cNvPr>
            <p:cNvCxnSpPr>
              <a:cxnSpLocks/>
            </p:cNvCxnSpPr>
            <p:nvPr/>
          </p:nvCxnSpPr>
          <p:spPr>
            <a:xfrm flipV="1">
              <a:off x="3653285" y="4464071"/>
              <a:ext cx="0" cy="59690"/>
            </a:xfrm>
            <a:prstGeom prst="line">
              <a:avLst/>
            </a:prstGeom>
            <a:ln w="25400">
              <a:solidFill>
                <a:schemeClr val="tx1"/>
              </a:solidFill>
              <a:prstDash val="sysDot"/>
              <a:headEnd type="none"/>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0EF9790A-F9AF-57AD-9553-DBAF836055A4}"/>
              </a:ext>
            </a:extLst>
          </p:cNvPr>
          <p:cNvCxnSpPr>
            <a:cxnSpLocks/>
          </p:cNvCxnSpPr>
          <p:nvPr/>
        </p:nvCxnSpPr>
        <p:spPr>
          <a:xfrm flipV="1">
            <a:off x="1769730" y="4761915"/>
            <a:ext cx="0" cy="1499629"/>
          </a:xfrm>
          <a:prstGeom prst="line">
            <a:avLst/>
          </a:prstGeom>
          <a:ln w="2540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3531082-6654-107E-1487-1A79B527C6BC}"/>
              </a:ext>
            </a:extLst>
          </p:cNvPr>
          <p:cNvCxnSpPr>
            <a:cxnSpLocks/>
          </p:cNvCxnSpPr>
          <p:nvPr/>
        </p:nvCxnSpPr>
        <p:spPr>
          <a:xfrm>
            <a:off x="1757363" y="4894589"/>
            <a:ext cx="1961730" cy="0"/>
          </a:xfrm>
          <a:prstGeom prst="straightConnector1">
            <a:avLst/>
          </a:prstGeom>
          <a:ln w="25400">
            <a:solidFill>
              <a:schemeClr val="tx1"/>
            </a:solidFill>
            <a:prstDash val="sysDot"/>
            <a:headEnd w="sm" len="med"/>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D43A9EF-BA7B-3F44-5E42-30E98AE675DB}"/>
              </a:ext>
            </a:extLst>
          </p:cNvPr>
          <p:cNvCxnSpPr>
            <a:cxnSpLocks/>
          </p:cNvCxnSpPr>
          <p:nvPr/>
        </p:nvCxnSpPr>
        <p:spPr>
          <a:xfrm flipV="1">
            <a:off x="3694569" y="4212379"/>
            <a:ext cx="0" cy="682210"/>
          </a:xfrm>
          <a:prstGeom prst="line">
            <a:avLst/>
          </a:prstGeom>
          <a:ln w="254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83">
            <a:extLst>
              <a:ext uri="{FF2B5EF4-FFF2-40B4-BE49-F238E27FC236}">
                <a16:creationId xmlns:a16="http://schemas.microsoft.com/office/drawing/2014/main" id="{39705B2B-EE6C-CCB8-F5A5-409407C5B8C4}"/>
              </a:ext>
            </a:extLst>
          </p:cNvPr>
          <p:cNvSpPr txBox="1"/>
          <p:nvPr/>
        </p:nvSpPr>
        <p:spPr>
          <a:xfrm>
            <a:off x="3360618" y="4147367"/>
            <a:ext cx="1956787"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⑤ delete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capsule</a:t>
            </a:r>
            <a:endParaRPr lang="en-US" sz="1100" dirty="0"/>
          </a:p>
        </p:txBody>
      </p:sp>
      <p:grpSp>
        <p:nvGrpSpPr>
          <p:cNvPr id="58" name="Group 57">
            <a:extLst>
              <a:ext uri="{FF2B5EF4-FFF2-40B4-BE49-F238E27FC236}">
                <a16:creationId xmlns:a16="http://schemas.microsoft.com/office/drawing/2014/main" id="{B200DBB3-9B08-C39C-6173-6E6F7FAE8D68}"/>
              </a:ext>
            </a:extLst>
          </p:cNvPr>
          <p:cNvGrpSpPr/>
          <p:nvPr/>
        </p:nvGrpSpPr>
        <p:grpSpPr>
          <a:xfrm>
            <a:off x="3966463" y="4978291"/>
            <a:ext cx="354716" cy="285834"/>
            <a:chOff x="4695625" y="4786382"/>
            <a:chExt cx="309030" cy="249020"/>
          </a:xfrm>
        </p:grpSpPr>
        <p:sp>
          <p:nvSpPr>
            <p:cNvPr id="59" name="Oval 58">
              <a:extLst>
                <a:ext uri="{FF2B5EF4-FFF2-40B4-BE49-F238E27FC236}">
                  <a16:creationId xmlns:a16="http://schemas.microsoft.com/office/drawing/2014/main" id="{1ABAC933-1BB5-CFD6-0EE5-FBB763271D79}"/>
                </a:ext>
              </a:extLst>
            </p:cNvPr>
            <p:cNvSpPr/>
            <p:nvPr/>
          </p:nvSpPr>
          <p:spPr>
            <a:xfrm rot="10800000">
              <a:off x="4807658" y="4786382"/>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a:extLst>
                <a:ext uri="{FF2B5EF4-FFF2-40B4-BE49-F238E27FC236}">
                  <a16:creationId xmlns:a16="http://schemas.microsoft.com/office/drawing/2014/main" id="{E5CA399D-1FE5-5EDC-974D-90EDB502714C}"/>
                </a:ext>
              </a:extLst>
            </p:cNvPr>
            <p:cNvSpPr/>
            <p:nvPr/>
          </p:nvSpPr>
          <p:spPr>
            <a:xfrm rot="10800000">
              <a:off x="4695625" y="4939709"/>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a:extLst>
                <a:ext uri="{FF2B5EF4-FFF2-40B4-BE49-F238E27FC236}">
                  <a16:creationId xmlns:a16="http://schemas.microsoft.com/office/drawing/2014/main" id="{62CD61A4-5BF2-56ED-195C-6D15B2962D6D}"/>
                </a:ext>
              </a:extLst>
            </p:cNvPr>
            <p:cNvSpPr/>
            <p:nvPr/>
          </p:nvSpPr>
          <p:spPr>
            <a:xfrm rot="10800000">
              <a:off x="4919691" y="4939709"/>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2" name="Straight Connector 61">
              <a:extLst>
                <a:ext uri="{FF2B5EF4-FFF2-40B4-BE49-F238E27FC236}">
                  <a16:creationId xmlns:a16="http://schemas.microsoft.com/office/drawing/2014/main" id="{109BA7A9-BB65-8E97-E8BF-DBC1F2C4F9A3}"/>
                </a:ext>
              </a:extLst>
            </p:cNvPr>
            <p:cNvCxnSpPr>
              <a:cxnSpLocks/>
              <a:stCxn id="59" idx="7"/>
              <a:endCxn id="60" idx="3"/>
            </p:cNvCxnSpPr>
            <p:nvPr/>
          </p:nvCxnSpPr>
          <p:spPr>
            <a:xfrm flipH="1">
              <a:off x="4768146" y="4868061"/>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D7611F2-5F10-0759-A663-1F614FFE5D76}"/>
                </a:ext>
              </a:extLst>
            </p:cNvPr>
            <p:cNvCxnSpPr>
              <a:stCxn id="60" idx="2"/>
              <a:endCxn id="61" idx="6"/>
            </p:cNvCxnSpPr>
            <p:nvPr/>
          </p:nvCxnSpPr>
          <p:spPr>
            <a:xfrm>
              <a:off x="4780589" y="4987555"/>
              <a:ext cx="139102"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CD7C758E-7C97-D2B3-0A5B-2E8B1617E259}"/>
              </a:ext>
            </a:extLst>
          </p:cNvPr>
          <p:cNvGrpSpPr/>
          <p:nvPr/>
        </p:nvGrpSpPr>
        <p:grpSpPr>
          <a:xfrm>
            <a:off x="2662794" y="4992113"/>
            <a:ext cx="354716" cy="285834"/>
            <a:chOff x="3122291" y="5074708"/>
            <a:chExt cx="309030" cy="249020"/>
          </a:xfrm>
        </p:grpSpPr>
        <p:sp>
          <p:nvSpPr>
            <p:cNvPr id="72" name="Oval 71">
              <a:extLst>
                <a:ext uri="{FF2B5EF4-FFF2-40B4-BE49-F238E27FC236}">
                  <a16:creationId xmlns:a16="http://schemas.microsoft.com/office/drawing/2014/main" id="{3C8A0C59-3EFD-095B-B46E-8ABB7B388C1F}"/>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3" name="Oval 72">
              <a:extLst>
                <a:ext uri="{FF2B5EF4-FFF2-40B4-BE49-F238E27FC236}">
                  <a16:creationId xmlns:a16="http://schemas.microsoft.com/office/drawing/2014/main" id="{F31F5166-661F-B0D9-3E6D-D39FA26FB1BE}"/>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4" name="Oval 73">
              <a:extLst>
                <a:ext uri="{FF2B5EF4-FFF2-40B4-BE49-F238E27FC236}">
                  <a16:creationId xmlns:a16="http://schemas.microsoft.com/office/drawing/2014/main" id="{36AA2FD6-168A-86D8-3B6C-B6B9749AF13D}"/>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75" name="Straight Connector 74">
              <a:extLst>
                <a:ext uri="{FF2B5EF4-FFF2-40B4-BE49-F238E27FC236}">
                  <a16:creationId xmlns:a16="http://schemas.microsoft.com/office/drawing/2014/main" id="{66E702B3-D37D-A372-C5F0-61F5C3287417}"/>
                </a:ext>
              </a:extLst>
            </p:cNvPr>
            <p:cNvCxnSpPr>
              <a:stCxn id="73" idx="2"/>
              <a:endCxn id="74"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FAC7122-34D5-F3D4-F80C-14171EB13F8B}"/>
                </a:ext>
              </a:extLst>
            </p:cNvPr>
            <p:cNvCxnSpPr>
              <a:cxnSpLocks/>
              <a:stCxn id="74" idx="5"/>
              <a:endCxn id="72"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06CE739D-CAB3-F73E-3AB4-0C7E5CB32A33}"/>
              </a:ext>
            </a:extLst>
          </p:cNvPr>
          <p:cNvGrpSpPr/>
          <p:nvPr/>
        </p:nvGrpSpPr>
        <p:grpSpPr>
          <a:xfrm>
            <a:off x="3471937" y="4980397"/>
            <a:ext cx="354716" cy="285834"/>
            <a:chOff x="3122291" y="5074708"/>
            <a:chExt cx="309030" cy="249020"/>
          </a:xfrm>
        </p:grpSpPr>
        <p:sp>
          <p:nvSpPr>
            <p:cNvPr id="78" name="Oval 77">
              <a:extLst>
                <a:ext uri="{FF2B5EF4-FFF2-40B4-BE49-F238E27FC236}">
                  <a16:creationId xmlns:a16="http://schemas.microsoft.com/office/drawing/2014/main" id="{FA7C2D14-0DDE-9DE3-5C39-B70C163E6D42}"/>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9" name="Oval 78">
              <a:extLst>
                <a:ext uri="{FF2B5EF4-FFF2-40B4-BE49-F238E27FC236}">
                  <a16:creationId xmlns:a16="http://schemas.microsoft.com/office/drawing/2014/main" id="{B7F8262E-94D3-832D-3C6E-9AFC088CB833}"/>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0" name="Oval 79">
              <a:extLst>
                <a:ext uri="{FF2B5EF4-FFF2-40B4-BE49-F238E27FC236}">
                  <a16:creationId xmlns:a16="http://schemas.microsoft.com/office/drawing/2014/main" id="{8BEC855E-E67C-915B-0BAE-19E3B2AA08F0}"/>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81" name="Straight Connector 80">
              <a:extLst>
                <a:ext uri="{FF2B5EF4-FFF2-40B4-BE49-F238E27FC236}">
                  <a16:creationId xmlns:a16="http://schemas.microsoft.com/office/drawing/2014/main" id="{1DEF26FC-959B-F9E0-08CD-D04480E8C4AB}"/>
                </a:ext>
              </a:extLst>
            </p:cNvPr>
            <p:cNvCxnSpPr>
              <a:cxnSpLocks/>
              <a:stCxn id="78" idx="7"/>
              <a:endCxn id="79" idx="3"/>
            </p:cNvCxnSpPr>
            <p:nvPr/>
          </p:nvCxnSpPr>
          <p:spPr>
            <a:xfrm flipH="1">
              <a:off x="3194812"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FE815F1-2467-8065-AC47-F85ED93AEC3F}"/>
                </a:ext>
              </a:extLst>
            </p:cNvPr>
            <p:cNvCxnSpPr>
              <a:cxnSpLocks/>
              <a:stCxn id="80" idx="5"/>
              <a:endCxn id="78"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sp>
        <p:nvSpPr>
          <p:cNvPr id="83" name="TextBox 83">
            <a:extLst>
              <a:ext uri="{FF2B5EF4-FFF2-40B4-BE49-F238E27FC236}">
                <a16:creationId xmlns:a16="http://schemas.microsoft.com/office/drawing/2014/main" id="{589D1138-5D04-54AE-735B-E9F04B6F74C2}"/>
              </a:ext>
            </a:extLst>
          </p:cNvPr>
          <p:cNvSpPr txBox="1"/>
          <p:nvPr/>
        </p:nvSpPr>
        <p:spPr>
          <a:xfrm rot="10800000">
            <a:off x="2863380" y="5060333"/>
            <a:ext cx="794017" cy="420628"/>
          </a:xfrm>
          <a:prstGeom prst="rect">
            <a:avLst/>
          </a:prstGeom>
          <a:noFill/>
        </p:spPr>
        <p:txBody>
          <a:bodyPr wrap="square" rtlCol="0">
            <a:spAutoFit/>
          </a:bodyPr>
          <a:lstStyle/>
          <a:p>
            <a:pPr algn="ctr"/>
            <a:r>
              <a:rPr lang="zh-CN" altLang="en-US" sz="3200" b="1" i="1" baseline="-25000" dirty="0">
                <a:latin typeface="Times New Roman" charset="0"/>
                <a:ea typeface="Times New Roman" charset="0"/>
                <a:cs typeface="Times New Roman" charset="0"/>
              </a:rPr>
              <a:t> </a:t>
            </a:r>
            <a:r>
              <a:rPr lang="en-US" altLang="zh-CN" sz="3200" b="1" i="1" baseline="-25000" dirty="0">
                <a:latin typeface="Times New Roman" charset="0"/>
                <a:ea typeface="Times New Roman" charset="0"/>
                <a:cs typeface="Times New Roman" charset="0"/>
              </a:rPr>
              <a:t>…</a:t>
            </a:r>
            <a:endParaRPr lang="en-US" sz="3200" b="1" baseline="-25000" dirty="0">
              <a:latin typeface="Times New Roman" charset="0"/>
              <a:ea typeface="Times New Roman" charset="0"/>
              <a:cs typeface="Times New Roman" charset="0"/>
            </a:endParaRPr>
          </a:p>
        </p:txBody>
      </p:sp>
      <p:cxnSp>
        <p:nvCxnSpPr>
          <p:cNvPr id="84" name="Straight Arrow Connector 83">
            <a:extLst>
              <a:ext uri="{FF2B5EF4-FFF2-40B4-BE49-F238E27FC236}">
                <a16:creationId xmlns:a16="http://schemas.microsoft.com/office/drawing/2014/main" id="{46F03E5A-7E8C-A3DD-8081-185ADA5FA08D}"/>
              </a:ext>
            </a:extLst>
          </p:cNvPr>
          <p:cNvCxnSpPr>
            <a:cxnSpLocks/>
          </p:cNvCxnSpPr>
          <p:nvPr/>
        </p:nvCxnSpPr>
        <p:spPr>
          <a:xfrm>
            <a:off x="4453272" y="5196011"/>
            <a:ext cx="0" cy="700566"/>
          </a:xfrm>
          <a:prstGeom prst="straightConnector1">
            <a:avLst/>
          </a:prstGeom>
          <a:ln w="25400">
            <a:solidFill>
              <a:schemeClr val="tx1"/>
            </a:solidFill>
            <a:prstDash val="sysDot"/>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85" name="TextBox 83">
            <a:extLst>
              <a:ext uri="{FF2B5EF4-FFF2-40B4-BE49-F238E27FC236}">
                <a16:creationId xmlns:a16="http://schemas.microsoft.com/office/drawing/2014/main" id="{F7FCDE42-904C-0A89-BEC2-381262B817AA}"/>
              </a:ext>
            </a:extLst>
          </p:cNvPr>
          <p:cNvSpPr txBox="1"/>
          <p:nvPr/>
        </p:nvSpPr>
        <p:spPr>
          <a:xfrm>
            <a:off x="1713524" y="5503744"/>
            <a:ext cx="2189135"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④ if</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frequent: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extend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&amp;</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push</a:t>
            </a:r>
            <a:endParaRPr lang="en-US" sz="1100" dirty="0"/>
          </a:p>
        </p:txBody>
      </p:sp>
      <p:grpSp>
        <p:nvGrpSpPr>
          <p:cNvPr id="114" name="Group 113">
            <a:extLst>
              <a:ext uri="{FF2B5EF4-FFF2-40B4-BE49-F238E27FC236}">
                <a16:creationId xmlns:a16="http://schemas.microsoft.com/office/drawing/2014/main" id="{206B76E8-7A42-3C2C-C3E0-AFD8CDFF2B83}"/>
              </a:ext>
            </a:extLst>
          </p:cNvPr>
          <p:cNvGrpSpPr/>
          <p:nvPr/>
        </p:nvGrpSpPr>
        <p:grpSpPr>
          <a:xfrm>
            <a:off x="1070340" y="6313795"/>
            <a:ext cx="1956786" cy="418360"/>
            <a:chOff x="2960940" y="6313795"/>
            <a:chExt cx="1956786" cy="418360"/>
          </a:xfrm>
        </p:grpSpPr>
        <p:cxnSp>
          <p:nvCxnSpPr>
            <p:cNvPr id="3" name="Straight Connector 2">
              <a:extLst>
                <a:ext uri="{FF2B5EF4-FFF2-40B4-BE49-F238E27FC236}">
                  <a16:creationId xmlns:a16="http://schemas.microsoft.com/office/drawing/2014/main" id="{D9D8524F-0F45-7D59-6AD7-0F88C2E61073}"/>
                </a:ext>
              </a:extLst>
            </p:cNvPr>
            <p:cNvCxnSpPr>
              <a:cxnSpLocks/>
            </p:cNvCxnSpPr>
            <p:nvPr/>
          </p:nvCxnSpPr>
          <p:spPr>
            <a:xfrm>
              <a:off x="4538561" y="6412755"/>
              <a:ext cx="159666"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AC027ED9-78AE-B8F5-A313-9781A1C151ED}"/>
                </a:ext>
              </a:extLst>
            </p:cNvPr>
            <p:cNvGrpSpPr/>
            <p:nvPr/>
          </p:nvGrpSpPr>
          <p:grpSpPr>
            <a:xfrm>
              <a:off x="3083593" y="6353174"/>
              <a:ext cx="354716" cy="285834"/>
              <a:chOff x="3122291" y="5074708"/>
              <a:chExt cx="309030" cy="249020"/>
            </a:xfrm>
          </p:grpSpPr>
          <p:sp>
            <p:nvSpPr>
              <p:cNvPr id="65" name="Oval 64">
                <a:extLst>
                  <a:ext uri="{FF2B5EF4-FFF2-40B4-BE49-F238E27FC236}">
                    <a16:creationId xmlns:a16="http://schemas.microsoft.com/office/drawing/2014/main" id="{25FE82D8-E820-28B8-61DA-7352B23315B0}"/>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Oval 65">
                <a:extLst>
                  <a:ext uri="{FF2B5EF4-FFF2-40B4-BE49-F238E27FC236}">
                    <a16:creationId xmlns:a16="http://schemas.microsoft.com/office/drawing/2014/main" id="{D670AD81-2A99-D934-A2EA-A602F086FF59}"/>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Oval 66">
                <a:extLst>
                  <a:ext uri="{FF2B5EF4-FFF2-40B4-BE49-F238E27FC236}">
                    <a16:creationId xmlns:a16="http://schemas.microsoft.com/office/drawing/2014/main" id="{14B81EEC-D694-D3F3-D833-CD0A8BEFA332}"/>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8" name="Straight Connector 67">
                <a:extLst>
                  <a:ext uri="{FF2B5EF4-FFF2-40B4-BE49-F238E27FC236}">
                    <a16:creationId xmlns:a16="http://schemas.microsoft.com/office/drawing/2014/main" id="{BB15D4FA-1A72-6B03-2A24-0903A6708F76}"/>
                  </a:ext>
                </a:extLst>
              </p:cNvPr>
              <p:cNvCxnSpPr>
                <a:cxnSpLocks/>
                <a:stCxn id="65" idx="7"/>
                <a:endCxn id="66" idx="3"/>
              </p:cNvCxnSpPr>
              <p:nvPr/>
            </p:nvCxnSpPr>
            <p:spPr>
              <a:xfrm flipH="1">
                <a:off x="3194812"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8C3564EF-4360-2BCE-61E5-C3EB0A669397}"/>
                  </a:ext>
                </a:extLst>
              </p:cNvPr>
              <p:cNvCxnSpPr>
                <a:stCxn id="66" idx="2"/>
                <a:endCxn id="67"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7E08493-1017-AB81-7EFF-9D53931E1FA6}"/>
                  </a:ext>
                </a:extLst>
              </p:cNvPr>
              <p:cNvCxnSpPr>
                <a:cxnSpLocks/>
                <a:stCxn id="67" idx="5"/>
                <a:endCxn id="65"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86" name="Group 85">
              <a:extLst>
                <a:ext uri="{FF2B5EF4-FFF2-40B4-BE49-F238E27FC236}">
                  <a16:creationId xmlns:a16="http://schemas.microsoft.com/office/drawing/2014/main" id="{E0C0440D-37A9-8CAD-DA68-EB575F8CE4AA}"/>
                </a:ext>
              </a:extLst>
            </p:cNvPr>
            <p:cNvGrpSpPr/>
            <p:nvPr/>
          </p:nvGrpSpPr>
          <p:grpSpPr>
            <a:xfrm>
              <a:off x="3542632" y="6353433"/>
              <a:ext cx="432602" cy="285834"/>
              <a:chOff x="3054436" y="5074708"/>
              <a:chExt cx="376885" cy="249020"/>
            </a:xfrm>
          </p:grpSpPr>
          <p:sp>
            <p:nvSpPr>
              <p:cNvPr id="87" name="Oval 86">
                <a:extLst>
                  <a:ext uri="{FF2B5EF4-FFF2-40B4-BE49-F238E27FC236}">
                    <a16:creationId xmlns:a16="http://schemas.microsoft.com/office/drawing/2014/main" id="{54E7AADD-6796-45AB-B09A-021B4F6DFB6C}"/>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 name="Oval 87">
                <a:extLst>
                  <a:ext uri="{FF2B5EF4-FFF2-40B4-BE49-F238E27FC236}">
                    <a16:creationId xmlns:a16="http://schemas.microsoft.com/office/drawing/2014/main" id="{9A67FCDB-4572-F6B5-16BB-D89DC9540108}"/>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 name="Oval 88">
                <a:extLst>
                  <a:ext uri="{FF2B5EF4-FFF2-40B4-BE49-F238E27FC236}">
                    <a16:creationId xmlns:a16="http://schemas.microsoft.com/office/drawing/2014/main" id="{809DF1CD-CA68-A20F-2AC9-2D7D3574EEF2}"/>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90" name="Straight Connector 89">
                <a:extLst>
                  <a:ext uri="{FF2B5EF4-FFF2-40B4-BE49-F238E27FC236}">
                    <a16:creationId xmlns:a16="http://schemas.microsoft.com/office/drawing/2014/main" id="{1A766B55-0545-3C7E-05FB-33A0B8FD8009}"/>
                  </a:ext>
                </a:extLst>
              </p:cNvPr>
              <p:cNvCxnSpPr>
                <a:cxnSpLocks/>
                <a:stCxn id="87" idx="7"/>
                <a:endCxn id="88" idx="3"/>
              </p:cNvCxnSpPr>
              <p:nvPr/>
            </p:nvCxnSpPr>
            <p:spPr>
              <a:xfrm flipH="1">
                <a:off x="3194812"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1276536D-69E8-EB17-6E8C-7AB8C0F6ED04}"/>
                  </a:ext>
                </a:extLst>
              </p:cNvPr>
              <p:cNvCxnSpPr>
                <a:stCxn id="88" idx="2"/>
                <a:endCxn id="89"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3806EB04-75B1-D71D-2521-0E39985DE934}"/>
                  </a:ext>
                </a:extLst>
              </p:cNvPr>
              <p:cNvCxnSpPr>
                <a:cxnSpLocks/>
                <a:stCxn id="88" idx="5"/>
              </p:cNvCxnSpPr>
              <p:nvPr/>
            </p:nvCxnSpPr>
            <p:spPr>
              <a:xfrm flipH="1" flipV="1">
                <a:off x="3054436" y="5149380"/>
                <a:ext cx="80298" cy="92669"/>
              </a:xfrm>
              <a:prstGeom prst="line">
                <a:avLst/>
              </a:prstGeom>
              <a:ln w="12700"/>
            </p:spPr>
            <p:style>
              <a:lnRef idx="1">
                <a:schemeClr val="dk1"/>
              </a:lnRef>
              <a:fillRef idx="0">
                <a:schemeClr val="dk1"/>
              </a:fillRef>
              <a:effectRef idx="0">
                <a:schemeClr val="dk1"/>
              </a:effectRef>
              <a:fontRef idx="minor">
                <a:schemeClr val="tx1"/>
              </a:fontRef>
            </p:style>
          </p:cxnSp>
        </p:grpSp>
        <p:sp>
          <p:nvSpPr>
            <p:cNvPr id="93" name="Oval 92">
              <a:extLst>
                <a:ext uri="{FF2B5EF4-FFF2-40B4-BE49-F238E27FC236}">
                  <a16:creationId xmlns:a16="http://schemas.microsoft.com/office/drawing/2014/main" id="{C01DAC2A-7A8B-917C-9F05-23831249525C}"/>
                </a:ext>
              </a:extLst>
            </p:cNvPr>
            <p:cNvSpPr/>
            <p:nvPr/>
          </p:nvSpPr>
          <p:spPr>
            <a:xfrm rot="10800000">
              <a:off x="3489672" y="6353432"/>
              <a:ext cx="97525" cy="10984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94" name="Group 93">
              <a:extLst>
                <a:ext uri="{FF2B5EF4-FFF2-40B4-BE49-F238E27FC236}">
                  <a16:creationId xmlns:a16="http://schemas.microsoft.com/office/drawing/2014/main" id="{A6EE960B-E7EF-1921-C500-5887E0771791}"/>
                </a:ext>
              </a:extLst>
            </p:cNvPr>
            <p:cNvGrpSpPr/>
            <p:nvPr/>
          </p:nvGrpSpPr>
          <p:grpSpPr>
            <a:xfrm>
              <a:off x="4327273" y="6353174"/>
              <a:ext cx="354716" cy="285834"/>
              <a:chOff x="3122291" y="5074708"/>
              <a:chExt cx="309030" cy="249020"/>
            </a:xfrm>
          </p:grpSpPr>
          <p:sp>
            <p:nvSpPr>
              <p:cNvPr id="95" name="Oval 94">
                <a:extLst>
                  <a:ext uri="{FF2B5EF4-FFF2-40B4-BE49-F238E27FC236}">
                    <a16:creationId xmlns:a16="http://schemas.microsoft.com/office/drawing/2014/main" id="{A0241502-9A7B-A751-5E5C-0135677C12AD}"/>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6" name="Oval 95">
                <a:extLst>
                  <a:ext uri="{FF2B5EF4-FFF2-40B4-BE49-F238E27FC236}">
                    <a16:creationId xmlns:a16="http://schemas.microsoft.com/office/drawing/2014/main" id="{85104F02-A802-D1D7-BE1A-6A8DB5590373}"/>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7" name="Oval 96">
                <a:extLst>
                  <a:ext uri="{FF2B5EF4-FFF2-40B4-BE49-F238E27FC236}">
                    <a16:creationId xmlns:a16="http://schemas.microsoft.com/office/drawing/2014/main" id="{1B2AFE1F-C383-E15C-E393-45D9F5AF230A}"/>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98" name="Straight Connector 97">
                <a:extLst>
                  <a:ext uri="{FF2B5EF4-FFF2-40B4-BE49-F238E27FC236}">
                    <a16:creationId xmlns:a16="http://schemas.microsoft.com/office/drawing/2014/main" id="{E3205FD9-EE1E-40A5-0B2A-4DD7E7521904}"/>
                  </a:ext>
                </a:extLst>
              </p:cNvPr>
              <p:cNvCxnSpPr>
                <a:cxnSpLocks/>
                <a:stCxn id="95" idx="7"/>
                <a:endCxn id="96" idx="3"/>
              </p:cNvCxnSpPr>
              <p:nvPr/>
            </p:nvCxnSpPr>
            <p:spPr>
              <a:xfrm flipH="1">
                <a:off x="3194812"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3E62AF6F-1AAA-B5F1-2D30-CC6D0994F0FF}"/>
                  </a:ext>
                </a:extLst>
              </p:cNvPr>
              <p:cNvCxnSpPr>
                <a:cxnSpLocks/>
                <a:stCxn id="96" idx="2"/>
                <a:endCxn id="97"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100" name="Oval 99">
              <a:extLst>
                <a:ext uri="{FF2B5EF4-FFF2-40B4-BE49-F238E27FC236}">
                  <a16:creationId xmlns:a16="http://schemas.microsoft.com/office/drawing/2014/main" id="{A3C19F03-7B6C-85DF-9AE5-4274DC5B2A05}"/>
                </a:ext>
              </a:extLst>
            </p:cNvPr>
            <p:cNvSpPr/>
            <p:nvPr/>
          </p:nvSpPr>
          <p:spPr>
            <a:xfrm rot="10800000">
              <a:off x="4695218" y="6356123"/>
              <a:ext cx="97525" cy="10984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1" name="TextBox 83">
              <a:extLst>
                <a:ext uri="{FF2B5EF4-FFF2-40B4-BE49-F238E27FC236}">
                  <a16:creationId xmlns:a16="http://schemas.microsoft.com/office/drawing/2014/main" id="{51545EBD-4B09-CFD5-F9C8-2940FD4EC959}"/>
                </a:ext>
              </a:extLst>
            </p:cNvPr>
            <p:cNvSpPr txBox="1"/>
            <p:nvPr/>
          </p:nvSpPr>
          <p:spPr>
            <a:xfrm rot="10800000">
              <a:off x="3769405" y="6434638"/>
              <a:ext cx="794017" cy="297517"/>
            </a:xfrm>
            <a:prstGeom prst="rect">
              <a:avLst/>
            </a:prstGeom>
            <a:noFill/>
          </p:spPr>
          <p:txBody>
            <a:bodyPr wrap="square" rtlCol="0">
              <a:spAutoFit/>
            </a:bodyPr>
            <a:lstStyle/>
            <a:p>
              <a:pPr algn="ctr"/>
              <a:r>
                <a:rPr lang="en-US" altLang="zh-CN" sz="2000" b="1" i="1" baseline="-25000" dirty="0">
                  <a:latin typeface="Times New Roman" charset="0"/>
                  <a:ea typeface="Times New Roman" charset="0"/>
                  <a:cs typeface="Times New Roman" charset="0"/>
                </a:rPr>
                <a:t>…</a:t>
              </a:r>
              <a:endParaRPr lang="en-US" sz="2000" b="1" baseline="-25000" dirty="0">
                <a:latin typeface="Times New Roman" charset="0"/>
                <a:ea typeface="Times New Roman" charset="0"/>
                <a:cs typeface="Times New Roman" charset="0"/>
              </a:endParaRPr>
            </a:p>
          </p:txBody>
        </p:sp>
        <p:sp>
          <p:nvSpPr>
            <p:cNvPr id="102" name="Rounded Rectangle 101">
              <a:extLst>
                <a:ext uri="{FF2B5EF4-FFF2-40B4-BE49-F238E27FC236}">
                  <a16:creationId xmlns:a16="http://schemas.microsoft.com/office/drawing/2014/main" id="{EDE4A2C4-F60D-1125-BDE7-9F68E977F54F}"/>
                </a:ext>
              </a:extLst>
            </p:cNvPr>
            <p:cNvSpPr/>
            <p:nvPr/>
          </p:nvSpPr>
          <p:spPr>
            <a:xfrm>
              <a:off x="2960940" y="6313795"/>
              <a:ext cx="1956786" cy="373418"/>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aseline="-25000" dirty="0">
                <a:solidFill>
                  <a:schemeClr val="tx1"/>
                </a:solidFill>
              </a:endParaRPr>
            </a:p>
          </p:txBody>
        </p:sp>
      </p:grpSp>
      <p:cxnSp>
        <p:nvCxnSpPr>
          <p:cNvPr id="103" name="Straight Connector 102">
            <a:extLst>
              <a:ext uri="{FF2B5EF4-FFF2-40B4-BE49-F238E27FC236}">
                <a16:creationId xmlns:a16="http://schemas.microsoft.com/office/drawing/2014/main" id="{5BC615C0-E95F-FEA8-44DE-FE89D723A42C}"/>
              </a:ext>
            </a:extLst>
          </p:cNvPr>
          <p:cNvCxnSpPr>
            <a:cxnSpLocks/>
          </p:cNvCxnSpPr>
          <p:nvPr/>
        </p:nvCxnSpPr>
        <p:spPr>
          <a:xfrm flipV="1">
            <a:off x="2198277" y="5874588"/>
            <a:ext cx="0" cy="409934"/>
          </a:xfrm>
          <a:prstGeom prst="line">
            <a:avLst/>
          </a:prstGeom>
          <a:ln w="25400">
            <a:solidFill>
              <a:schemeClr val="tx1"/>
            </a:solidFill>
            <a:prstDash val="sysDot"/>
            <a:headEnd type="non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D4FAFC4-FD4B-A11A-5CD8-1774FB062935}"/>
              </a:ext>
            </a:extLst>
          </p:cNvPr>
          <p:cNvCxnSpPr>
            <a:cxnSpLocks/>
          </p:cNvCxnSpPr>
          <p:nvPr/>
        </p:nvCxnSpPr>
        <p:spPr>
          <a:xfrm>
            <a:off x="2182181" y="5874588"/>
            <a:ext cx="2288325" cy="0"/>
          </a:xfrm>
          <a:prstGeom prst="straightConnector1">
            <a:avLst/>
          </a:prstGeom>
          <a:ln w="25400">
            <a:solidFill>
              <a:schemeClr val="tx1"/>
            </a:solidFill>
            <a:prstDash val="sysDot"/>
            <a:headEnd w="sm" len="med"/>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2389F2B-F073-55AC-67DC-78467CE107C1}"/>
              </a:ext>
            </a:extLst>
          </p:cNvPr>
          <p:cNvCxnSpPr>
            <a:cxnSpLocks/>
          </p:cNvCxnSpPr>
          <p:nvPr/>
        </p:nvCxnSpPr>
        <p:spPr>
          <a:xfrm flipH="1">
            <a:off x="3264158" y="2845185"/>
            <a:ext cx="1884928" cy="0"/>
          </a:xfrm>
          <a:prstGeom prst="straightConnector1">
            <a:avLst/>
          </a:prstGeom>
          <a:ln w="25400">
            <a:solidFill>
              <a:schemeClr val="tx1"/>
            </a:solidFill>
            <a:prstDash val="solid"/>
            <a:headEnd w="sm" len="med"/>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BE1576E-78EB-9D57-BB59-049949C2E75D}"/>
              </a:ext>
            </a:extLst>
          </p:cNvPr>
          <p:cNvCxnSpPr>
            <a:cxnSpLocks/>
          </p:cNvCxnSpPr>
          <p:nvPr/>
        </p:nvCxnSpPr>
        <p:spPr>
          <a:xfrm>
            <a:off x="5131619" y="2837349"/>
            <a:ext cx="0" cy="932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8999CED-C34D-EA70-DDF9-C7DEE6B2653D}"/>
              </a:ext>
            </a:extLst>
          </p:cNvPr>
          <p:cNvCxnSpPr>
            <a:cxnSpLocks/>
          </p:cNvCxnSpPr>
          <p:nvPr/>
        </p:nvCxnSpPr>
        <p:spPr>
          <a:xfrm>
            <a:off x="3978746" y="3766250"/>
            <a:ext cx="1170340" cy="0"/>
          </a:xfrm>
          <a:prstGeom prst="line">
            <a:avLst/>
          </a:prstGeom>
          <a:ln w="25400">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CA794EB-65C2-C787-A25F-8DB092BF9A74}"/>
              </a:ext>
            </a:extLst>
          </p:cNvPr>
          <p:cNvCxnSpPr>
            <a:cxnSpLocks/>
          </p:cNvCxnSpPr>
          <p:nvPr/>
        </p:nvCxnSpPr>
        <p:spPr>
          <a:xfrm>
            <a:off x="4272415" y="5370151"/>
            <a:ext cx="0" cy="805715"/>
          </a:xfrm>
          <a:prstGeom prst="line">
            <a:avLst/>
          </a:prstGeom>
          <a:ln w="25400">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09" name="TextBox 83">
            <a:extLst>
              <a:ext uri="{FF2B5EF4-FFF2-40B4-BE49-F238E27FC236}">
                <a16:creationId xmlns:a16="http://schemas.microsoft.com/office/drawing/2014/main" id="{AC896BF3-BF0A-5285-9005-D3F729136D49}"/>
              </a:ext>
            </a:extLst>
          </p:cNvPr>
          <p:cNvSpPr txBox="1"/>
          <p:nvPr/>
        </p:nvSpPr>
        <p:spPr>
          <a:xfrm>
            <a:off x="3214691" y="6209514"/>
            <a:ext cx="2189135" cy="430886"/>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Initial</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2-edge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patterns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(computed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by</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the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worker)</a:t>
            </a:r>
            <a:endParaRPr lang="en-US" sz="1100" dirty="0"/>
          </a:p>
        </p:txBody>
      </p:sp>
      <p:sp>
        <p:nvSpPr>
          <p:cNvPr id="110" name="TextBox 109">
            <a:extLst>
              <a:ext uri="{FF2B5EF4-FFF2-40B4-BE49-F238E27FC236}">
                <a16:creationId xmlns:a16="http://schemas.microsoft.com/office/drawing/2014/main" id="{0D2748A8-6790-D9CF-AF4D-CB291488C987}"/>
              </a:ext>
            </a:extLst>
          </p:cNvPr>
          <p:cNvSpPr txBox="1"/>
          <p:nvPr/>
        </p:nvSpPr>
        <p:spPr>
          <a:xfrm>
            <a:off x="1469553" y="3877666"/>
            <a:ext cx="993761" cy="297517"/>
          </a:xfrm>
          <a:prstGeom prst="rect">
            <a:avLst/>
          </a:prstGeom>
          <a:noFill/>
        </p:spPr>
        <p:txBody>
          <a:bodyPr wrap="square" rtlCol="0">
            <a:spAutoFit/>
          </a:bodyPr>
          <a:lstStyle/>
          <a:p>
            <a:r>
              <a:rPr lang="en-US" altLang="zh-CN" sz="2000" b="1" baseline="-25000" dirty="0">
                <a:solidFill>
                  <a:srgbClr val="0070C0"/>
                </a:solidFill>
                <a:latin typeface="Arial" panose="020B0604020202020204" pitchFamily="34" charset="0"/>
                <a:cs typeface="Arial" panose="020B0604020202020204" pitchFamily="34" charset="0"/>
              </a:rPr>
              <a:t>active</a:t>
            </a:r>
            <a:endParaRPr lang="en-US" sz="2000" b="1" baseline="-25000" dirty="0">
              <a:solidFill>
                <a:srgbClr val="0070C0"/>
              </a:solidFill>
              <a:latin typeface="Arial" panose="020B0604020202020204" pitchFamily="34" charset="0"/>
              <a:cs typeface="Arial" panose="020B0604020202020204" pitchFamily="34" charset="0"/>
            </a:endParaRPr>
          </a:p>
        </p:txBody>
      </p:sp>
      <p:pic>
        <p:nvPicPr>
          <p:cNvPr id="118" name="Picture 117" descr="Diagram&#10;&#10;Description automatically generated">
            <a:extLst>
              <a:ext uri="{FF2B5EF4-FFF2-40B4-BE49-F238E27FC236}">
                <a16:creationId xmlns:a16="http://schemas.microsoft.com/office/drawing/2014/main" id="{BC27B201-1490-B15D-253A-5C26542B4DBB}"/>
              </a:ext>
            </a:extLst>
          </p:cNvPr>
          <p:cNvPicPr>
            <a:picLocks noChangeAspect="1"/>
          </p:cNvPicPr>
          <p:nvPr/>
        </p:nvPicPr>
        <p:blipFill>
          <a:blip r:embed="rId8"/>
          <a:stretch>
            <a:fillRect/>
          </a:stretch>
        </p:blipFill>
        <p:spPr>
          <a:xfrm>
            <a:off x="8889167" y="50254"/>
            <a:ext cx="3089078" cy="2332799"/>
          </a:xfrm>
          <a:prstGeom prst="rect">
            <a:avLst/>
          </a:prstGeom>
        </p:spPr>
      </p:pic>
      <p:cxnSp>
        <p:nvCxnSpPr>
          <p:cNvPr id="120" name="Straight Connector 119">
            <a:extLst>
              <a:ext uri="{FF2B5EF4-FFF2-40B4-BE49-F238E27FC236}">
                <a16:creationId xmlns:a16="http://schemas.microsoft.com/office/drawing/2014/main" id="{AB6B0F45-B684-54DB-FBE4-B8D8469B6B3F}"/>
              </a:ext>
            </a:extLst>
          </p:cNvPr>
          <p:cNvCxnSpPr>
            <a:cxnSpLocks/>
          </p:cNvCxnSpPr>
          <p:nvPr/>
        </p:nvCxnSpPr>
        <p:spPr>
          <a:xfrm flipH="1">
            <a:off x="8561060" y="3397890"/>
            <a:ext cx="825087" cy="8802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Rounded Rectangle 124">
            <a:extLst>
              <a:ext uri="{FF2B5EF4-FFF2-40B4-BE49-F238E27FC236}">
                <a16:creationId xmlns:a16="http://schemas.microsoft.com/office/drawing/2014/main" id="{DC53DADE-DC5A-C29F-2230-1E5CCA541B73}"/>
              </a:ext>
            </a:extLst>
          </p:cNvPr>
          <p:cNvSpPr/>
          <p:nvPr/>
        </p:nvSpPr>
        <p:spPr>
          <a:xfrm>
            <a:off x="4392802" y="4860510"/>
            <a:ext cx="300349" cy="62045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Arrow Connector 126">
            <a:extLst>
              <a:ext uri="{FF2B5EF4-FFF2-40B4-BE49-F238E27FC236}">
                <a16:creationId xmlns:a16="http://schemas.microsoft.com/office/drawing/2014/main" id="{5323472A-F717-7A93-EEA7-2E9AF2FC82BC}"/>
              </a:ext>
            </a:extLst>
          </p:cNvPr>
          <p:cNvCxnSpPr/>
          <p:nvPr/>
        </p:nvCxnSpPr>
        <p:spPr>
          <a:xfrm>
            <a:off x="3214691" y="3617095"/>
            <a:ext cx="195402" cy="19540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3110CFD8-C74F-DA5A-8586-823D591A5FB2}"/>
              </a:ext>
            </a:extLst>
          </p:cNvPr>
          <p:cNvSpPr txBox="1"/>
          <p:nvPr/>
        </p:nvSpPr>
        <p:spPr>
          <a:xfrm>
            <a:off x="2945653" y="3371958"/>
            <a:ext cx="327334" cy="461665"/>
          </a:xfrm>
          <a:prstGeom prst="rect">
            <a:avLst/>
          </a:prstGeom>
          <a:noFill/>
        </p:spPr>
        <p:txBody>
          <a:bodyPr wrap="none" rtlCol="0">
            <a:spAutoFit/>
          </a:bodyPr>
          <a:lstStyle/>
          <a:p>
            <a:r>
              <a:rPr lang="en-US" altLang="zh-CN" sz="2400" b="1" dirty="0">
                <a:solidFill>
                  <a:srgbClr val="FF0000"/>
                </a:solidFill>
              </a:rPr>
              <a:t>?</a:t>
            </a:r>
            <a:endParaRPr lang="en-US" sz="2400" b="1" dirty="0">
              <a:solidFill>
                <a:srgbClr val="FF0000"/>
              </a:solidFill>
            </a:endParaRPr>
          </a:p>
        </p:txBody>
      </p:sp>
    </p:spTree>
    <p:extLst>
      <p:ext uri="{BB962C8B-B14F-4D97-AF65-F5344CB8AC3E}">
        <p14:creationId xmlns:p14="http://schemas.microsoft.com/office/powerpoint/2010/main" val="1046389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4" grpId="0"/>
      <p:bldP spid="46" grpId="0" animBg="1"/>
      <p:bldP spid="47" grpId="0" animBg="1"/>
      <p:bldP spid="48" grpId="0"/>
      <p:bldP spid="49" grpId="0"/>
      <p:bldP spid="57" grpId="0"/>
      <p:bldP spid="85" grpId="0"/>
      <p:bldP spid="125" grpId="0" animBg="1"/>
      <p:bldP spid="12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72</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Pattern</a:t>
            </a:r>
            <a:r>
              <a:rPr lang="zh-CN" altLang="en-US" sz="3600" b="1" dirty="0">
                <a:solidFill>
                  <a:srgbClr val="C00000"/>
                </a:solidFill>
              </a:rPr>
              <a:t> </a:t>
            </a:r>
            <a:r>
              <a:rPr lang="en-US" altLang="zh-CN" sz="3600" b="1" dirty="0">
                <a:solidFill>
                  <a:srgbClr val="C00000"/>
                </a:solidFill>
              </a:rPr>
              <a:t>Capsule</a:t>
            </a:r>
            <a:r>
              <a:rPr lang="zh-CN" altLang="en-US" sz="3600" b="1" dirty="0">
                <a:solidFill>
                  <a:srgbClr val="C00000"/>
                </a:solidFill>
              </a:rPr>
              <a:t> </a:t>
            </a:r>
            <a:r>
              <a:rPr lang="en-US" altLang="zh-CN" sz="3600" b="1" dirty="0">
                <a:solidFill>
                  <a:srgbClr val="C00000"/>
                </a:solidFill>
              </a:rPr>
              <a:t>(for</a:t>
            </a:r>
            <a:r>
              <a:rPr lang="zh-CN" altLang="en-US" sz="3600" b="1" dirty="0">
                <a:solidFill>
                  <a:srgbClr val="C00000"/>
                </a:solidFill>
              </a:rPr>
              <a:t> </a:t>
            </a:r>
            <a:r>
              <a:rPr lang="en-US" altLang="zh-CN" sz="3600" b="1" dirty="0">
                <a:solidFill>
                  <a:srgbClr val="C00000"/>
                </a:solidFill>
              </a:rPr>
              <a:t>Each</a:t>
            </a:r>
            <a:r>
              <a:rPr lang="zh-CN" altLang="en-US" sz="3600" b="1" dirty="0">
                <a:solidFill>
                  <a:srgbClr val="C00000"/>
                </a:solidFill>
              </a:rPr>
              <a:t> </a:t>
            </a:r>
            <a:r>
              <a:rPr lang="en-US" altLang="zh-CN" sz="3600" b="1" dirty="0">
                <a:solidFill>
                  <a:srgbClr val="C00000"/>
                </a:solidFill>
              </a:rPr>
              <a:t>Pattern)</a:t>
            </a:r>
          </a:p>
        </p:txBody>
      </p:sp>
      <p:cxnSp>
        <p:nvCxnSpPr>
          <p:cNvPr id="3" name="Straight Connector 2">
            <a:extLst>
              <a:ext uri="{FF2B5EF4-FFF2-40B4-BE49-F238E27FC236}">
                <a16:creationId xmlns:a16="http://schemas.microsoft.com/office/drawing/2014/main" id="{BC160C62-8E71-D11B-DDDC-08B0D0C3831E}"/>
              </a:ext>
            </a:extLst>
          </p:cNvPr>
          <p:cNvCxnSpPr>
            <a:cxnSpLocks/>
          </p:cNvCxnSpPr>
          <p:nvPr/>
        </p:nvCxnSpPr>
        <p:spPr>
          <a:xfrm flipV="1">
            <a:off x="5329325" y="5717236"/>
            <a:ext cx="0" cy="2024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41902ED-D65C-167F-AA97-BB0105B2056E}"/>
              </a:ext>
            </a:extLst>
          </p:cNvPr>
          <p:cNvCxnSpPr>
            <a:cxnSpLocks/>
          </p:cNvCxnSpPr>
          <p:nvPr/>
        </p:nvCxnSpPr>
        <p:spPr>
          <a:xfrm flipV="1">
            <a:off x="5031268" y="5717236"/>
            <a:ext cx="0" cy="2024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Table 7">
            <a:extLst>
              <a:ext uri="{FF2B5EF4-FFF2-40B4-BE49-F238E27FC236}">
                <a16:creationId xmlns:a16="http://schemas.microsoft.com/office/drawing/2014/main" id="{5CBC00FE-B54C-F3BC-E148-31E909B612A2}"/>
              </a:ext>
            </a:extLst>
          </p:cNvPr>
          <p:cNvGraphicFramePr>
            <a:graphicFrameLocks noGrp="1"/>
          </p:cNvGraphicFramePr>
          <p:nvPr/>
        </p:nvGraphicFramePr>
        <p:xfrm>
          <a:off x="6314378" y="3849667"/>
          <a:ext cx="309186" cy="914400"/>
        </p:xfrm>
        <a:graphic>
          <a:graphicData uri="http://schemas.openxmlformats.org/drawingml/2006/table">
            <a:tbl>
              <a:tblPr firstRow="1" bandRow="1">
                <a:tableStyleId>{5C22544A-7EE6-4342-B048-85BDC9FD1C3A}</a:tableStyleId>
              </a:tblPr>
              <a:tblGrid>
                <a:gridCol w="309186">
                  <a:extLst>
                    <a:ext uri="{9D8B030D-6E8A-4147-A177-3AD203B41FA5}">
                      <a16:colId xmlns:a16="http://schemas.microsoft.com/office/drawing/2014/main" val="1298849752"/>
                    </a:ext>
                  </a:extLst>
                </a:gridCol>
              </a:tblGrid>
              <a:tr h="209822">
                <a:tc>
                  <a:txBody>
                    <a:bodyPr/>
                    <a:lstStyle/>
                    <a:p>
                      <a:pPr algn="ctr"/>
                      <a:r>
                        <a:rPr lang="en-US" altLang="zh-CN" sz="900" i="1" dirty="0"/>
                        <a:t>u</a:t>
                      </a:r>
                      <a:r>
                        <a:rPr lang="en-US" altLang="zh-CN" sz="900" baseline="-25000" dirty="0"/>
                        <a:t>1</a:t>
                      </a:r>
                      <a:endParaRPr lang="en-US" sz="900" baseline="-25000" dirty="0"/>
                    </a:p>
                  </a:txBody>
                  <a:tcPr/>
                </a:tc>
                <a:extLst>
                  <a:ext uri="{0D108BD9-81ED-4DB2-BD59-A6C34878D82A}">
                    <a16:rowId xmlns:a16="http://schemas.microsoft.com/office/drawing/2014/main" val="2550668404"/>
                  </a:ext>
                </a:extLst>
              </a:tr>
              <a:tr h="209822">
                <a:tc>
                  <a:txBody>
                    <a:bodyPr/>
                    <a:lstStyle/>
                    <a:p>
                      <a:pPr algn="ctr"/>
                      <a:r>
                        <a:rPr lang="en-US" altLang="zh-CN" sz="900" i="1" dirty="0"/>
                        <a:t>v</a:t>
                      </a:r>
                      <a:r>
                        <a:rPr lang="en-US" altLang="zh-CN" sz="900" baseline="-25000" dirty="0"/>
                        <a:t>1</a:t>
                      </a:r>
                      <a:endParaRPr lang="en-US" sz="900" baseline="-25000" dirty="0"/>
                    </a:p>
                  </a:txBody>
                  <a:tcPr/>
                </a:tc>
                <a:extLst>
                  <a:ext uri="{0D108BD9-81ED-4DB2-BD59-A6C34878D82A}">
                    <a16:rowId xmlns:a16="http://schemas.microsoft.com/office/drawing/2014/main" val="4163882268"/>
                  </a:ext>
                </a:extLst>
              </a:tr>
              <a:tr h="209822">
                <a:tc>
                  <a:txBody>
                    <a:bodyPr/>
                    <a:lstStyle/>
                    <a:p>
                      <a:pPr algn="ctr"/>
                      <a:r>
                        <a:rPr lang="en-US" altLang="zh-CN" sz="900" i="1" dirty="0"/>
                        <a:t>v</a:t>
                      </a:r>
                      <a:r>
                        <a:rPr lang="en-US" altLang="zh-CN" sz="900" baseline="-25000" dirty="0"/>
                        <a:t>4</a:t>
                      </a:r>
                      <a:endParaRPr lang="en-US" sz="900" dirty="0"/>
                    </a:p>
                  </a:txBody>
                  <a:tcPr/>
                </a:tc>
                <a:extLst>
                  <a:ext uri="{0D108BD9-81ED-4DB2-BD59-A6C34878D82A}">
                    <a16:rowId xmlns:a16="http://schemas.microsoft.com/office/drawing/2014/main" val="3538133246"/>
                  </a:ext>
                </a:extLst>
              </a:tr>
              <a:tr h="209822">
                <a:tc>
                  <a:txBody>
                    <a:bodyPr/>
                    <a:lstStyle/>
                    <a:p>
                      <a:pPr algn="ctr"/>
                      <a:r>
                        <a:rPr lang="en-US" altLang="zh-CN" sz="900" i="1" dirty="0"/>
                        <a:t>v</a:t>
                      </a:r>
                      <a:r>
                        <a:rPr lang="en-US" altLang="zh-CN" sz="900" baseline="-25000" dirty="0"/>
                        <a:t>7</a:t>
                      </a:r>
                      <a:endParaRPr lang="en-US" sz="900" dirty="0"/>
                    </a:p>
                  </a:txBody>
                  <a:tcPr/>
                </a:tc>
                <a:extLst>
                  <a:ext uri="{0D108BD9-81ED-4DB2-BD59-A6C34878D82A}">
                    <a16:rowId xmlns:a16="http://schemas.microsoft.com/office/drawing/2014/main" val="1963166026"/>
                  </a:ext>
                </a:extLst>
              </a:tr>
            </a:tbl>
          </a:graphicData>
        </a:graphic>
      </p:graphicFrame>
      <p:graphicFrame>
        <p:nvGraphicFramePr>
          <p:cNvPr id="7" name="Table 7">
            <a:extLst>
              <a:ext uri="{FF2B5EF4-FFF2-40B4-BE49-F238E27FC236}">
                <a16:creationId xmlns:a16="http://schemas.microsoft.com/office/drawing/2014/main" id="{0AEEACA5-970F-6068-0E70-E86E3E5546F5}"/>
              </a:ext>
            </a:extLst>
          </p:cNvPr>
          <p:cNvGraphicFramePr>
            <a:graphicFrameLocks noGrp="1"/>
          </p:cNvGraphicFramePr>
          <p:nvPr/>
        </p:nvGraphicFramePr>
        <p:xfrm>
          <a:off x="6616322" y="3849667"/>
          <a:ext cx="309186" cy="914400"/>
        </p:xfrm>
        <a:graphic>
          <a:graphicData uri="http://schemas.openxmlformats.org/drawingml/2006/table">
            <a:tbl>
              <a:tblPr firstRow="1" bandRow="1">
                <a:tableStyleId>{21E4AEA4-8DFA-4A89-87EB-49C32662AFE0}</a:tableStyleId>
              </a:tblPr>
              <a:tblGrid>
                <a:gridCol w="309186">
                  <a:extLst>
                    <a:ext uri="{9D8B030D-6E8A-4147-A177-3AD203B41FA5}">
                      <a16:colId xmlns:a16="http://schemas.microsoft.com/office/drawing/2014/main" val="1298849752"/>
                    </a:ext>
                  </a:extLst>
                </a:gridCol>
              </a:tblGrid>
              <a:tr h="209822">
                <a:tc>
                  <a:txBody>
                    <a:bodyPr/>
                    <a:lstStyle/>
                    <a:p>
                      <a:pPr algn="ctr"/>
                      <a:r>
                        <a:rPr lang="en-US" altLang="zh-CN" sz="900" i="1" dirty="0"/>
                        <a:t>u</a:t>
                      </a:r>
                      <a:r>
                        <a:rPr lang="en-US" altLang="zh-CN" sz="900" baseline="-25000" dirty="0"/>
                        <a:t>2</a:t>
                      </a:r>
                      <a:endParaRPr lang="en-US" sz="900" baseline="-25000" dirty="0"/>
                    </a:p>
                  </a:txBody>
                  <a:tcPr/>
                </a:tc>
                <a:extLst>
                  <a:ext uri="{0D108BD9-81ED-4DB2-BD59-A6C34878D82A}">
                    <a16:rowId xmlns:a16="http://schemas.microsoft.com/office/drawing/2014/main" val="2550668404"/>
                  </a:ext>
                </a:extLst>
              </a:tr>
              <a:tr h="209822">
                <a:tc>
                  <a:txBody>
                    <a:bodyPr/>
                    <a:lstStyle/>
                    <a:p>
                      <a:pPr algn="ctr"/>
                      <a:r>
                        <a:rPr lang="en-US" altLang="zh-CN" sz="900" i="1" dirty="0"/>
                        <a:t>v</a:t>
                      </a:r>
                      <a:r>
                        <a:rPr lang="en-US" altLang="zh-CN" sz="900" baseline="-25000" dirty="0"/>
                        <a:t>2</a:t>
                      </a:r>
                      <a:endParaRPr lang="en-US" sz="900" baseline="-25000" dirty="0"/>
                    </a:p>
                  </a:txBody>
                  <a:tcPr/>
                </a:tc>
                <a:extLst>
                  <a:ext uri="{0D108BD9-81ED-4DB2-BD59-A6C34878D82A}">
                    <a16:rowId xmlns:a16="http://schemas.microsoft.com/office/drawing/2014/main" val="4163882268"/>
                  </a:ext>
                </a:extLst>
              </a:tr>
              <a:tr h="209822">
                <a:tc>
                  <a:txBody>
                    <a:bodyPr/>
                    <a:lstStyle/>
                    <a:p>
                      <a:pPr algn="ctr"/>
                      <a:r>
                        <a:rPr lang="en-US" altLang="zh-CN" sz="900" i="1" dirty="0"/>
                        <a:t>v</a:t>
                      </a:r>
                      <a:r>
                        <a:rPr lang="en-US" altLang="zh-CN" sz="900" baseline="-25000" dirty="0"/>
                        <a:t>5</a:t>
                      </a:r>
                      <a:endParaRPr lang="en-US" sz="900" dirty="0"/>
                    </a:p>
                  </a:txBody>
                  <a:tcPr/>
                </a:tc>
                <a:extLst>
                  <a:ext uri="{0D108BD9-81ED-4DB2-BD59-A6C34878D82A}">
                    <a16:rowId xmlns:a16="http://schemas.microsoft.com/office/drawing/2014/main" val="3538133246"/>
                  </a:ext>
                </a:extLst>
              </a:tr>
              <a:tr h="209822">
                <a:tc>
                  <a:txBody>
                    <a:bodyPr/>
                    <a:lstStyle/>
                    <a:p>
                      <a:pPr algn="ctr"/>
                      <a:r>
                        <a:rPr lang="en-US" altLang="zh-CN" sz="900" dirty="0"/>
                        <a:t>…</a:t>
                      </a:r>
                      <a:endParaRPr lang="en-US" sz="900" dirty="0"/>
                    </a:p>
                  </a:txBody>
                  <a:tcPr/>
                </a:tc>
                <a:extLst>
                  <a:ext uri="{0D108BD9-81ED-4DB2-BD59-A6C34878D82A}">
                    <a16:rowId xmlns:a16="http://schemas.microsoft.com/office/drawing/2014/main" val="2473152215"/>
                  </a:ext>
                </a:extLst>
              </a:tr>
            </a:tbl>
          </a:graphicData>
        </a:graphic>
      </p:graphicFrame>
      <p:graphicFrame>
        <p:nvGraphicFramePr>
          <p:cNvPr id="8" name="Table 7">
            <a:extLst>
              <a:ext uri="{FF2B5EF4-FFF2-40B4-BE49-F238E27FC236}">
                <a16:creationId xmlns:a16="http://schemas.microsoft.com/office/drawing/2014/main" id="{637F7B98-0806-7217-AD1A-BC1651216C0F}"/>
              </a:ext>
            </a:extLst>
          </p:cNvPr>
          <p:cNvGraphicFramePr>
            <a:graphicFrameLocks noGrp="1"/>
          </p:cNvGraphicFramePr>
          <p:nvPr/>
        </p:nvGraphicFramePr>
        <p:xfrm>
          <a:off x="6916519" y="3849667"/>
          <a:ext cx="309186" cy="914400"/>
        </p:xfrm>
        <a:graphic>
          <a:graphicData uri="http://schemas.openxmlformats.org/drawingml/2006/table">
            <a:tbl>
              <a:tblPr firstRow="1" bandRow="1">
                <a:tableStyleId>{93296810-A885-4BE3-A3E7-6D5BEEA58F35}</a:tableStyleId>
              </a:tblPr>
              <a:tblGrid>
                <a:gridCol w="309186">
                  <a:extLst>
                    <a:ext uri="{9D8B030D-6E8A-4147-A177-3AD203B41FA5}">
                      <a16:colId xmlns:a16="http://schemas.microsoft.com/office/drawing/2014/main" val="1298849752"/>
                    </a:ext>
                  </a:extLst>
                </a:gridCol>
              </a:tblGrid>
              <a:tr h="209822">
                <a:tc>
                  <a:txBody>
                    <a:bodyPr/>
                    <a:lstStyle/>
                    <a:p>
                      <a:pPr algn="ctr"/>
                      <a:r>
                        <a:rPr lang="en-US" altLang="zh-CN" sz="900" i="1" dirty="0"/>
                        <a:t>u</a:t>
                      </a:r>
                      <a:r>
                        <a:rPr lang="en-US" altLang="zh-CN" sz="900" baseline="-25000" dirty="0"/>
                        <a:t>3</a:t>
                      </a:r>
                      <a:endParaRPr lang="en-US" sz="900" baseline="-25000" dirty="0"/>
                    </a:p>
                  </a:txBody>
                  <a:tcPr/>
                </a:tc>
                <a:extLst>
                  <a:ext uri="{0D108BD9-81ED-4DB2-BD59-A6C34878D82A}">
                    <a16:rowId xmlns:a16="http://schemas.microsoft.com/office/drawing/2014/main" val="2550668404"/>
                  </a:ext>
                </a:extLst>
              </a:tr>
              <a:tr h="209822">
                <a:tc>
                  <a:txBody>
                    <a:bodyPr/>
                    <a:lstStyle/>
                    <a:p>
                      <a:pPr algn="ctr"/>
                      <a:r>
                        <a:rPr lang="en-US" altLang="zh-CN" sz="900" i="1" dirty="0"/>
                        <a:t>v</a:t>
                      </a:r>
                      <a:r>
                        <a:rPr lang="en-US" altLang="zh-CN" sz="900" baseline="-25000" dirty="0"/>
                        <a:t>3</a:t>
                      </a:r>
                      <a:endParaRPr lang="en-US" sz="900" baseline="-25000" dirty="0"/>
                    </a:p>
                  </a:txBody>
                  <a:tcPr/>
                </a:tc>
                <a:extLst>
                  <a:ext uri="{0D108BD9-81ED-4DB2-BD59-A6C34878D82A}">
                    <a16:rowId xmlns:a16="http://schemas.microsoft.com/office/drawing/2014/main" val="4163882268"/>
                  </a:ext>
                </a:extLst>
              </a:tr>
              <a:tr h="209822">
                <a:tc>
                  <a:txBody>
                    <a:bodyPr/>
                    <a:lstStyle/>
                    <a:p>
                      <a:pPr algn="ctr"/>
                      <a:r>
                        <a:rPr lang="en-US" altLang="zh-CN" sz="900" i="1" dirty="0"/>
                        <a:t>v</a:t>
                      </a:r>
                      <a:r>
                        <a:rPr lang="en-US" altLang="zh-CN" sz="900" baseline="-25000" dirty="0"/>
                        <a:t>6</a:t>
                      </a:r>
                      <a:endParaRPr lang="en-US" sz="900" dirty="0"/>
                    </a:p>
                  </a:txBody>
                  <a:tcPr/>
                </a:tc>
                <a:extLst>
                  <a:ext uri="{0D108BD9-81ED-4DB2-BD59-A6C34878D82A}">
                    <a16:rowId xmlns:a16="http://schemas.microsoft.com/office/drawing/2014/main" val="3538133246"/>
                  </a:ext>
                </a:extLst>
              </a:tr>
              <a:tr h="209822">
                <a:tc>
                  <a:txBody>
                    <a:bodyPr/>
                    <a:lstStyle/>
                    <a:p>
                      <a:pPr algn="ctr"/>
                      <a:r>
                        <a:rPr lang="en-US" altLang="zh-CN" sz="900" dirty="0"/>
                        <a:t>…</a:t>
                      </a:r>
                      <a:endParaRPr lang="en-US" sz="900" dirty="0"/>
                    </a:p>
                  </a:txBody>
                  <a:tcPr/>
                </a:tc>
                <a:extLst>
                  <a:ext uri="{0D108BD9-81ED-4DB2-BD59-A6C34878D82A}">
                    <a16:rowId xmlns:a16="http://schemas.microsoft.com/office/drawing/2014/main" val="974893628"/>
                  </a:ext>
                </a:extLst>
              </a:tr>
            </a:tbl>
          </a:graphicData>
        </a:graphic>
      </p:graphicFrame>
      <p:sp>
        <p:nvSpPr>
          <p:cNvPr id="10" name="圆角矩形 229">
            <a:extLst>
              <a:ext uri="{FF2B5EF4-FFF2-40B4-BE49-F238E27FC236}">
                <a16:creationId xmlns:a16="http://schemas.microsoft.com/office/drawing/2014/main" id="{A8BD59CA-5E44-3B3D-F2A0-4D47B96168B5}"/>
              </a:ext>
            </a:extLst>
          </p:cNvPr>
          <p:cNvSpPr/>
          <p:nvPr/>
        </p:nvSpPr>
        <p:spPr>
          <a:xfrm>
            <a:off x="3775622" y="4152379"/>
            <a:ext cx="1709478" cy="3272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TextBox 10">
            <a:extLst>
              <a:ext uri="{FF2B5EF4-FFF2-40B4-BE49-F238E27FC236}">
                <a16:creationId xmlns:a16="http://schemas.microsoft.com/office/drawing/2014/main" id="{80E45DB7-79EB-F90F-9D8B-E7FCF05E707C}"/>
              </a:ext>
            </a:extLst>
          </p:cNvPr>
          <p:cNvSpPr txBox="1"/>
          <p:nvPr/>
        </p:nvSpPr>
        <p:spPr>
          <a:xfrm>
            <a:off x="5496685" y="4145133"/>
            <a:ext cx="539927" cy="338554"/>
          </a:xfrm>
          <a:prstGeom prst="rect">
            <a:avLst/>
          </a:prstGeom>
          <a:noFill/>
        </p:spPr>
        <p:txBody>
          <a:bodyPr wrap="square" rtlCol="0">
            <a:spAutoFit/>
          </a:bodyPr>
          <a:lstStyle/>
          <a:p>
            <a:r>
              <a:rPr lang="en-US" altLang="zh-CN" sz="1600" i="1" dirty="0" err="1">
                <a:latin typeface="Arial" panose="020B0604020202020204" pitchFamily="34" charset="0"/>
                <a:cs typeface="Arial" panose="020B0604020202020204" pitchFamily="34" charset="0"/>
              </a:rPr>
              <a:t>Q</a:t>
            </a:r>
            <a:r>
              <a:rPr lang="en-US" altLang="zh-CN" sz="1600" baseline="-25000" dirty="0" err="1">
                <a:latin typeface="Arial" panose="020B0604020202020204" pitchFamily="34" charset="0"/>
                <a:cs typeface="Arial" panose="020B0604020202020204" pitchFamily="34" charset="0"/>
              </a:rPr>
              <a:t>reg</a:t>
            </a:r>
            <a:endParaRPr lang="en-US" sz="1600" baseline="-25000"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136B0335-191C-A1B4-726F-E57BD7199186}"/>
              </a:ext>
            </a:extLst>
          </p:cNvPr>
          <p:cNvSpPr/>
          <p:nvPr/>
        </p:nvSpPr>
        <p:spPr>
          <a:xfrm>
            <a:off x="3865346" y="4217558"/>
            <a:ext cx="181232" cy="181233"/>
          </a:xfrm>
          <a:prstGeom prst="ellipse">
            <a:avLst/>
          </a:prstGeom>
          <a:solidFill>
            <a:srgbClr val="F9D7CE"/>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Oval 12">
            <a:extLst>
              <a:ext uri="{FF2B5EF4-FFF2-40B4-BE49-F238E27FC236}">
                <a16:creationId xmlns:a16="http://schemas.microsoft.com/office/drawing/2014/main" id="{077A04E9-E456-5183-978E-BE0424DEABE7}"/>
              </a:ext>
            </a:extLst>
          </p:cNvPr>
          <p:cNvSpPr/>
          <p:nvPr/>
        </p:nvSpPr>
        <p:spPr>
          <a:xfrm>
            <a:off x="5117682" y="3824263"/>
            <a:ext cx="181232" cy="181233"/>
          </a:xfrm>
          <a:prstGeom prst="ellipse">
            <a:avLst/>
          </a:prstGeom>
          <a:solidFill>
            <a:srgbClr val="D6E4D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34156C1-D29F-D4E5-833B-01C67881A345}"/>
              </a:ext>
            </a:extLst>
          </p:cNvPr>
          <p:cNvSpPr/>
          <p:nvPr/>
        </p:nvSpPr>
        <p:spPr>
          <a:xfrm>
            <a:off x="3809928" y="4181368"/>
            <a:ext cx="292068" cy="230832"/>
          </a:xfrm>
          <a:prstGeom prst="rect">
            <a:avLst/>
          </a:prstGeom>
        </p:spPr>
        <p:txBody>
          <a:bodyPr wrap="squar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2</a:t>
            </a:r>
            <a:endParaRPr lang="en-US" sz="800" baseline="-25000" dirty="0"/>
          </a:p>
        </p:txBody>
      </p:sp>
      <p:sp>
        <p:nvSpPr>
          <p:cNvPr id="16" name="TextBox 15">
            <a:extLst>
              <a:ext uri="{FF2B5EF4-FFF2-40B4-BE49-F238E27FC236}">
                <a16:creationId xmlns:a16="http://schemas.microsoft.com/office/drawing/2014/main" id="{E2B003E2-BE58-7152-2FBA-D21D73590074}"/>
              </a:ext>
            </a:extLst>
          </p:cNvPr>
          <p:cNvSpPr txBox="1"/>
          <p:nvPr/>
        </p:nvSpPr>
        <p:spPr>
          <a:xfrm rot="5400000">
            <a:off x="6353619" y="4746684"/>
            <a:ext cx="434042" cy="297517"/>
          </a:xfrm>
          <a:prstGeom prst="rect">
            <a:avLst/>
          </a:prstGeom>
          <a:noFill/>
        </p:spPr>
        <p:txBody>
          <a:bodyPr wrap="square" rtlCol="0">
            <a:spAutoFit/>
          </a:bodyPr>
          <a:lstStyle/>
          <a:p>
            <a:r>
              <a:rPr lang="en-US" altLang="zh-CN" sz="2000" baseline="-25000" dirty="0">
                <a:latin typeface="Arial" panose="020B0604020202020204" pitchFamily="34" charset="0"/>
                <a:cs typeface="Arial" panose="020B0604020202020204" pitchFamily="34" charset="0"/>
              </a:rPr>
              <a:t>…</a:t>
            </a:r>
            <a:endParaRPr lang="en-US" sz="2000" baseline="-25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11AB3D8-CCAA-1095-1F36-0F1A51B6F2D7}"/>
              </a:ext>
            </a:extLst>
          </p:cNvPr>
          <p:cNvSpPr txBox="1"/>
          <p:nvPr/>
        </p:nvSpPr>
        <p:spPr>
          <a:xfrm rot="5400000">
            <a:off x="6653160" y="4743594"/>
            <a:ext cx="434042" cy="297517"/>
          </a:xfrm>
          <a:prstGeom prst="rect">
            <a:avLst/>
          </a:prstGeom>
          <a:noFill/>
        </p:spPr>
        <p:txBody>
          <a:bodyPr wrap="square" rtlCol="0">
            <a:spAutoFit/>
          </a:bodyPr>
          <a:lstStyle/>
          <a:p>
            <a:r>
              <a:rPr lang="en-US" altLang="zh-CN" sz="2000" baseline="-25000" dirty="0">
                <a:latin typeface="Arial" panose="020B0604020202020204" pitchFamily="34" charset="0"/>
                <a:cs typeface="Arial" panose="020B0604020202020204" pitchFamily="34" charset="0"/>
              </a:rPr>
              <a:t>…</a:t>
            </a:r>
            <a:endParaRPr lang="en-US" sz="2000" baseline="-25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8A25DC04-B7DD-A61B-86F1-755CA2015C7A}"/>
              </a:ext>
            </a:extLst>
          </p:cNvPr>
          <p:cNvSpPr txBox="1"/>
          <p:nvPr/>
        </p:nvSpPr>
        <p:spPr>
          <a:xfrm rot="5400000">
            <a:off x="6948713" y="4739971"/>
            <a:ext cx="434042" cy="297517"/>
          </a:xfrm>
          <a:prstGeom prst="rect">
            <a:avLst/>
          </a:prstGeom>
          <a:noFill/>
        </p:spPr>
        <p:txBody>
          <a:bodyPr wrap="square" rtlCol="0">
            <a:spAutoFit/>
          </a:bodyPr>
          <a:lstStyle/>
          <a:p>
            <a:r>
              <a:rPr lang="en-US" altLang="zh-CN" sz="2000" baseline="-25000" dirty="0">
                <a:latin typeface="Arial" panose="020B0604020202020204" pitchFamily="34" charset="0"/>
                <a:cs typeface="Arial" panose="020B0604020202020204" pitchFamily="34" charset="0"/>
              </a:rPr>
              <a:t>…</a:t>
            </a:r>
            <a:endParaRPr lang="en-US" sz="2000" baseline="-25000"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461431AC-AD39-1255-647D-D96600113DD9}"/>
              </a:ext>
            </a:extLst>
          </p:cNvPr>
          <p:cNvSpPr/>
          <p:nvPr/>
        </p:nvSpPr>
        <p:spPr>
          <a:xfrm>
            <a:off x="4101996" y="4219307"/>
            <a:ext cx="181232" cy="181233"/>
          </a:xfrm>
          <a:prstGeom prst="ellipse">
            <a:avLst/>
          </a:prstGeom>
          <a:solidFill>
            <a:srgbClr val="F9D7CE"/>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5E9A4C0-3F6F-43CF-1029-B65E4B584689}"/>
              </a:ext>
            </a:extLst>
          </p:cNvPr>
          <p:cNvSpPr/>
          <p:nvPr/>
        </p:nvSpPr>
        <p:spPr>
          <a:xfrm>
            <a:off x="4046578" y="4183117"/>
            <a:ext cx="292068" cy="230832"/>
          </a:xfrm>
          <a:prstGeom prst="rect">
            <a:avLst/>
          </a:prstGeom>
        </p:spPr>
        <p:txBody>
          <a:bodyPr wrap="squar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5</a:t>
            </a:r>
            <a:endParaRPr lang="en-US" sz="800" baseline="-25000" dirty="0"/>
          </a:p>
        </p:txBody>
      </p:sp>
      <p:sp>
        <p:nvSpPr>
          <p:cNvPr id="21" name="Rectangle 20">
            <a:extLst>
              <a:ext uri="{FF2B5EF4-FFF2-40B4-BE49-F238E27FC236}">
                <a16:creationId xmlns:a16="http://schemas.microsoft.com/office/drawing/2014/main" id="{0AAD0C43-2FFA-8760-0B2B-749865D13895}"/>
              </a:ext>
            </a:extLst>
          </p:cNvPr>
          <p:cNvSpPr/>
          <p:nvPr/>
        </p:nvSpPr>
        <p:spPr>
          <a:xfrm>
            <a:off x="5062264" y="3774664"/>
            <a:ext cx="292068" cy="230832"/>
          </a:xfrm>
          <a:prstGeom prst="rect">
            <a:avLst/>
          </a:prstGeom>
        </p:spPr>
        <p:txBody>
          <a:bodyPr wrap="squar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3</a:t>
            </a:r>
            <a:endParaRPr lang="en-US" sz="800" baseline="-25000" dirty="0"/>
          </a:p>
        </p:txBody>
      </p:sp>
      <p:sp>
        <p:nvSpPr>
          <p:cNvPr id="22" name="Oval 21">
            <a:extLst>
              <a:ext uri="{FF2B5EF4-FFF2-40B4-BE49-F238E27FC236}">
                <a16:creationId xmlns:a16="http://schemas.microsoft.com/office/drawing/2014/main" id="{08E58D82-176E-E0F1-704F-F0BE07EE254F}"/>
              </a:ext>
            </a:extLst>
          </p:cNvPr>
          <p:cNvSpPr/>
          <p:nvPr/>
        </p:nvSpPr>
        <p:spPr>
          <a:xfrm>
            <a:off x="5409750" y="3824263"/>
            <a:ext cx="181232" cy="181233"/>
          </a:xfrm>
          <a:prstGeom prst="ellipse">
            <a:avLst/>
          </a:prstGeom>
          <a:solidFill>
            <a:srgbClr val="D6E4D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7B08117-A3BB-4CC3-1CC5-941E6E07C0D0}"/>
              </a:ext>
            </a:extLst>
          </p:cNvPr>
          <p:cNvSpPr/>
          <p:nvPr/>
        </p:nvSpPr>
        <p:spPr>
          <a:xfrm>
            <a:off x="5354332" y="3774664"/>
            <a:ext cx="292068" cy="230832"/>
          </a:xfrm>
          <a:prstGeom prst="rect">
            <a:avLst/>
          </a:prstGeom>
        </p:spPr>
        <p:txBody>
          <a:bodyPr wrap="squar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6</a:t>
            </a:r>
            <a:endParaRPr lang="en-US" sz="800" baseline="-25000" dirty="0"/>
          </a:p>
        </p:txBody>
      </p:sp>
      <p:sp>
        <p:nvSpPr>
          <p:cNvPr id="24" name="Right Brace 23">
            <a:extLst>
              <a:ext uri="{FF2B5EF4-FFF2-40B4-BE49-F238E27FC236}">
                <a16:creationId xmlns:a16="http://schemas.microsoft.com/office/drawing/2014/main" id="{06AFD564-796A-81F4-12C9-3AB2BF338145}"/>
              </a:ext>
            </a:extLst>
          </p:cNvPr>
          <p:cNvSpPr/>
          <p:nvPr/>
        </p:nvSpPr>
        <p:spPr>
          <a:xfrm>
            <a:off x="7130952" y="4113923"/>
            <a:ext cx="86965" cy="400975"/>
          </a:xfrm>
          <a:prstGeom prst="rightBrace">
            <a:avLst>
              <a:gd name="adj1" fmla="val 448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AC102AE-0660-9543-FAD4-443ED7737BB3}"/>
              </a:ext>
            </a:extLst>
          </p:cNvPr>
          <p:cNvCxnSpPr>
            <a:cxnSpLocks/>
          </p:cNvCxnSpPr>
          <p:nvPr/>
        </p:nvCxnSpPr>
        <p:spPr>
          <a:xfrm>
            <a:off x="7192389" y="4314586"/>
            <a:ext cx="566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A41F95-10D7-974E-48F4-0C6BF8E21D95}"/>
              </a:ext>
            </a:extLst>
          </p:cNvPr>
          <p:cNvCxnSpPr>
            <a:cxnSpLocks/>
          </p:cNvCxnSpPr>
          <p:nvPr/>
        </p:nvCxnSpPr>
        <p:spPr>
          <a:xfrm flipV="1">
            <a:off x="7245180" y="3792685"/>
            <a:ext cx="0" cy="525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F76D39-8959-1698-817D-08638A261A87}"/>
              </a:ext>
            </a:extLst>
          </p:cNvPr>
          <p:cNvCxnSpPr>
            <a:cxnSpLocks/>
          </p:cNvCxnSpPr>
          <p:nvPr/>
        </p:nvCxnSpPr>
        <p:spPr>
          <a:xfrm>
            <a:off x="4334761" y="3797028"/>
            <a:ext cx="29072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E9C480F-8DE8-5532-7768-4C3BEEE2E778}"/>
              </a:ext>
            </a:extLst>
          </p:cNvPr>
          <p:cNvCxnSpPr>
            <a:cxnSpLocks/>
          </p:cNvCxnSpPr>
          <p:nvPr/>
        </p:nvCxnSpPr>
        <p:spPr>
          <a:xfrm flipV="1">
            <a:off x="4334761" y="3794753"/>
            <a:ext cx="0" cy="428781"/>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205AEC-C8A5-48FA-B913-B05ED4A6B668}"/>
              </a:ext>
            </a:extLst>
          </p:cNvPr>
          <p:cNvSpPr txBox="1"/>
          <p:nvPr/>
        </p:nvSpPr>
        <p:spPr>
          <a:xfrm>
            <a:off x="4311868" y="3917144"/>
            <a:ext cx="654429"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①</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refill</a:t>
            </a:r>
            <a:endParaRPr lang="en-US" sz="1000" baseline="-25000" dirty="0">
              <a:latin typeface="Arial" panose="020B0604020202020204" pitchFamily="34" charset="0"/>
              <a:cs typeface="Arial" panose="020B0604020202020204" pitchFamily="34" charset="0"/>
            </a:endParaRPr>
          </a:p>
        </p:txBody>
      </p:sp>
      <p:pic>
        <p:nvPicPr>
          <p:cNvPr id="30" name="Graphic 29" descr="Processor outline">
            <a:extLst>
              <a:ext uri="{FF2B5EF4-FFF2-40B4-BE49-F238E27FC236}">
                <a16:creationId xmlns:a16="http://schemas.microsoft.com/office/drawing/2014/main" id="{A353C8E6-D667-9B90-9219-B47245939B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659" y="4114738"/>
            <a:ext cx="400160" cy="400160"/>
          </a:xfrm>
          <a:prstGeom prst="rect">
            <a:avLst/>
          </a:prstGeom>
        </p:spPr>
      </p:pic>
      <p:pic>
        <p:nvPicPr>
          <p:cNvPr id="31" name="Graphic 30" descr="Processor outline">
            <a:extLst>
              <a:ext uri="{FF2B5EF4-FFF2-40B4-BE49-F238E27FC236}">
                <a16:creationId xmlns:a16="http://schemas.microsoft.com/office/drawing/2014/main" id="{51EF827C-336F-9061-B0CD-F10030FA59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659" y="4504515"/>
            <a:ext cx="400160" cy="400160"/>
          </a:xfrm>
          <a:prstGeom prst="rect">
            <a:avLst/>
          </a:prstGeom>
        </p:spPr>
      </p:pic>
      <p:pic>
        <p:nvPicPr>
          <p:cNvPr id="32" name="Graphic 31" descr="Processor outline">
            <a:extLst>
              <a:ext uri="{FF2B5EF4-FFF2-40B4-BE49-F238E27FC236}">
                <a16:creationId xmlns:a16="http://schemas.microsoft.com/office/drawing/2014/main" id="{A9FBBCB1-FA0E-1A88-76D1-68A245B93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659" y="5094372"/>
            <a:ext cx="400160" cy="400160"/>
          </a:xfrm>
          <a:prstGeom prst="rect">
            <a:avLst/>
          </a:prstGeom>
        </p:spPr>
      </p:pic>
      <p:sp>
        <p:nvSpPr>
          <p:cNvPr id="33" name="TextBox 32">
            <a:extLst>
              <a:ext uri="{FF2B5EF4-FFF2-40B4-BE49-F238E27FC236}">
                <a16:creationId xmlns:a16="http://schemas.microsoft.com/office/drawing/2014/main" id="{3DDDC778-0339-4330-E281-3EA26E73A46F}"/>
              </a:ext>
            </a:extLst>
          </p:cNvPr>
          <p:cNvSpPr txBox="1"/>
          <p:nvPr/>
        </p:nvSpPr>
        <p:spPr>
          <a:xfrm rot="16200000">
            <a:off x="2072254" y="4598714"/>
            <a:ext cx="1125046" cy="338554"/>
          </a:xfrm>
          <a:prstGeom prst="rect">
            <a:avLst/>
          </a:prstGeom>
          <a:noFill/>
        </p:spPr>
        <p:txBody>
          <a:bodyPr wrap="square" rtlCol="0">
            <a:spAutoFit/>
          </a:bodyPr>
          <a:lstStyle/>
          <a:p>
            <a:r>
              <a:rPr lang="en-US" altLang="zh-CN" sz="1600" dirty="0" err="1">
                <a:latin typeface="Arial" panose="020B0604020202020204" pitchFamily="34" charset="0"/>
                <a:cs typeface="Arial" panose="020B0604020202020204" pitchFamily="34" charset="0"/>
              </a:rPr>
              <a:t>compers</a:t>
            </a:r>
            <a:endParaRPr lang="en-US" sz="1600" baseline="-250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AC0CF01F-B28B-659D-37A9-CB2148BF983A}"/>
              </a:ext>
            </a:extLst>
          </p:cNvPr>
          <p:cNvSpPr txBox="1"/>
          <p:nvPr/>
        </p:nvSpPr>
        <p:spPr>
          <a:xfrm rot="5400000">
            <a:off x="2962927" y="4849320"/>
            <a:ext cx="434042" cy="338554"/>
          </a:xfrm>
          <a:prstGeom prst="rect">
            <a:avLst/>
          </a:prstGeom>
          <a:noFill/>
        </p:spPr>
        <p:txBody>
          <a:bodyPr wrap="square" rtlCol="0">
            <a:spAutoFit/>
          </a:bodyPr>
          <a:lstStyle/>
          <a:p>
            <a:r>
              <a:rPr lang="en-US" altLang="zh-CN" sz="2400" baseline="-25000" dirty="0">
                <a:latin typeface="Arial" panose="020B0604020202020204" pitchFamily="34" charset="0"/>
                <a:cs typeface="Arial" panose="020B0604020202020204" pitchFamily="34" charset="0"/>
              </a:rPr>
              <a:t>…</a:t>
            </a:r>
            <a:endParaRPr lang="en-US" sz="2400" baseline="-25000" dirty="0">
              <a:latin typeface="Arial" panose="020B0604020202020204" pitchFamily="34" charset="0"/>
              <a:cs typeface="Arial" panose="020B0604020202020204" pitchFamily="34" charset="0"/>
            </a:endParaRPr>
          </a:p>
        </p:txBody>
      </p:sp>
      <p:cxnSp>
        <p:nvCxnSpPr>
          <p:cNvPr id="35" name="Straight Connector 34">
            <a:extLst>
              <a:ext uri="{FF2B5EF4-FFF2-40B4-BE49-F238E27FC236}">
                <a16:creationId xmlns:a16="http://schemas.microsoft.com/office/drawing/2014/main" id="{D3C56C52-E741-5E5D-D3F2-CBD6403D01C1}"/>
              </a:ext>
            </a:extLst>
          </p:cNvPr>
          <p:cNvCxnSpPr>
            <a:cxnSpLocks/>
          </p:cNvCxnSpPr>
          <p:nvPr/>
        </p:nvCxnSpPr>
        <p:spPr>
          <a:xfrm>
            <a:off x="3683953" y="4307327"/>
            <a:ext cx="1749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F7B3DF-DB55-F032-E97F-9649ECB5B755}"/>
              </a:ext>
            </a:extLst>
          </p:cNvPr>
          <p:cNvCxnSpPr>
            <a:cxnSpLocks/>
          </p:cNvCxnSpPr>
          <p:nvPr/>
        </p:nvCxnSpPr>
        <p:spPr>
          <a:xfrm flipV="1">
            <a:off x="3687504" y="4259866"/>
            <a:ext cx="0" cy="3925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DE70CC-E29A-98EE-27A2-E457E4EB75D6}"/>
              </a:ext>
            </a:extLst>
          </p:cNvPr>
          <p:cNvCxnSpPr>
            <a:cxnSpLocks/>
          </p:cNvCxnSpPr>
          <p:nvPr/>
        </p:nvCxnSpPr>
        <p:spPr>
          <a:xfrm>
            <a:off x="3247947" y="4262612"/>
            <a:ext cx="442400"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077B44-BB82-F535-8E8F-70E07BA794DC}"/>
              </a:ext>
            </a:extLst>
          </p:cNvPr>
          <p:cNvCxnSpPr>
            <a:cxnSpLocks/>
          </p:cNvCxnSpPr>
          <p:nvPr/>
        </p:nvCxnSpPr>
        <p:spPr>
          <a:xfrm>
            <a:off x="3247947" y="4650031"/>
            <a:ext cx="442400"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ED03B32-B56F-E16B-95C7-17B90AE17CF0}"/>
              </a:ext>
            </a:extLst>
          </p:cNvPr>
          <p:cNvSpPr txBox="1"/>
          <p:nvPr/>
        </p:nvSpPr>
        <p:spPr>
          <a:xfrm>
            <a:off x="3186133" y="4022022"/>
            <a:ext cx="654429"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②</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fetch</a:t>
            </a:r>
            <a:endParaRPr lang="en-US" sz="1000" baseline="-25000"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3882B8F4-6486-B3BA-E010-08B6D658B9DD}"/>
              </a:ext>
            </a:extLst>
          </p:cNvPr>
          <p:cNvGrpSpPr/>
          <p:nvPr/>
        </p:nvGrpSpPr>
        <p:grpSpPr>
          <a:xfrm>
            <a:off x="3039104" y="4228753"/>
            <a:ext cx="292068" cy="230832"/>
            <a:chOff x="1401953" y="3006045"/>
            <a:chExt cx="292068" cy="230832"/>
          </a:xfrm>
        </p:grpSpPr>
        <p:sp>
          <p:nvSpPr>
            <p:cNvPr id="41" name="Oval 40">
              <a:extLst>
                <a:ext uri="{FF2B5EF4-FFF2-40B4-BE49-F238E27FC236}">
                  <a16:creationId xmlns:a16="http://schemas.microsoft.com/office/drawing/2014/main" id="{7F321B51-3777-CA9B-39F0-25B7C90E541B}"/>
                </a:ext>
              </a:extLst>
            </p:cNvPr>
            <p:cNvSpPr/>
            <p:nvPr/>
          </p:nvSpPr>
          <p:spPr>
            <a:xfrm>
              <a:off x="1445965" y="3039086"/>
              <a:ext cx="181232" cy="181233"/>
            </a:xfrm>
            <a:prstGeom prst="ellipse">
              <a:avLst/>
            </a:prstGeom>
            <a:solidFill>
              <a:srgbClr val="CFD6EA"/>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E4467BF-D1AD-5B18-31D9-403DE1E49BD9}"/>
                </a:ext>
              </a:extLst>
            </p:cNvPr>
            <p:cNvSpPr/>
            <p:nvPr/>
          </p:nvSpPr>
          <p:spPr>
            <a:xfrm>
              <a:off x="1401953" y="3006045"/>
              <a:ext cx="292068" cy="230832"/>
            </a:xfrm>
            <a:prstGeom prst="rect">
              <a:avLst/>
            </a:prstGeom>
          </p:spPr>
          <p:txBody>
            <a:bodyPr wrap="non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7</a:t>
              </a:r>
              <a:endParaRPr lang="en-US" sz="800" baseline="-25000" dirty="0"/>
            </a:p>
          </p:txBody>
        </p:sp>
      </p:grpSp>
      <p:grpSp>
        <p:nvGrpSpPr>
          <p:cNvPr id="92" name="Group 91">
            <a:extLst>
              <a:ext uri="{FF2B5EF4-FFF2-40B4-BE49-F238E27FC236}">
                <a16:creationId xmlns:a16="http://schemas.microsoft.com/office/drawing/2014/main" id="{00490A7B-582F-0A4A-B4F8-85B55AA99A88}"/>
              </a:ext>
            </a:extLst>
          </p:cNvPr>
          <p:cNvGrpSpPr/>
          <p:nvPr/>
        </p:nvGrpSpPr>
        <p:grpSpPr>
          <a:xfrm>
            <a:off x="3044124" y="4652390"/>
            <a:ext cx="292068" cy="230832"/>
            <a:chOff x="1406973" y="3429682"/>
            <a:chExt cx="292068" cy="230832"/>
          </a:xfrm>
        </p:grpSpPr>
        <p:sp>
          <p:nvSpPr>
            <p:cNvPr id="44" name="Oval 43">
              <a:extLst>
                <a:ext uri="{FF2B5EF4-FFF2-40B4-BE49-F238E27FC236}">
                  <a16:creationId xmlns:a16="http://schemas.microsoft.com/office/drawing/2014/main" id="{72A838AE-1D11-5252-5CF0-CA6CE0879661}"/>
                </a:ext>
              </a:extLst>
            </p:cNvPr>
            <p:cNvSpPr/>
            <p:nvPr/>
          </p:nvSpPr>
          <p:spPr>
            <a:xfrm>
              <a:off x="1450985" y="3462723"/>
              <a:ext cx="181232" cy="181233"/>
            </a:xfrm>
            <a:prstGeom prst="ellipse">
              <a:avLst/>
            </a:prstGeom>
            <a:solidFill>
              <a:srgbClr val="CFD6EA"/>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1C03CA2-CFA2-BE46-7CD5-4EBE46F3476B}"/>
                </a:ext>
              </a:extLst>
            </p:cNvPr>
            <p:cNvSpPr/>
            <p:nvPr/>
          </p:nvSpPr>
          <p:spPr>
            <a:xfrm>
              <a:off x="1406973" y="3429682"/>
              <a:ext cx="292068" cy="230832"/>
            </a:xfrm>
            <a:prstGeom prst="rect">
              <a:avLst/>
            </a:prstGeom>
          </p:spPr>
          <p:txBody>
            <a:bodyPr wrap="non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4</a:t>
              </a:r>
              <a:endParaRPr lang="en-US" sz="800" baseline="-25000" dirty="0"/>
            </a:p>
          </p:txBody>
        </p:sp>
      </p:grpSp>
      <p:sp>
        <p:nvSpPr>
          <p:cNvPr id="46" name="圆角矩形 229">
            <a:extLst>
              <a:ext uri="{FF2B5EF4-FFF2-40B4-BE49-F238E27FC236}">
                <a16:creationId xmlns:a16="http://schemas.microsoft.com/office/drawing/2014/main" id="{1FA2750B-92E7-3ECB-9523-E63B20623831}"/>
              </a:ext>
            </a:extLst>
          </p:cNvPr>
          <p:cNvSpPr/>
          <p:nvPr/>
        </p:nvSpPr>
        <p:spPr>
          <a:xfrm>
            <a:off x="3802449" y="5249829"/>
            <a:ext cx="795432" cy="327267"/>
          </a:xfrm>
          <a:prstGeom prst="roundRect">
            <a:avLst/>
          </a:prstGeom>
          <a:solidFill>
            <a:srgbClr val="CFD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圆角矩形 229">
            <a:extLst>
              <a:ext uri="{FF2B5EF4-FFF2-40B4-BE49-F238E27FC236}">
                <a16:creationId xmlns:a16="http://schemas.microsoft.com/office/drawing/2014/main" id="{C49E62D0-EF75-6203-DC7C-ED8CF6D525AB}"/>
              </a:ext>
            </a:extLst>
          </p:cNvPr>
          <p:cNvSpPr/>
          <p:nvPr/>
        </p:nvSpPr>
        <p:spPr>
          <a:xfrm>
            <a:off x="4837344" y="5249829"/>
            <a:ext cx="795432" cy="327267"/>
          </a:xfrm>
          <a:prstGeom prst="roundRect">
            <a:avLst/>
          </a:prstGeom>
          <a:solidFill>
            <a:srgbClr val="F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圆角矩形 229">
            <a:extLst>
              <a:ext uri="{FF2B5EF4-FFF2-40B4-BE49-F238E27FC236}">
                <a16:creationId xmlns:a16="http://schemas.microsoft.com/office/drawing/2014/main" id="{BE2A3F7E-99E8-D45B-2F42-D51D1B516E71}"/>
              </a:ext>
            </a:extLst>
          </p:cNvPr>
          <p:cNvSpPr/>
          <p:nvPr/>
        </p:nvSpPr>
        <p:spPr>
          <a:xfrm>
            <a:off x="6446591" y="5242367"/>
            <a:ext cx="795432" cy="327267"/>
          </a:xfrm>
          <a:prstGeom prst="roundRect">
            <a:avLst/>
          </a:prstGeom>
          <a:solidFill>
            <a:srgbClr val="D6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9" name="Straight Connector 48">
            <a:extLst>
              <a:ext uri="{FF2B5EF4-FFF2-40B4-BE49-F238E27FC236}">
                <a16:creationId xmlns:a16="http://schemas.microsoft.com/office/drawing/2014/main" id="{A87FD0E0-B691-0EF4-FF61-4C753A765C3F}"/>
              </a:ext>
            </a:extLst>
          </p:cNvPr>
          <p:cNvCxnSpPr>
            <a:cxnSpLocks/>
          </p:cNvCxnSpPr>
          <p:nvPr/>
        </p:nvCxnSpPr>
        <p:spPr>
          <a:xfrm flipH="1">
            <a:off x="4597881" y="5413462"/>
            <a:ext cx="237703"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CBF4BF0-932B-6C28-1055-DFA8D05E82B6}"/>
              </a:ext>
            </a:extLst>
          </p:cNvPr>
          <p:cNvCxnSpPr>
            <a:cxnSpLocks/>
          </p:cNvCxnSpPr>
          <p:nvPr/>
        </p:nvCxnSpPr>
        <p:spPr>
          <a:xfrm flipH="1">
            <a:off x="5629178" y="5413462"/>
            <a:ext cx="237703"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7E82B4C-DD6F-F823-4CFE-F1A47097657D}"/>
              </a:ext>
            </a:extLst>
          </p:cNvPr>
          <p:cNvCxnSpPr>
            <a:cxnSpLocks/>
          </p:cNvCxnSpPr>
          <p:nvPr/>
        </p:nvCxnSpPr>
        <p:spPr>
          <a:xfrm flipH="1">
            <a:off x="6205351" y="5406000"/>
            <a:ext cx="237703"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D8F2824-0112-E01B-CF9D-993C35D0AD55}"/>
              </a:ext>
            </a:extLst>
          </p:cNvPr>
          <p:cNvSpPr txBox="1"/>
          <p:nvPr/>
        </p:nvSpPr>
        <p:spPr>
          <a:xfrm>
            <a:off x="5845984" y="5109302"/>
            <a:ext cx="434042" cy="338554"/>
          </a:xfrm>
          <a:prstGeom prst="rect">
            <a:avLst/>
          </a:prstGeom>
          <a:noFill/>
        </p:spPr>
        <p:txBody>
          <a:bodyPr wrap="square" rtlCol="0">
            <a:spAutoFit/>
          </a:bodyPr>
          <a:lstStyle/>
          <a:p>
            <a:r>
              <a:rPr lang="en-US" altLang="zh-CN" sz="2400" baseline="-25000" dirty="0">
                <a:latin typeface="Arial" panose="020B0604020202020204" pitchFamily="34" charset="0"/>
                <a:cs typeface="Arial" panose="020B0604020202020204" pitchFamily="34" charset="0"/>
              </a:rPr>
              <a:t>…</a:t>
            </a:r>
            <a:endParaRPr lang="en-US" sz="2400" baseline="-25000" dirty="0">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FC133BA2-EB07-EE1B-55C4-EEE05ABF24E4}"/>
              </a:ext>
            </a:extLst>
          </p:cNvPr>
          <p:cNvCxnSpPr>
            <a:cxnSpLocks/>
          </p:cNvCxnSpPr>
          <p:nvPr/>
        </p:nvCxnSpPr>
        <p:spPr>
          <a:xfrm>
            <a:off x="3272541" y="4764067"/>
            <a:ext cx="86850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27166B3-19F7-82BB-43C5-C190C66E4D33}"/>
              </a:ext>
            </a:extLst>
          </p:cNvPr>
          <p:cNvCxnSpPr>
            <a:cxnSpLocks/>
          </p:cNvCxnSpPr>
          <p:nvPr/>
        </p:nvCxnSpPr>
        <p:spPr>
          <a:xfrm flipV="1">
            <a:off x="4141046" y="4760549"/>
            <a:ext cx="0" cy="629953"/>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AAF4048-13E9-77BA-B595-FE72969A2BB6}"/>
              </a:ext>
            </a:extLst>
          </p:cNvPr>
          <p:cNvGrpSpPr/>
          <p:nvPr/>
        </p:nvGrpSpPr>
        <p:grpSpPr>
          <a:xfrm>
            <a:off x="3043114" y="5227705"/>
            <a:ext cx="292068" cy="230832"/>
            <a:chOff x="1405963" y="4004997"/>
            <a:chExt cx="292068" cy="230832"/>
          </a:xfrm>
        </p:grpSpPr>
        <p:sp>
          <p:nvSpPr>
            <p:cNvPr id="56" name="Oval 55">
              <a:extLst>
                <a:ext uri="{FF2B5EF4-FFF2-40B4-BE49-F238E27FC236}">
                  <a16:creationId xmlns:a16="http://schemas.microsoft.com/office/drawing/2014/main" id="{67F9588C-963F-A53B-B000-9155B3A60A9E}"/>
                </a:ext>
              </a:extLst>
            </p:cNvPr>
            <p:cNvSpPr/>
            <p:nvPr/>
          </p:nvSpPr>
          <p:spPr>
            <a:xfrm>
              <a:off x="1449975" y="4038038"/>
              <a:ext cx="181232" cy="181233"/>
            </a:xfrm>
            <a:prstGeom prst="ellipse">
              <a:avLst/>
            </a:prstGeom>
            <a:solidFill>
              <a:srgbClr val="CFD6EA"/>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85AD8D7F-651F-95DE-986D-91C131502403}"/>
                </a:ext>
              </a:extLst>
            </p:cNvPr>
            <p:cNvSpPr/>
            <p:nvPr/>
          </p:nvSpPr>
          <p:spPr>
            <a:xfrm>
              <a:off x="1405963" y="4004997"/>
              <a:ext cx="292068" cy="230832"/>
            </a:xfrm>
            <a:prstGeom prst="rect">
              <a:avLst/>
            </a:prstGeom>
          </p:spPr>
          <p:txBody>
            <a:bodyPr wrap="non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1</a:t>
              </a:r>
              <a:endParaRPr lang="en-US" sz="800" baseline="-25000" dirty="0"/>
            </a:p>
          </p:txBody>
        </p:sp>
      </p:grpSp>
      <p:sp>
        <p:nvSpPr>
          <p:cNvPr id="58" name="TextBox 57">
            <a:extLst>
              <a:ext uri="{FF2B5EF4-FFF2-40B4-BE49-F238E27FC236}">
                <a16:creationId xmlns:a16="http://schemas.microsoft.com/office/drawing/2014/main" id="{F7B45F6B-634B-D41C-5951-B573C313F746}"/>
              </a:ext>
            </a:extLst>
          </p:cNvPr>
          <p:cNvSpPr txBox="1"/>
          <p:nvPr/>
        </p:nvSpPr>
        <p:spPr>
          <a:xfrm>
            <a:off x="4060125" y="4577265"/>
            <a:ext cx="1238781"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③</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timeout</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&amp;</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insert</a:t>
            </a:r>
            <a:endParaRPr lang="en-US" sz="1000" baseline="-25000" dirty="0">
              <a:latin typeface="Arial" panose="020B0604020202020204" pitchFamily="34" charset="0"/>
              <a:cs typeface="Arial" panose="020B0604020202020204" pitchFamily="34" charset="0"/>
            </a:endParaRPr>
          </a:p>
        </p:txBody>
      </p:sp>
      <p:cxnSp>
        <p:nvCxnSpPr>
          <p:cNvPr id="59" name="Straight Connector 58">
            <a:extLst>
              <a:ext uri="{FF2B5EF4-FFF2-40B4-BE49-F238E27FC236}">
                <a16:creationId xmlns:a16="http://schemas.microsoft.com/office/drawing/2014/main" id="{79ECBA70-4255-5E33-2E6A-F324289309EF}"/>
              </a:ext>
            </a:extLst>
          </p:cNvPr>
          <p:cNvCxnSpPr>
            <a:cxnSpLocks/>
          </p:cNvCxnSpPr>
          <p:nvPr/>
        </p:nvCxnSpPr>
        <p:spPr>
          <a:xfrm>
            <a:off x="3272541" y="5387541"/>
            <a:ext cx="537387"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DBFF25E-E0EC-DCBB-DCA4-4C715BAE61F5}"/>
              </a:ext>
            </a:extLst>
          </p:cNvPr>
          <p:cNvSpPr txBox="1"/>
          <p:nvPr/>
        </p:nvSpPr>
        <p:spPr>
          <a:xfrm>
            <a:off x="3766052" y="5095023"/>
            <a:ext cx="434042" cy="338554"/>
          </a:xfrm>
          <a:prstGeom prst="rect">
            <a:avLst/>
          </a:prstGeom>
          <a:noFill/>
        </p:spPr>
        <p:txBody>
          <a:bodyPr wrap="square" rtlCol="0">
            <a:spAutoFit/>
          </a:bodyPr>
          <a:lstStyle/>
          <a:p>
            <a:r>
              <a:rPr lang="en-US" altLang="zh-CN" sz="2400" baseline="-25000" dirty="0">
                <a:latin typeface="Arial" panose="020B0604020202020204" pitchFamily="34" charset="0"/>
                <a:cs typeface="Arial" panose="020B0604020202020204" pitchFamily="34" charset="0"/>
              </a:rPr>
              <a:t>…</a:t>
            </a:r>
            <a:endParaRPr lang="en-US" sz="2400" baseline="-25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35D51FBB-373D-92B3-27D8-9D203E37A0EC}"/>
              </a:ext>
            </a:extLst>
          </p:cNvPr>
          <p:cNvSpPr txBox="1"/>
          <p:nvPr/>
        </p:nvSpPr>
        <p:spPr>
          <a:xfrm>
            <a:off x="3183747" y="5120392"/>
            <a:ext cx="654429"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②</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fetch</a:t>
            </a:r>
            <a:endParaRPr lang="en-US" sz="1000" baseline="-25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660D7AAD-DE26-9A15-383F-0BBF43C21C55}"/>
              </a:ext>
            </a:extLst>
          </p:cNvPr>
          <p:cNvSpPr txBox="1"/>
          <p:nvPr/>
        </p:nvSpPr>
        <p:spPr>
          <a:xfrm>
            <a:off x="5168571" y="4888263"/>
            <a:ext cx="856658" cy="338554"/>
          </a:xfrm>
          <a:prstGeom prst="rect">
            <a:avLst/>
          </a:prstGeom>
          <a:noFill/>
        </p:spPr>
        <p:txBody>
          <a:bodyPr wrap="square" rtlCol="0">
            <a:spAutoFit/>
          </a:bodyPr>
          <a:lstStyle/>
          <a:p>
            <a:r>
              <a:rPr lang="en-US" altLang="zh-CN" sz="1600" i="1" dirty="0" err="1">
                <a:latin typeface="Arial" panose="020B0604020202020204" pitchFamily="34" charset="0"/>
                <a:cs typeface="Arial" panose="020B0604020202020204" pitchFamily="34" charset="0"/>
              </a:rPr>
              <a:t>L</a:t>
            </a:r>
            <a:r>
              <a:rPr lang="en-US" altLang="zh-CN" sz="1600" baseline="-25000" dirty="0" err="1">
                <a:latin typeface="Arial" panose="020B0604020202020204" pitchFamily="34" charset="0"/>
                <a:cs typeface="Arial" panose="020B0604020202020204" pitchFamily="34" charset="0"/>
              </a:rPr>
              <a:t>timeout</a:t>
            </a:r>
            <a:endParaRPr lang="en-US" sz="1600" baseline="-25000" dirty="0">
              <a:latin typeface="Arial" panose="020B0604020202020204" pitchFamily="34" charset="0"/>
              <a:cs typeface="Arial" panose="020B0604020202020204" pitchFamily="34" charset="0"/>
            </a:endParaRPr>
          </a:p>
        </p:txBody>
      </p:sp>
      <p:sp>
        <p:nvSpPr>
          <p:cNvPr id="63" name="Rounded Rectangle 62">
            <a:extLst>
              <a:ext uri="{FF2B5EF4-FFF2-40B4-BE49-F238E27FC236}">
                <a16:creationId xmlns:a16="http://schemas.microsoft.com/office/drawing/2014/main" id="{3D7DAAC8-94DE-205D-255A-846A4DA5CFE8}"/>
              </a:ext>
            </a:extLst>
          </p:cNvPr>
          <p:cNvSpPr/>
          <p:nvPr/>
        </p:nvSpPr>
        <p:spPr>
          <a:xfrm>
            <a:off x="3738445" y="4945625"/>
            <a:ext cx="3627558" cy="681398"/>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89">
            <a:extLst>
              <a:ext uri="{FF2B5EF4-FFF2-40B4-BE49-F238E27FC236}">
                <a16:creationId xmlns:a16="http://schemas.microsoft.com/office/drawing/2014/main" id="{E10AAA80-4426-C4CF-65EA-6D3836CBBD4D}"/>
              </a:ext>
            </a:extLst>
          </p:cNvPr>
          <p:cNvGrpSpPr/>
          <p:nvPr/>
        </p:nvGrpSpPr>
        <p:grpSpPr>
          <a:xfrm>
            <a:off x="4865643" y="5871174"/>
            <a:ext cx="328936" cy="230832"/>
            <a:chOff x="3228492" y="4648466"/>
            <a:chExt cx="328936" cy="230832"/>
          </a:xfrm>
        </p:grpSpPr>
        <p:sp>
          <p:nvSpPr>
            <p:cNvPr id="65" name="Oval 64">
              <a:extLst>
                <a:ext uri="{FF2B5EF4-FFF2-40B4-BE49-F238E27FC236}">
                  <a16:creationId xmlns:a16="http://schemas.microsoft.com/office/drawing/2014/main" id="{BDA16DA1-1F41-C1F0-586B-756BF2B9F8AC}"/>
                </a:ext>
              </a:extLst>
            </p:cNvPr>
            <p:cNvSpPr/>
            <p:nvPr/>
          </p:nvSpPr>
          <p:spPr>
            <a:xfrm>
              <a:off x="3280253" y="4681507"/>
              <a:ext cx="239179" cy="197790"/>
            </a:xfrm>
            <a:prstGeom prst="ellipse">
              <a:avLst/>
            </a:prstGeom>
            <a:solidFill>
              <a:srgbClr val="CFD6EA"/>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D66BDB44-7207-BE37-36AD-E15923B3C918}"/>
                </a:ext>
              </a:extLst>
            </p:cNvPr>
            <p:cNvSpPr/>
            <p:nvPr/>
          </p:nvSpPr>
          <p:spPr>
            <a:xfrm>
              <a:off x="3228492" y="4648466"/>
              <a:ext cx="328936" cy="230832"/>
            </a:xfrm>
            <a:prstGeom prst="rect">
              <a:avLst/>
            </a:prstGeom>
          </p:spPr>
          <p:txBody>
            <a:bodyPr wrap="non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1a</a:t>
              </a:r>
              <a:endParaRPr lang="en-US" sz="800" baseline="-25000" dirty="0"/>
            </a:p>
          </p:txBody>
        </p:sp>
      </p:grpSp>
      <p:grpSp>
        <p:nvGrpSpPr>
          <p:cNvPr id="89" name="Group 88">
            <a:extLst>
              <a:ext uri="{FF2B5EF4-FFF2-40B4-BE49-F238E27FC236}">
                <a16:creationId xmlns:a16="http://schemas.microsoft.com/office/drawing/2014/main" id="{F5769FB2-21A4-4A17-33D0-B7D65BC7C639}"/>
              </a:ext>
            </a:extLst>
          </p:cNvPr>
          <p:cNvGrpSpPr/>
          <p:nvPr/>
        </p:nvGrpSpPr>
        <p:grpSpPr>
          <a:xfrm>
            <a:off x="5164577" y="5871174"/>
            <a:ext cx="328936" cy="230832"/>
            <a:chOff x="3527426" y="4648466"/>
            <a:chExt cx="328936" cy="230832"/>
          </a:xfrm>
        </p:grpSpPr>
        <p:sp>
          <p:nvSpPr>
            <p:cNvPr id="68" name="Oval 67">
              <a:extLst>
                <a:ext uri="{FF2B5EF4-FFF2-40B4-BE49-F238E27FC236}">
                  <a16:creationId xmlns:a16="http://schemas.microsoft.com/office/drawing/2014/main" id="{739E74E3-AD72-F5B0-73F0-FDA564093462}"/>
                </a:ext>
              </a:extLst>
            </p:cNvPr>
            <p:cNvSpPr/>
            <p:nvPr/>
          </p:nvSpPr>
          <p:spPr>
            <a:xfrm>
              <a:off x="3579187" y="4681507"/>
              <a:ext cx="239179" cy="197790"/>
            </a:xfrm>
            <a:prstGeom prst="ellipse">
              <a:avLst/>
            </a:prstGeom>
            <a:solidFill>
              <a:srgbClr val="CFD6EA"/>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4883EE60-8225-6D04-31CD-8B50A64F2F2D}"/>
                </a:ext>
              </a:extLst>
            </p:cNvPr>
            <p:cNvSpPr/>
            <p:nvPr/>
          </p:nvSpPr>
          <p:spPr>
            <a:xfrm>
              <a:off x="3527426" y="4648466"/>
              <a:ext cx="328936" cy="230832"/>
            </a:xfrm>
            <a:prstGeom prst="rect">
              <a:avLst/>
            </a:prstGeom>
          </p:spPr>
          <p:txBody>
            <a:bodyPr wrap="non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1b</a:t>
              </a:r>
              <a:endParaRPr lang="en-US" sz="800" baseline="-25000" dirty="0"/>
            </a:p>
          </p:txBody>
        </p:sp>
      </p:grpSp>
      <p:sp>
        <p:nvSpPr>
          <p:cNvPr id="70" name="TextBox 69">
            <a:extLst>
              <a:ext uri="{FF2B5EF4-FFF2-40B4-BE49-F238E27FC236}">
                <a16:creationId xmlns:a16="http://schemas.microsoft.com/office/drawing/2014/main" id="{E803931F-D5AF-BBC0-313F-517D1BC2129A}"/>
              </a:ext>
            </a:extLst>
          </p:cNvPr>
          <p:cNvSpPr txBox="1"/>
          <p:nvPr/>
        </p:nvSpPr>
        <p:spPr>
          <a:xfrm>
            <a:off x="5425758" y="5717236"/>
            <a:ext cx="434042" cy="338554"/>
          </a:xfrm>
          <a:prstGeom prst="rect">
            <a:avLst/>
          </a:prstGeom>
          <a:noFill/>
        </p:spPr>
        <p:txBody>
          <a:bodyPr wrap="square" rtlCol="0">
            <a:spAutoFit/>
          </a:bodyPr>
          <a:lstStyle/>
          <a:p>
            <a:r>
              <a:rPr lang="en-US" altLang="zh-CN" sz="2400" baseline="-25000" dirty="0">
                <a:latin typeface="Arial" panose="020B0604020202020204" pitchFamily="34" charset="0"/>
                <a:cs typeface="Arial" panose="020B0604020202020204" pitchFamily="34" charset="0"/>
              </a:rPr>
              <a:t>…</a:t>
            </a:r>
            <a:endParaRPr lang="en-US" sz="2400" baseline="-25000" dirty="0">
              <a:latin typeface="Arial" panose="020B0604020202020204" pitchFamily="34" charset="0"/>
              <a:cs typeface="Arial" panose="020B0604020202020204" pitchFamily="34" charset="0"/>
            </a:endParaRPr>
          </a:p>
        </p:txBody>
      </p:sp>
      <p:cxnSp>
        <p:nvCxnSpPr>
          <p:cNvPr id="71" name="Straight Connector 70">
            <a:extLst>
              <a:ext uri="{FF2B5EF4-FFF2-40B4-BE49-F238E27FC236}">
                <a16:creationId xmlns:a16="http://schemas.microsoft.com/office/drawing/2014/main" id="{50C50826-1515-3DEC-7907-A3D45345A099}"/>
              </a:ext>
            </a:extLst>
          </p:cNvPr>
          <p:cNvCxnSpPr>
            <a:cxnSpLocks/>
          </p:cNvCxnSpPr>
          <p:nvPr/>
        </p:nvCxnSpPr>
        <p:spPr>
          <a:xfrm flipV="1">
            <a:off x="3183747" y="5458537"/>
            <a:ext cx="0" cy="535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9504762-37F6-AFE0-9234-B5F6DB5B83D1}"/>
              </a:ext>
            </a:extLst>
          </p:cNvPr>
          <p:cNvCxnSpPr>
            <a:cxnSpLocks/>
          </p:cNvCxnSpPr>
          <p:nvPr/>
        </p:nvCxnSpPr>
        <p:spPr>
          <a:xfrm flipH="1">
            <a:off x="3183747" y="5993537"/>
            <a:ext cx="1671811"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7B85BB-672A-E331-F6F5-33A1AA3F69D1}"/>
              </a:ext>
            </a:extLst>
          </p:cNvPr>
          <p:cNvSpPr txBox="1"/>
          <p:nvPr/>
        </p:nvSpPr>
        <p:spPr>
          <a:xfrm>
            <a:off x="3191525" y="5777829"/>
            <a:ext cx="1626880"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④</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timeout</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&amp;</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decompose</a:t>
            </a:r>
            <a:endParaRPr lang="en-US" sz="1000" baseline="-25000" dirty="0">
              <a:latin typeface="Arial" panose="020B0604020202020204" pitchFamily="34" charset="0"/>
              <a:cs typeface="Arial" panose="020B0604020202020204" pitchFamily="34" charset="0"/>
            </a:endParaRPr>
          </a:p>
        </p:txBody>
      </p:sp>
      <p:sp>
        <p:nvSpPr>
          <p:cNvPr id="74" name="Rounded Rectangle 73">
            <a:extLst>
              <a:ext uri="{FF2B5EF4-FFF2-40B4-BE49-F238E27FC236}">
                <a16:creationId xmlns:a16="http://schemas.microsoft.com/office/drawing/2014/main" id="{19E2C015-36F4-B920-180B-C9F3C3754141}"/>
              </a:ext>
            </a:extLst>
          </p:cNvPr>
          <p:cNvSpPr/>
          <p:nvPr/>
        </p:nvSpPr>
        <p:spPr>
          <a:xfrm>
            <a:off x="4857644" y="5886424"/>
            <a:ext cx="891744" cy="233558"/>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FFD2A872-8A21-4E69-64A8-304D9E9F5F8A}"/>
              </a:ext>
            </a:extLst>
          </p:cNvPr>
          <p:cNvCxnSpPr>
            <a:cxnSpLocks/>
          </p:cNvCxnSpPr>
          <p:nvPr/>
        </p:nvCxnSpPr>
        <p:spPr>
          <a:xfrm>
            <a:off x="4200094" y="5717236"/>
            <a:ext cx="1411479"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CDC6A91-473B-B85E-16C4-BE3F942EF6D3}"/>
              </a:ext>
            </a:extLst>
          </p:cNvPr>
          <p:cNvCxnSpPr>
            <a:cxnSpLocks/>
          </p:cNvCxnSpPr>
          <p:nvPr/>
        </p:nvCxnSpPr>
        <p:spPr>
          <a:xfrm>
            <a:off x="4200094" y="5400656"/>
            <a:ext cx="0" cy="31658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6F45187-FED9-1CE5-0B7D-619CAE2B699A}"/>
              </a:ext>
            </a:extLst>
          </p:cNvPr>
          <p:cNvCxnSpPr>
            <a:cxnSpLocks/>
          </p:cNvCxnSpPr>
          <p:nvPr/>
        </p:nvCxnSpPr>
        <p:spPr>
          <a:xfrm flipV="1">
            <a:off x="5606828" y="5721979"/>
            <a:ext cx="0" cy="2024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7192743-8ADE-E567-BC03-546A7E44A729}"/>
              </a:ext>
            </a:extLst>
          </p:cNvPr>
          <p:cNvSpPr txBox="1"/>
          <p:nvPr/>
        </p:nvSpPr>
        <p:spPr>
          <a:xfrm>
            <a:off x="3611910" y="5590812"/>
            <a:ext cx="1626880"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⑤</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insert</a:t>
            </a:r>
            <a:endParaRPr lang="en-US" sz="1000" baseline="-25000" dirty="0">
              <a:latin typeface="Arial" panose="020B0604020202020204" pitchFamily="34" charset="0"/>
              <a:cs typeface="Arial" panose="020B0604020202020204" pitchFamily="34" charset="0"/>
            </a:endParaRPr>
          </a:p>
        </p:txBody>
      </p:sp>
      <p:sp>
        <p:nvSpPr>
          <p:cNvPr id="79" name="Rounded Rectangle 78">
            <a:extLst>
              <a:ext uri="{FF2B5EF4-FFF2-40B4-BE49-F238E27FC236}">
                <a16:creationId xmlns:a16="http://schemas.microsoft.com/office/drawing/2014/main" id="{A478F34F-459C-696A-DE65-F22B64AD8C1A}"/>
              </a:ext>
            </a:extLst>
          </p:cNvPr>
          <p:cNvSpPr/>
          <p:nvPr/>
        </p:nvSpPr>
        <p:spPr>
          <a:xfrm>
            <a:off x="3423353" y="3646396"/>
            <a:ext cx="4131146" cy="2511645"/>
          </a:xfrm>
          <a:prstGeom prst="roundRect">
            <a:avLst>
              <a:gd name="adj" fmla="val 4056"/>
            </a:avLst>
          </a:prstGeom>
          <a:no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BD21721-F7F9-18A5-9D4C-871879C3B0C6}"/>
              </a:ext>
            </a:extLst>
          </p:cNvPr>
          <p:cNvSpPr txBox="1"/>
          <p:nvPr/>
        </p:nvSpPr>
        <p:spPr>
          <a:xfrm>
            <a:off x="6260437" y="5900940"/>
            <a:ext cx="1296212" cy="253916"/>
          </a:xfrm>
          <a:prstGeom prst="rect">
            <a:avLst/>
          </a:prstGeom>
          <a:noFill/>
        </p:spPr>
        <p:txBody>
          <a:bodyPr wrap="square" rtlCol="0">
            <a:spAutoFit/>
          </a:bodyPr>
          <a:lstStyle/>
          <a:p>
            <a:r>
              <a:rPr lang="en-US" altLang="zh-CN" sz="1050" b="1" dirty="0">
                <a:solidFill>
                  <a:schemeClr val="bg1">
                    <a:lumMod val="50000"/>
                  </a:schemeClr>
                </a:solidFill>
                <a:latin typeface="Arial" panose="020B0604020202020204" pitchFamily="34" charset="0"/>
                <a:cs typeface="Arial" panose="020B0604020202020204" pitchFamily="34" charset="0"/>
              </a:rPr>
              <a:t>Pattern</a:t>
            </a:r>
            <a:r>
              <a:rPr lang="zh-CN" altLang="en-US" sz="1050" b="1" dirty="0">
                <a:solidFill>
                  <a:schemeClr val="bg1">
                    <a:lumMod val="50000"/>
                  </a:schemeClr>
                </a:solidFill>
                <a:latin typeface="Arial" panose="020B0604020202020204" pitchFamily="34" charset="0"/>
                <a:cs typeface="Arial" panose="020B0604020202020204" pitchFamily="34" charset="0"/>
              </a:rPr>
              <a:t> </a:t>
            </a:r>
            <a:r>
              <a:rPr lang="en-US" altLang="zh-CN" sz="1050" b="1" dirty="0">
                <a:solidFill>
                  <a:schemeClr val="bg1">
                    <a:lumMod val="50000"/>
                  </a:schemeClr>
                </a:solidFill>
                <a:latin typeface="Arial" panose="020B0604020202020204" pitchFamily="34" charset="0"/>
                <a:cs typeface="Arial" panose="020B0604020202020204" pitchFamily="34" charset="0"/>
              </a:rPr>
              <a:t>Capsule</a:t>
            </a:r>
            <a:r>
              <a:rPr lang="zh-CN" altLang="en-US" sz="1050" b="1" dirty="0">
                <a:solidFill>
                  <a:schemeClr val="bg1">
                    <a:lumMod val="50000"/>
                  </a:schemeClr>
                </a:solidFill>
                <a:latin typeface="Arial" panose="020B0604020202020204" pitchFamily="34" charset="0"/>
                <a:cs typeface="Arial" panose="020B0604020202020204" pitchFamily="34" charset="0"/>
              </a:rPr>
              <a:t> </a:t>
            </a:r>
            <a:endParaRPr lang="en-US" sz="1050" b="1" baseline="-25000" dirty="0">
              <a:solidFill>
                <a:schemeClr val="bg1">
                  <a:lumMod val="50000"/>
                </a:schemeClr>
              </a:solidFill>
              <a:latin typeface="Arial" panose="020B0604020202020204" pitchFamily="34" charset="0"/>
              <a:cs typeface="Arial" panose="020B0604020202020204" pitchFamily="34" charset="0"/>
            </a:endParaRPr>
          </a:p>
        </p:txBody>
      </p:sp>
      <p:grpSp>
        <p:nvGrpSpPr>
          <p:cNvPr id="82" name="Group 81">
            <a:extLst>
              <a:ext uri="{FF2B5EF4-FFF2-40B4-BE49-F238E27FC236}">
                <a16:creationId xmlns:a16="http://schemas.microsoft.com/office/drawing/2014/main" id="{951093D5-1AF7-6752-89E1-9A173ECCC651}"/>
              </a:ext>
            </a:extLst>
          </p:cNvPr>
          <p:cNvGrpSpPr/>
          <p:nvPr/>
        </p:nvGrpSpPr>
        <p:grpSpPr>
          <a:xfrm>
            <a:off x="1444272" y="3084949"/>
            <a:ext cx="354716" cy="285834"/>
            <a:chOff x="3122291" y="5074708"/>
            <a:chExt cx="309030" cy="249020"/>
          </a:xfrm>
        </p:grpSpPr>
        <p:sp>
          <p:nvSpPr>
            <p:cNvPr id="83" name="Oval 82">
              <a:extLst>
                <a:ext uri="{FF2B5EF4-FFF2-40B4-BE49-F238E27FC236}">
                  <a16:creationId xmlns:a16="http://schemas.microsoft.com/office/drawing/2014/main" id="{B98A33D4-038E-11CB-C204-666ABF49589A}"/>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4" name="Oval 83">
              <a:extLst>
                <a:ext uri="{FF2B5EF4-FFF2-40B4-BE49-F238E27FC236}">
                  <a16:creationId xmlns:a16="http://schemas.microsoft.com/office/drawing/2014/main" id="{BCC5F574-9FAF-F67A-5122-FC30AE2EB90A}"/>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5" name="Oval 84">
              <a:extLst>
                <a:ext uri="{FF2B5EF4-FFF2-40B4-BE49-F238E27FC236}">
                  <a16:creationId xmlns:a16="http://schemas.microsoft.com/office/drawing/2014/main" id="{80EB19F9-E790-ECFD-4CFB-E0D37888DC65}"/>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86" name="Straight Connector 85">
              <a:extLst>
                <a:ext uri="{FF2B5EF4-FFF2-40B4-BE49-F238E27FC236}">
                  <a16:creationId xmlns:a16="http://schemas.microsoft.com/office/drawing/2014/main" id="{C94167AE-45D6-3CB8-2670-F77817E2FE7C}"/>
                </a:ext>
              </a:extLst>
            </p:cNvPr>
            <p:cNvCxnSpPr>
              <a:stCxn id="84" idx="2"/>
              <a:endCxn id="85"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8F9D6D4-F44B-14DD-DF78-ABB161DE172B}"/>
                </a:ext>
              </a:extLst>
            </p:cNvPr>
            <p:cNvCxnSpPr>
              <a:cxnSpLocks/>
              <a:stCxn id="85" idx="5"/>
              <a:endCxn id="83"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88" name="Picture 2" descr="Capsule Icon Transparent PNG &amp;amp; SVG Vector">
            <a:extLst>
              <a:ext uri="{FF2B5EF4-FFF2-40B4-BE49-F238E27FC236}">
                <a16:creationId xmlns:a16="http://schemas.microsoft.com/office/drawing/2014/main" id="{4B300086-AEA2-4619-104A-E86D0D3220F5}"/>
              </a:ext>
            </a:extLst>
          </p:cNvPr>
          <p:cNvPicPr>
            <a:picLocks noChangeAspect="1" noChangeArrowheads="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74486" y="2982400"/>
            <a:ext cx="858927" cy="858927"/>
          </a:xfrm>
          <a:prstGeom prst="rect">
            <a:avLst/>
          </a:prstGeom>
          <a:noFill/>
          <a:extLst>
            <a:ext uri="{909E8E84-426E-40DD-AFC4-6F175D3DCCD1}">
              <a14:hiddenFill xmlns:a14="http://schemas.microsoft.com/office/drawing/2010/main">
                <a:solidFill>
                  <a:srgbClr val="FFFFFF"/>
                </a:solidFill>
              </a14:hiddenFill>
            </a:ext>
          </a:extLst>
        </p:spPr>
      </p:pic>
      <p:sp>
        <p:nvSpPr>
          <p:cNvPr id="115" name="Oval 114">
            <a:extLst>
              <a:ext uri="{FF2B5EF4-FFF2-40B4-BE49-F238E27FC236}">
                <a16:creationId xmlns:a16="http://schemas.microsoft.com/office/drawing/2014/main" id="{8C1B75FD-ECA7-3FCB-EBF5-CC3A7C6D9D42}"/>
              </a:ext>
            </a:extLst>
          </p:cNvPr>
          <p:cNvSpPr/>
          <p:nvPr/>
        </p:nvSpPr>
        <p:spPr>
          <a:xfrm>
            <a:off x="1913698" y="3489150"/>
            <a:ext cx="169130" cy="1252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94B95CB-A2BB-E8AF-E4C5-674916CFA5BC}"/>
              </a:ext>
            </a:extLst>
          </p:cNvPr>
          <p:cNvSpPr/>
          <p:nvPr/>
        </p:nvSpPr>
        <p:spPr>
          <a:xfrm>
            <a:off x="2155253" y="3589235"/>
            <a:ext cx="355285" cy="1625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A80452C-DE01-21F2-A168-274E4DB2A418}"/>
              </a:ext>
            </a:extLst>
          </p:cNvPr>
          <p:cNvSpPr/>
          <p:nvPr/>
        </p:nvSpPr>
        <p:spPr>
          <a:xfrm>
            <a:off x="2565956" y="3646396"/>
            <a:ext cx="613170" cy="314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Arrow Connector 160">
            <a:extLst>
              <a:ext uri="{FF2B5EF4-FFF2-40B4-BE49-F238E27FC236}">
                <a16:creationId xmlns:a16="http://schemas.microsoft.com/office/drawing/2014/main" id="{81CD1C09-DCDF-C964-0522-8ABA8972AD49}"/>
              </a:ext>
            </a:extLst>
          </p:cNvPr>
          <p:cNvCxnSpPr>
            <a:cxnSpLocks/>
          </p:cNvCxnSpPr>
          <p:nvPr/>
        </p:nvCxnSpPr>
        <p:spPr>
          <a:xfrm>
            <a:off x="2155253" y="3315863"/>
            <a:ext cx="5538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4" name="Picture 163" descr="Diagram&#10;&#10;Description automatically generated">
            <a:extLst>
              <a:ext uri="{FF2B5EF4-FFF2-40B4-BE49-F238E27FC236}">
                <a16:creationId xmlns:a16="http://schemas.microsoft.com/office/drawing/2014/main" id="{79FCEE0F-F983-2BB0-1268-EE407D98EECD}"/>
              </a:ext>
            </a:extLst>
          </p:cNvPr>
          <p:cNvPicPr>
            <a:picLocks noChangeAspect="1"/>
          </p:cNvPicPr>
          <p:nvPr/>
        </p:nvPicPr>
        <p:blipFill>
          <a:blip r:embed="rId7"/>
          <a:stretch>
            <a:fillRect/>
          </a:stretch>
        </p:blipFill>
        <p:spPr>
          <a:xfrm>
            <a:off x="7838605" y="2213858"/>
            <a:ext cx="3430184" cy="2525993"/>
          </a:xfrm>
          <a:prstGeom prst="rect">
            <a:avLst/>
          </a:prstGeom>
        </p:spPr>
      </p:pic>
      <p:pic>
        <p:nvPicPr>
          <p:cNvPr id="40" name="Picture 39" descr="A screenshot of a phone&#10;&#10;Description automatically generated">
            <a:extLst>
              <a:ext uri="{FF2B5EF4-FFF2-40B4-BE49-F238E27FC236}">
                <a16:creationId xmlns:a16="http://schemas.microsoft.com/office/drawing/2014/main" id="{2848EB59-11E5-5402-4A9B-5423D674573E}"/>
              </a:ext>
            </a:extLst>
          </p:cNvPr>
          <p:cNvPicPr>
            <a:picLocks noChangeAspect="1"/>
          </p:cNvPicPr>
          <p:nvPr/>
        </p:nvPicPr>
        <p:blipFill>
          <a:blip r:embed="rId8"/>
          <a:stretch>
            <a:fillRect/>
          </a:stretch>
        </p:blipFill>
        <p:spPr>
          <a:xfrm>
            <a:off x="4288096" y="110560"/>
            <a:ext cx="7712416" cy="1099857"/>
          </a:xfrm>
          <a:prstGeom prst="rect">
            <a:avLst/>
          </a:prstGeom>
        </p:spPr>
      </p:pic>
    </p:spTree>
    <p:extLst>
      <p:ext uri="{BB962C8B-B14F-4D97-AF65-F5344CB8AC3E}">
        <p14:creationId xmlns:p14="http://schemas.microsoft.com/office/powerpoint/2010/main" val="1959178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50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50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50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50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50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500"/>
                                  </p:stCondLst>
                                  <p:childTnLst>
                                    <p:set>
                                      <p:cBhvr>
                                        <p:cTn id="70" dur="1" fill="hold">
                                          <p:stCondLst>
                                            <p:cond delay="0"/>
                                          </p:stCondLst>
                                        </p:cTn>
                                        <p:tgtEl>
                                          <p:spTgt spid="3"/>
                                        </p:tgtEl>
                                        <p:attrNameLst>
                                          <p:attrName>style.visibility</p:attrName>
                                        </p:attrNameLst>
                                      </p:cBhvr>
                                      <p:to>
                                        <p:strVal val="visible"/>
                                      </p:to>
                                    </p:set>
                                  </p:childTnLst>
                                </p:cTn>
                              </p:par>
                              <p:par>
                                <p:cTn id="71" presetID="1" presetClass="entr" presetSubtype="0" fill="hold" nodeType="withEffect">
                                  <p:stCondLst>
                                    <p:cond delay="500"/>
                                  </p:stCondLst>
                                  <p:childTnLst>
                                    <p:set>
                                      <p:cBhvr>
                                        <p:cTn id="72" dur="1" fill="hold">
                                          <p:stCondLst>
                                            <p:cond delay="0"/>
                                          </p:stCondLst>
                                        </p:cTn>
                                        <p:tgtEl>
                                          <p:spTgt spid="4"/>
                                        </p:tgtEl>
                                        <p:attrNameLst>
                                          <p:attrName>style.visibility</p:attrName>
                                        </p:attrNameLst>
                                      </p:cBhvr>
                                      <p:to>
                                        <p:strVal val="visible"/>
                                      </p:to>
                                    </p:set>
                                  </p:childTnLst>
                                </p:cTn>
                              </p:par>
                              <p:par>
                                <p:cTn id="73" presetID="1" presetClass="entr" presetSubtype="0" fill="hold" grpId="0" nodeType="withEffect">
                                  <p:stCondLst>
                                    <p:cond delay="50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grpId="0" nodeType="withEffect">
                                  <p:stCondLst>
                                    <p:cond delay="500"/>
                                  </p:stCondLst>
                                  <p:childTnLst>
                                    <p:set>
                                      <p:cBhvr>
                                        <p:cTn id="7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P spid="22" grpId="0" animBg="1"/>
      <p:bldP spid="23" grpId="0"/>
      <p:bldP spid="24" grpId="0" animBg="1"/>
      <p:bldP spid="29" grpId="0"/>
      <p:bldP spid="39" grpId="0"/>
      <p:bldP spid="58" grpId="0"/>
      <p:bldP spid="61" grpId="0"/>
      <p:bldP spid="70" grpId="0"/>
      <p:bldP spid="73" grpId="0"/>
      <p:bldP spid="74" grpId="0" animBg="1"/>
      <p:bldP spid="7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4FA3DAD-C529-0741-995E-4B720CC7E1FC}"/>
              </a:ext>
            </a:extLst>
          </p:cNvPr>
          <p:cNvPicPr>
            <a:picLocks noChangeAspect="1"/>
          </p:cNvPicPr>
          <p:nvPr/>
        </p:nvPicPr>
        <p:blipFill>
          <a:blip r:embed="rId3"/>
          <a:stretch>
            <a:fillRect/>
          </a:stretch>
        </p:blipFill>
        <p:spPr>
          <a:xfrm>
            <a:off x="5128802" y="1733699"/>
            <a:ext cx="6744181" cy="4979062"/>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73</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9C735E8-0458-DFAB-38A3-F95C9763D1B0}"/>
              </a:ext>
            </a:extLst>
          </p:cNvPr>
          <p:cNvPicPr>
            <a:picLocks noChangeAspect="1"/>
          </p:cNvPicPr>
          <p:nvPr/>
        </p:nvPicPr>
        <p:blipFill>
          <a:blip r:embed="rId4"/>
          <a:stretch>
            <a:fillRect/>
          </a:stretch>
        </p:blipFill>
        <p:spPr>
          <a:xfrm>
            <a:off x="778343" y="1688831"/>
            <a:ext cx="3827304" cy="273922"/>
          </a:xfrm>
          <a:prstGeom prst="rect">
            <a:avLst/>
          </a:prstGeom>
        </p:spPr>
      </p:pic>
      <p:pic>
        <p:nvPicPr>
          <p:cNvPr id="7" name="Picture 6">
            <a:extLst>
              <a:ext uri="{FF2B5EF4-FFF2-40B4-BE49-F238E27FC236}">
                <a16:creationId xmlns:a16="http://schemas.microsoft.com/office/drawing/2014/main" id="{DEBF65AA-AF27-2603-D624-7A743924E6B7}"/>
              </a:ext>
            </a:extLst>
          </p:cNvPr>
          <p:cNvPicPr>
            <a:picLocks noChangeAspect="1"/>
          </p:cNvPicPr>
          <p:nvPr/>
        </p:nvPicPr>
        <p:blipFill>
          <a:blip r:embed="rId5"/>
          <a:stretch>
            <a:fillRect/>
          </a:stretch>
        </p:blipFill>
        <p:spPr>
          <a:xfrm>
            <a:off x="778343" y="1420002"/>
            <a:ext cx="4099648" cy="268829"/>
          </a:xfrm>
          <a:prstGeom prst="rect">
            <a:avLst/>
          </a:prstGeom>
        </p:spPr>
      </p:pic>
      <p:pic>
        <p:nvPicPr>
          <p:cNvPr id="10" name="Picture 9" descr="A picture containing text, device&#10;&#10;Description automatically generated">
            <a:extLst>
              <a:ext uri="{FF2B5EF4-FFF2-40B4-BE49-F238E27FC236}">
                <a16:creationId xmlns:a16="http://schemas.microsoft.com/office/drawing/2014/main" id="{6F2992AC-D46D-0750-E243-62AF722C9973}"/>
              </a:ext>
            </a:extLst>
          </p:cNvPr>
          <p:cNvPicPr>
            <a:picLocks noChangeAspect="1"/>
          </p:cNvPicPr>
          <p:nvPr/>
        </p:nvPicPr>
        <p:blipFill>
          <a:blip r:embed="rId6"/>
          <a:stretch>
            <a:fillRect/>
          </a:stretch>
        </p:blipFill>
        <p:spPr>
          <a:xfrm>
            <a:off x="916420" y="4418733"/>
            <a:ext cx="3842152" cy="2392001"/>
          </a:xfrm>
          <a:prstGeom prst="rect">
            <a:avLst/>
          </a:prstGeom>
        </p:spPr>
      </p:pic>
      <p:pic>
        <p:nvPicPr>
          <p:cNvPr id="12" name="Picture 11" descr="A picture containing text, device&#10;&#10;Description automatically generated">
            <a:extLst>
              <a:ext uri="{FF2B5EF4-FFF2-40B4-BE49-F238E27FC236}">
                <a16:creationId xmlns:a16="http://schemas.microsoft.com/office/drawing/2014/main" id="{00AD04AE-FD83-DC72-8878-5A55E07B7ABD}"/>
              </a:ext>
            </a:extLst>
          </p:cNvPr>
          <p:cNvPicPr>
            <a:picLocks noChangeAspect="1"/>
          </p:cNvPicPr>
          <p:nvPr/>
        </p:nvPicPr>
        <p:blipFill>
          <a:blip r:embed="rId7"/>
          <a:stretch>
            <a:fillRect/>
          </a:stretch>
        </p:blipFill>
        <p:spPr>
          <a:xfrm>
            <a:off x="882783" y="2070818"/>
            <a:ext cx="3909427" cy="2324726"/>
          </a:xfrm>
          <a:prstGeom prst="rect">
            <a:avLst/>
          </a:prstGeom>
        </p:spPr>
      </p:pic>
      <p:sp>
        <p:nvSpPr>
          <p:cNvPr id="3" name="TextBox 2">
            <a:extLst>
              <a:ext uri="{FF2B5EF4-FFF2-40B4-BE49-F238E27FC236}">
                <a16:creationId xmlns:a16="http://schemas.microsoft.com/office/drawing/2014/main" id="{9D29551A-D12D-5410-2C06-4EACB2567D7C}"/>
              </a:ext>
            </a:extLst>
          </p:cNvPr>
          <p:cNvSpPr txBox="1"/>
          <p:nvPr/>
        </p:nvSpPr>
        <p:spPr>
          <a:xfrm>
            <a:off x="3689721" y="367098"/>
            <a:ext cx="8183262" cy="738664"/>
          </a:xfrm>
          <a:prstGeom prst="rect">
            <a:avLst/>
          </a:prstGeom>
          <a:noFill/>
        </p:spPr>
        <p:txBody>
          <a:bodyPr wrap="square">
            <a:spAutoFit/>
          </a:bodyPr>
          <a:lstStyle/>
          <a:p>
            <a:r>
              <a:rPr lang="en-US" sz="1400" b="1" i="0" u="none" strike="noStrike" dirty="0">
                <a:solidFill>
                  <a:schemeClr val="tx1">
                    <a:lumMod val="50000"/>
                    <a:lumOff val="50000"/>
                  </a:schemeClr>
                </a:solidFill>
                <a:effectLst/>
                <a:latin typeface="Verdana" panose="020B0604030504040204" pitchFamily="34" charset="0"/>
              </a:rPr>
              <a:t>"FSM-Explorer: An Interactive Tool for Frequent Subgraph Pattern Mining from a Big Graph" (ICDE 2024 Best Demo Runner-up)</a:t>
            </a:r>
            <a:br>
              <a:rPr lang="en-US" sz="1400" dirty="0">
                <a:solidFill>
                  <a:schemeClr val="tx1">
                    <a:lumMod val="50000"/>
                    <a:lumOff val="50000"/>
                  </a:schemeClr>
                </a:solidFill>
              </a:rPr>
            </a:br>
            <a:r>
              <a:rPr lang="en-US" sz="1400" b="0" i="1" u="none" strike="noStrike" dirty="0">
                <a:solidFill>
                  <a:schemeClr val="tx1">
                    <a:lumMod val="50000"/>
                    <a:lumOff val="50000"/>
                  </a:schemeClr>
                </a:solidFill>
                <a:effectLst/>
                <a:latin typeface="Verdana" panose="020B0604030504040204" pitchFamily="34" charset="0"/>
              </a:rPr>
              <a:t>Jalal Khalil, </a:t>
            </a:r>
            <a:r>
              <a:rPr lang="en-US" sz="1400" b="1" i="1" u="none" strike="noStrike" dirty="0">
                <a:solidFill>
                  <a:schemeClr val="tx1">
                    <a:lumMod val="50000"/>
                    <a:lumOff val="50000"/>
                  </a:schemeClr>
                </a:solidFill>
                <a:effectLst/>
                <a:latin typeface="Verdana" panose="020B0604030504040204" pitchFamily="34" charset="0"/>
              </a:rPr>
              <a:t>Da YAN</a:t>
            </a:r>
            <a:r>
              <a:rPr lang="en-US" sz="1400" b="0" i="1" u="none" strike="noStrike" dirty="0">
                <a:solidFill>
                  <a:schemeClr val="tx1">
                    <a:lumMod val="50000"/>
                    <a:lumOff val="50000"/>
                  </a:schemeClr>
                </a:solidFill>
                <a:effectLst/>
                <a:latin typeface="Verdana" panose="020B0604030504040204" pitchFamily="34" charset="0"/>
              </a:rPr>
              <a:t>, </a:t>
            </a:r>
            <a:r>
              <a:rPr lang="en-US" sz="1400" b="0" i="1" u="none" strike="noStrike" dirty="0" err="1">
                <a:solidFill>
                  <a:schemeClr val="tx1">
                    <a:lumMod val="50000"/>
                    <a:lumOff val="50000"/>
                  </a:schemeClr>
                </a:solidFill>
                <a:effectLst/>
                <a:latin typeface="Verdana" panose="020B0604030504040204" pitchFamily="34" charset="0"/>
              </a:rPr>
              <a:t>Lyuheng</a:t>
            </a:r>
            <a:r>
              <a:rPr lang="en-US" sz="1400" b="0" i="1" u="none" strike="noStrike" dirty="0">
                <a:solidFill>
                  <a:schemeClr val="tx1">
                    <a:lumMod val="50000"/>
                    <a:lumOff val="50000"/>
                  </a:schemeClr>
                </a:solidFill>
                <a:effectLst/>
                <a:latin typeface="Verdana" panose="020B0604030504040204" pitchFamily="34" charset="0"/>
              </a:rPr>
              <a:t> Yuan, Jiao Han, Saugat Adhikari, Cheng Long, Yang Zhou.</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97404078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err="1">
                <a:solidFill>
                  <a:srgbClr val="C00000"/>
                </a:solidFill>
                <a:latin typeface="Times New Roman" panose="02020603050405020304" pitchFamily="18" charset="0"/>
                <a:cs typeface="Times New Roman" panose="02020603050405020304" pitchFamily="18" charset="0"/>
              </a:rPr>
              <a:t>PrefixFPM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74</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1488578" cy="1000274"/>
          </a:xfrm>
          <a:prstGeom prst="rect">
            <a:avLst/>
          </a:prstGeom>
          <a:noFill/>
        </p:spPr>
        <p:txBody>
          <a:bodyPr wrap="square">
            <a:spAutoFit/>
          </a:bodyPr>
          <a:lstStyle/>
          <a:p>
            <a:r>
              <a:rPr lang="en-US" altLang="zh-CN" sz="3100" b="1" dirty="0">
                <a:solidFill>
                  <a:srgbClr val="C00000"/>
                </a:solidFill>
              </a:rPr>
              <a:t>General</a:t>
            </a:r>
            <a:r>
              <a:rPr lang="zh-CN" altLang="en-US" sz="3100" b="1" dirty="0">
                <a:solidFill>
                  <a:srgbClr val="C00000"/>
                </a:solidFill>
              </a:rPr>
              <a:t> </a:t>
            </a:r>
            <a:r>
              <a:rPr lang="en-US" altLang="zh-CN" sz="3100" b="1" dirty="0">
                <a:solidFill>
                  <a:srgbClr val="C00000"/>
                </a:solidFill>
              </a:rPr>
              <a:t>Programming</a:t>
            </a:r>
            <a:r>
              <a:rPr lang="zh-CN" altLang="en-US" sz="3100" b="1" dirty="0">
                <a:solidFill>
                  <a:srgbClr val="C00000"/>
                </a:solidFill>
              </a:rPr>
              <a:t> </a:t>
            </a:r>
            <a:r>
              <a:rPr lang="en-US" altLang="zh-CN" sz="3100" b="1" dirty="0">
                <a:solidFill>
                  <a:srgbClr val="C00000"/>
                </a:solidFill>
              </a:rPr>
              <a:t>Framework</a:t>
            </a:r>
            <a:r>
              <a:rPr lang="zh-CN" altLang="en-US" sz="3100" b="1" dirty="0">
                <a:solidFill>
                  <a:srgbClr val="C00000"/>
                </a:solidFill>
              </a:rPr>
              <a:t> </a:t>
            </a:r>
            <a:r>
              <a:rPr lang="en-US" altLang="zh-CN" sz="3100" b="1" dirty="0">
                <a:solidFill>
                  <a:srgbClr val="C00000"/>
                </a:solidFill>
              </a:rPr>
              <a:t>for</a:t>
            </a:r>
            <a:r>
              <a:rPr lang="zh-CN" altLang="en-US" sz="3100" b="1" dirty="0">
                <a:solidFill>
                  <a:srgbClr val="C00000"/>
                </a:solidFill>
              </a:rPr>
              <a:t> </a:t>
            </a:r>
            <a:r>
              <a:rPr lang="en-US" altLang="zh-CN" sz="3100" b="1" dirty="0">
                <a:solidFill>
                  <a:srgbClr val="C00000"/>
                </a:solidFill>
              </a:rPr>
              <a:t>Frequent</a:t>
            </a:r>
            <a:r>
              <a:rPr lang="zh-CN" altLang="en-US" sz="3100" b="1" dirty="0">
                <a:solidFill>
                  <a:srgbClr val="C00000"/>
                </a:solidFill>
              </a:rPr>
              <a:t> </a:t>
            </a:r>
            <a:r>
              <a:rPr lang="en-US" altLang="zh-CN" sz="3100" b="1" dirty="0">
                <a:solidFill>
                  <a:srgbClr val="C00000"/>
                </a:solidFill>
              </a:rPr>
              <a:t>Pattern</a:t>
            </a:r>
            <a:r>
              <a:rPr lang="zh-CN" altLang="en-US" sz="3100" b="1" dirty="0">
                <a:solidFill>
                  <a:srgbClr val="C00000"/>
                </a:solidFill>
              </a:rPr>
              <a:t> </a:t>
            </a:r>
            <a:r>
              <a:rPr lang="en-US" altLang="zh-CN" sz="3100" b="1" dirty="0">
                <a:solidFill>
                  <a:srgbClr val="C00000"/>
                </a:solidFill>
              </a:rPr>
              <a:t>Mining</a:t>
            </a:r>
          </a:p>
          <a:p>
            <a:pPr marL="457200" indent="-457200">
              <a:buFont typeface="Arial" panose="020B0604020202020204" pitchFamily="34" charset="0"/>
              <a:buChar char="•"/>
            </a:pPr>
            <a:r>
              <a:rPr lang="en-US" altLang="zh-CN" sz="2800" dirty="0"/>
              <a:t>Subsequences,</a:t>
            </a:r>
            <a:r>
              <a:rPr lang="zh-CN" altLang="en-US" sz="2800" dirty="0"/>
              <a:t> </a:t>
            </a:r>
            <a:r>
              <a:rPr lang="en-US" altLang="zh-CN" sz="2800" dirty="0"/>
              <a:t>subtrees,</a:t>
            </a:r>
            <a:r>
              <a:rPr lang="zh-CN" altLang="en-US" sz="2800" dirty="0"/>
              <a:t> </a:t>
            </a:r>
            <a:r>
              <a:rPr lang="en-US" altLang="zh-CN" sz="2800" dirty="0"/>
              <a:t>subgraphs,</a:t>
            </a:r>
            <a:r>
              <a:rPr lang="zh-CN" altLang="en-US" sz="2800" dirty="0"/>
              <a:t> </a:t>
            </a:r>
            <a:r>
              <a:rPr lang="en-US" altLang="zh-CN" sz="2800" dirty="0"/>
              <a:t>submatrices</a:t>
            </a:r>
            <a:endParaRPr lang="en-US" sz="2800" dirty="0"/>
          </a:p>
        </p:txBody>
      </p:sp>
      <p:pic>
        <p:nvPicPr>
          <p:cNvPr id="7" name="Picture 6">
            <a:extLst>
              <a:ext uri="{FF2B5EF4-FFF2-40B4-BE49-F238E27FC236}">
                <a16:creationId xmlns:a16="http://schemas.microsoft.com/office/drawing/2014/main" id="{E68E9B54-B8D9-226B-21E2-DC0B15CD7AAD}"/>
              </a:ext>
            </a:extLst>
          </p:cNvPr>
          <p:cNvPicPr>
            <a:picLocks noChangeAspect="1"/>
          </p:cNvPicPr>
          <p:nvPr/>
        </p:nvPicPr>
        <p:blipFill>
          <a:blip r:embed="rId3"/>
          <a:stretch>
            <a:fillRect/>
          </a:stretch>
        </p:blipFill>
        <p:spPr>
          <a:xfrm>
            <a:off x="4827327" y="2717114"/>
            <a:ext cx="6391695" cy="701024"/>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847D8736-425D-351F-532D-928DDB8D53B4}"/>
              </a:ext>
            </a:extLst>
          </p:cNvPr>
          <p:cNvPicPr>
            <a:picLocks noChangeAspect="1"/>
          </p:cNvPicPr>
          <p:nvPr/>
        </p:nvPicPr>
        <p:blipFill>
          <a:blip r:embed="rId4"/>
          <a:stretch>
            <a:fillRect/>
          </a:stretch>
        </p:blipFill>
        <p:spPr>
          <a:xfrm>
            <a:off x="4815135" y="4648112"/>
            <a:ext cx="6638784" cy="856935"/>
          </a:xfrm>
          <a:prstGeom prst="rect">
            <a:avLst/>
          </a:prstGeom>
        </p:spPr>
      </p:pic>
      <p:pic>
        <p:nvPicPr>
          <p:cNvPr id="11" name="Picture 10">
            <a:extLst>
              <a:ext uri="{FF2B5EF4-FFF2-40B4-BE49-F238E27FC236}">
                <a16:creationId xmlns:a16="http://schemas.microsoft.com/office/drawing/2014/main" id="{A641B373-B578-1EC7-67A7-037BED639766}"/>
              </a:ext>
            </a:extLst>
          </p:cNvPr>
          <p:cNvPicPr>
            <a:picLocks noChangeAspect="1"/>
          </p:cNvPicPr>
          <p:nvPr/>
        </p:nvPicPr>
        <p:blipFill>
          <a:blip r:embed="rId5"/>
          <a:stretch>
            <a:fillRect/>
          </a:stretch>
        </p:blipFill>
        <p:spPr>
          <a:xfrm>
            <a:off x="4815136" y="4090351"/>
            <a:ext cx="5429022" cy="389876"/>
          </a:xfrm>
          <a:prstGeom prst="rect">
            <a:avLst/>
          </a:prstGeom>
        </p:spPr>
      </p:pic>
      <p:pic>
        <p:nvPicPr>
          <p:cNvPr id="13" name="Picture 12">
            <a:extLst>
              <a:ext uri="{FF2B5EF4-FFF2-40B4-BE49-F238E27FC236}">
                <a16:creationId xmlns:a16="http://schemas.microsoft.com/office/drawing/2014/main" id="{69519ABD-F1A0-3B29-5A2B-53F36DBCD152}"/>
              </a:ext>
            </a:extLst>
          </p:cNvPr>
          <p:cNvPicPr>
            <a:picLocks noChangeAspect="1"/>
          </p:cNvPicPr>
          <p:nvPr/>
        </p:nvPicPr>
        <p:blipFill>
          <a:blip r:embed="rId6"/>
          <a:stretch>
            <a:fillRect/>
          </a:stretch>
        </p:blipFill>
        <p:spPr>
          <a:xfrm>
            <a:off x="4855998" y="3520926"/>
            <a:ext cx="7198341" cy="401540"/>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FE90996-D169-5F2C-997F-F1F110382E04}"/>
              </a:ext>
            </a:extLst>
          </p:cNvPr>
          <p:cNvPicPr>
            <a:picLocks noChangeAspect="1"/>
          </p:cNvPicPr>
          <p:nvPr/>
        </p:nvPicPr>
        <p:blipFill>
          <a:blip r:embed="rId7"/>
          <a:stretch>
            <a:fillRect/>
          </a:stretch>
        </p:blipFill>
        <p:spPr>
          <a:xfrm>
            <a:off x="837512" y="2695085"/>
            <a:ext cx="3751421" cy="2887529"/>
          </a:xfrm>
          <a:prstGeom prst="rect">
            <a:avLst/>
          </a:prstGeom>
        </p:spPr>
      </p:pic>
    </p:spTree>
    <p:extLst>
      <p:ext uri="{BB962C8B-B14F-4D97-AF65-F5344CB8AC3E}">
        <p14:creationId xmlns:p14="http://schemas.microsoft.com/office/powerpoint/2010/main" val="30795008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err="1">
                <a:solidFill>
                  <a:srgbClr val="C00000"/>
                </a:solidFill>
                <a:latin typeface="Times New Roman" panose="02020603050405020304" pitchFamily="18" charset="0"/>
                <a:cs typeface="Times New Roman" panose="02020603050405020304" pitchFamily="18" charset="0"/>
              </a:rPr>
              <a:t>PrefixFPM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75</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Prefix</a:t>
            </a:r>
            <a:r>
              <a:rPr lang="zh-CN" altLang="en-US" sz="3600" b="1" dirty="0">
                <a:solidFill>
                  <a:srgbClr val="C00000"/>
                </a:solidFill>
              </a:rPr>
              <a:t> </a:t>
            </a:r>
            <a:r>
              <a:rPr lang="en-US" altLang="zh-CN" sz="3600" b="1" dirty="0">
                <a:solidFill>
                  <a:srgbClr val="C00000"/>
                </a:solidFill>
              </a:rPr>
              <a:t>Projection</a:t>
            </a:r>
            <a:r>
              <a:rPr lang="zh-CN" altLang="en-US" sz="3600" b="1" dirty="0">
                <a:solidFill>
                  <a:srgbClr val="C00000"/>
                </a:solidFill>
              </a:rPr>
              <a:t> </a:t>
            </a:r>
            <a:r>
              <a:rPr lang="en-US" altLang="zh-CN" sz="3600" b="1" dirty="0">
                <a:solidFill>
                  <a:srgbClr val="C00000"/>
                </a:solidFill>
              </a:rPr>
              <a:t>(Illustration by</a:t>
            </a:r>
            <a:r>
              <a:rPr lang="zh-CN" altLang="en-US" sz="3600" b="1" dirty="0">
                <a:solidFill>
                  <a:srgbClr val="C00000"/>
                </a:solidFill>
              </a:rPr>
              <a:t> </a:t>
            </a:r>
            <a:r>
              <a:rPr lang="en-US" altLang="zh-CN" sz="3600" b="1" dirty="0">
                <a:solidFill>
                  <a:srgbClr val="C00000"/>
                </a:solidFill>
              </a:rPr>
              <a:t>Sequence</a:t>
            </a:r>
            <a:r>
              <a:rPr lang="zh-CN" altLang="en-US" sz="3600" b="1" dirty="0">
                <a:solidFill>
                  <a:srgbClr val="C00000"/>
                </a:solidFill>
              </a:rPr>
              <a:t> </a:t>
            </a:r>
            <a:r>
              <a:rPr lang="en-US" altLang="zh-CN" sz="3600" b="1" dirty="0">
                <a:solidFill>
                  <a:srgbClr val="C00000"/>
                </a:solidFill>
              </a:rPr>
              <a:t>DB)</a:t>
            </a:r>
            <a:endParaRPr lang="en-US" sz="3600" b="1" dirty="0">
              <a:solidFill>
                <a:srgbClr val="C00000"/>
              </a:solidFill>
            </a:endParaRPr>
          </a:p>
        </p:txBody>
      </p:sp>
      <p:graphicFrame>
        <p:nvGraphicFramePr>
          <p:cNvPr id="4" name="表格 3">
            <a:extLst>
              <a:ext uri="{FF2B5EF4-FFF2-40B4-BE49-F238E27FC236}">
                <a16:creationId xmlns:a16="http://schemas.microsoft.com/office/drawing/2014/main" id="{74BCA227-3DA6-06DB-ACC6-0BB890507164}"/>
              </a:ext>
            </a:extLst>
          </p:cNvPr>
          <p:cNvGraphicFramePr>
            <a:graphicFrameLocks noGrp="1"/>
          </p:cNvGraphicFramePr>
          <p:nvPr/>
        </p:nvGraphicFramePr>
        <p:xfrm>
          <a:off x="1858647" y="2910666"/>
          <a:ext cx="1800200" cy="180019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a:t>
                      </a:r>
                      <a:r>
                        <a:rPr lang="en-US" sz="2000" i="1" kern="100" dirty="0">
                          <a:latin typeface="Times New Roman" pitchFamily="18" charset="0"/>
                          <a:ea typeface="宋体"/>
                          <a:cs typeface="Times New Roman" pitchFamily="18" charset="0"/>
                        </a:rPr>
                        <a:t>ABC</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BABC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3</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dirty="0">
                          <a:latin typeface="Times New Roman" pitchFamily="18" charset="0"/>
                          <a:ea typeface="宋体"/>
                          <a:cs typeface="Times New Roman" pitchFamily="18" charset="0"/>
                        </a:rPr>
                        <a:t> AB</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4</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dirty="0">
                          <a:latin typeface="Times New Roman" pitchFamily="18" charset="0"/>
                          <a:ea typeface="宋体"/>
                          <a:cs typeface="Times New Roman" pitchFamily="18" charset="0"/>
                        </a:rPr>
                        <a:t> BC</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5" name="矩形 7">
            <a:extLst>
              <a:ext uri="{FF2B5EF4-FFF2-40B4-BE49-F238E27FC236}">
                <a16:creationId xmlns:a16="http://schemas.microsoft.com/office/drawing/2014/main" id="{DC0DE6F5-5C71-3C29-3CAF-2B082731BC05}"/>
              </a:ext>
            </a:extLst>
          </p:cNvPr>
          <p:cNvSpPr/>
          <p:nvPr/>
        </p:nvSpPr>
        <p:spPr>
          <a:xfrm>
            <a:off x="4622228" y="4350825"/>
            <a:ext cx="907621" cy="400110"/>
          </a:xfrm>
          <a:prstGeom prst="rect">
            <a:avLst/>
          </a:prstGeom>
        </p:spPr>
        <p:txBody>
          <a:bodyPr wrap="none">
            <a:spAutoFit/>
          </a:bodyPr>
          <a:lstStyle/>
          <a:p>
            <a:r>
              <a:rPr lang="en-US" altLang="zh-CN" sz="2000" kern="100" dirty="0">
                <a:latin typeface="Times New Roman" pitchFamily="18" charset="0"/>
                <a:cs typeface="Times New Roman" pitchFamily="18" charset="0"/>
              </a:rPr>
              <a:t>(b) </a:t>
            </a:r>
            <a:r>
              <a:rPr lang="en-US" altLang="zh-CN" sz="2000" i="1" kern="100" dirty="0">
                <a:latin typeface="Times New Roman" pitchFamily="18" charset="0"/>
                <a:cs typeface="Times New Roman" pitchFamily="18" charset="0"/>
              </a:rPr>
              <a:t>D|</a:t>
            </a:r>
            <a:r>
              <a:rPr lang="en-US" altLang="zh-CN" sz="2000" i="1" kern="100" baseline="-25000" dirty="0">
                <a:latin typeface="Times New Roman" pitchFamily="18" charset="0"/>
                <a:cs typeface="Times New Roman" pitchFamily="18" charset="0"/>
              </a:rPr>
              <a:t>A</a:t>
            </a:r>
            <a:endParaRPr lang="zh-CN" altLang="en-US" sz="2000" baseline="-25000" dirty="0"/>
          </a:p>
        </p:txBody>
      </p:sp>
      <p:sp>
        <p:nvSpPr>
          <p:cNvPr id="16" name="矩形 8">
            <a:extLst>
              <a:ext uri="{FF2B5EF4-FFF2-40B4-BE49-F238E27FC236}">
                <a16:creationId xmlns:a16="http://schemas.microsoft.com/office/drawing/2014/main" id="{4A5E5ADF-DD64-1D04-C52B-FB09B099A8DD}"/>
              </a:ext>
            </a:extLst>
          </p:cNvPr>
          <p:cNvSpPr/>
          <p:nvPr/>
        </p:nvSpPr>
        <p:spPr>
          <a:xfrm>
            <a:off x="2421898" y="4670795"/>
            <a:ext cx="732893" cy="400110"/>
          </a:xfrm>
          <a:prstGeom prst="rect">
            <a:avLst/>
          </a:prstGeom>
        </p:spPr>
        <p:txBody>
          <a:bodyPr wrap="none">
            <a:spAutoFit/>
          </a:bodyPr>
          <a:lstStyle/>
          <a:p>
            <a:r>
              <a:rPr lang="en-US" altLang="zh-CN" sz="2000" kern="100" dirty="0">
                <a:latin typeface="Times New Roman" pitchFamily="18" charset="0"/>
                <a:cs typeface="Times New Roman" pitchFamily="18" charset="0"/>
              </a:rPr>
              <a:t>(a) </a:t>
            </a:r>
            <a:r>
              <a:rPr lang="en-US" altLang="zh-CN" sz="2000" i="1" kern="100" dirty="0">
                <a:latin typeface="Times New Roman" pitchFamily="18" charset="0"/>
                <a:cs typeface="Times New Roman" pitchFamily="18" charset="0"/>
              </a:rPr>
              <a:t>D</a:t>
            </a:r>
            <a:endParaRPr lang="zh-CN" altLang="en-US" sz="2000" i="1" baseline="-25000" dirty="0"/>
          </a:p>
        </p:txBody>
      </p:sp>
      <p:graphicFrame>
        <p:nvGraphicFramePr>
          <p:cNvPr id="17" name="表格 10">
            <a:extLst>
              <a:ext uri="{FF2B5EF4-FFF2-40B4-BE49-F238E27FC236}">
                <a16:creationId xmlns:a16="http://schemas.microsoft.com/office/drawing/2014/main" id="{4492A5C5-9FAE-CE2F-F9DA-C36BA9F57A69}"/>
              </a:ext>
            </a:extLst>
          </p:cNvPr>
          <p:cNvGraphicFramePr>
            <a:graphicFrameLocks noGrp="1"/>
          </p:cNvGraphicFramePr>
          <p:nvPr/>
        </p:nvGraphicFramePr>
        <p:xfrm>
          <a:off x="4118172" y="2910665"/>
          <a:ext cx="1800200" cy="144015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a:t>
                      </a:r>
                      <a:r>
                        <a:rPr lang="en-US" sz="2000" i="1" kern="100" dirty="0">
                          <a:latin typeface="Times New Roman" pitchFamily="18" charset="0"/>
                          <a:ea typeface="宋体"/>
                          <a:cs typeface="Times New Roman" pitchFamily="18" charset="0"/>
                        </a:rPr>
                        <a:t>BC</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3</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dirty="0">
                          <a:latin typeface="Times New Roman" pitchFamily="18" charset="0"/>
                          <a:ea typeface="宋体"/>
                          <a:cs typeface="Times New Roman" pitchFamily="18" charset="0"/>
                        </a:rPr>
                        <a:t> _B</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8" name="表格 12">
            <a:extLst>
              <a:ext uri="{FF2B5EF4-FFF2-40B4-BE49-F238E27FC236}">
                <a16:creationId xmlns:a16="http://schemas.microsoft.com/office/drawing/2014/main" id="{3CA8B758-446C-8735-74C3-4A41F646F02D}"/>
              </a:ext>
            </a:extLst>
          </p:cNvPr>
          <p:cNvGraphicFramePr>
            <a:graphicFrameLocks noGrp="1"/>
          </p:cNvGraphicFramePr>
          <p:nvPr/>
        </p:nvGraphicFramePr>
        <p:xfrm>
          <a:off x="6422428" y="2910665"/>
          <a:ext cx="1800200" cy="144015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baseline="0" dirty="0">
                          <a:latin typeface="Times New Roman" pitchFamily="18" charset="0"/>
                          <a:ea typeface="+mn-ea"/>
                          <a:cs typeface="Times New Roman" pitchFamily="18" charset="0"/>
                        </a:rPr>
                        <a:t> _</a:t>
                      </a:r>
                      <a:r>
                        <a:rPr lang="en-US" sz="2000" i="1" kern="100" dirty="0">
                          <a:latin typeface="Times New Roman" pitchFamily="18" charset="0"/>
                          <a:ea typeface="宋体"/>
                          <a:cs typeface="Times New Roman" pitchFamily="18" charset="0"/>
                        </a:rPr>
                        <a:t>C</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3</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00" dirty="0">
                          <a:latin typeface="Times New Roman" pitchFamily="18" charset="0"/>
                          <a:ea typeface="宋体"/>
                          <a:cs typeface="Times New Roman" pitchFamily="18" charset="0"/>
                        </a:rPr>
                        <a:t> _</a:t>
                      </a:r>
                      <a:endParaRPr lang="en-US" sz="2000" i="1"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9" name="表格 14">
            <a:extLst>
              <a:ext uri="{FF2B5EF4-FFF2-40B4-BE49-F238E27FC236}">
                <a16:creationId xmlns:a16="http://schemas.microsoft.com/office/drawing/2014/main" id="{FDC74A38-4490-1385-984B-17A550CE0015}"/>
              </a:ext>
            </a:extLst>
          </p:cNvPr>
          <p:cNvGraphicFramePr>
            <a:graphicFrameLocks noGrp="1"/>
          </p:cNvGraphicFramePr>
          <p:nvPr/>
        </p:nvGraphicFramePr>
        <p:xfrm>
          <a:off x="8699407" y="2942604"/>
          <a:ext cx="1800200" cy="108011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baseline="0" dirty="0">
                          <a:latin typeface="Times New Roman" pitchFamily="18" charset="0"/>
                          <a:ea typeface="+mn-ea"/>
                          <a:cs typeface="Times New Roman" pitchFamily="18" charset="0"/>
                        </a:rPr>
                        <a:t> _</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20" name="右箭头 15">
            <a:extLst>
              <a:ext uri="{FF2B5EF4-FFF2-40B4-BE49-F238E27FC236}">
                <a16:creationId xmlns:a16="http://schemas.microsoft.com/office/drawing/2014/main" id="{F457CF24-5AFA-D647-CF25-BCAC34EB23E4}"/>
              </a:ext>
            </a:extLst>
          </p:cNvPr>
          <p:cNvSpPr/>
          <p:nvPr/>
        </p:nvSpPr>
        <p:spPr>
          <a:xfrm>
            <a:off x="3758132" y="3558737"/>
            <a:ext cx="288032"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16">
            <a:extLst>
              <a:ext uri="{FF2B5EF4-FFF2-40B4-BE49-F238E27FC236}">
                <a16:creationId xmlns:a16="http://schemas.microsoft.com/office/drawing/2014/main" id="{FF682ABC-BDF7-AA97-A8AB-9481C2D7F0E0}"/>
              </a:ext>
            </a:extLst>
          </p:cNvPr>
          <p:cNvSpPr/>
          <p:nvPr/>
        </p:nvSpPr>
        <p:spPr>
          <a:xfrm>
            <a:off x="6044108" y="3558736"/>
            <a:ext cx="288032"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17">
            <a:extLst>
              <a:ext uri="{FF2B5EF4-FFF2-40B4-BE49-F238E27FC236}">
                <a16:creationId xmlns:a16="http://schemas.microsoft.com/office/drawing/2014/main" id="{D6AB6EFE-F23A-4A12-DA74-14D7F3C3D0BB}"/>
              </a:ext>
            </a:extLst>
          </p:cNvPr>
          <p:cNvSpPr/>
          <p:nvPr/>
        </p:nvSpPr>
        <p:spPr>
          <a:xfrm>
            <a:off x="8324939" y="3590675"/>
            <a:ext cx="288032"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18">
            <a:extLst>
              <a:ext uri="{FF2B5EF4-FFF2-40B4-BE49-F238E27FC236}">
                <a16:creationId xmlns:a16="http://schemas.microsoft.com/office/drawing/2014/main" id="{160FB51B-6CCA-42C4-0F9F-26111297CE25}"/>
              </a:ext>
            </a:extLst>
          </p:cNvPr>
          <p:cNvSpPr/>
          <p:nvPr/>
        </p:nvSpPr>
        <p:spPr>
          <a:xfrm>
            <a:off x="5990380" y="3126688"/>
            <a:ext cx="341760" cy="400110"/>
          </a:xfrm>
          <a:prstGeom prst="rect">
            <a:avLst/>
          </a:prstGeom>
        </p:spPr>
        <p:txBody>
          <a:bodyPr wrap="none">
            <a:spAutoFit/>
          </a:bodyPr>
          <a:lstStyle/>
          <a:p>
            <a:r>
              <a:rPr lang="en-US" altLang="zh-CN" sz="2000" i="1" kern="100" dirty="0">
                <a:latin typeface="Times New Roman" pitchFamily="18" charset="0"/>
                <a:cs typeface="Times New Roman" pitchFamily="18" charset="0"/>
              </a:rPr>
              <a:t>B</a:t>
            </a:r>
            <a:endParaRPr lang="zh-CN" altLang="en-US" sz="2000" dirty="0"/>
          </a:p>
        </p:txBody>
      </p:sp>
      <p:sp>
        <p:nvSpPr>
          <p:cNvPr id="24" name="矩形 19">
            <a:extLst>
              <a:ext uri="{FF2B5EF4-FFF2-40B4-BE49-F238E27FC236}">
                <a16:creationId xmlns:a16="http://schemas.microsoft.com/office/drawing/2014/main" id="{4948C9D8-CFA6-954E-18E9-8847F06A681C}"/>
              </a:ext>
            </a:extLst>
          </p:cNvPr>
          <p:cNvSpPr/>
          <p:nvPr/>
        </p:nvSpPr>
        <p:spPr>
          <a:xfrm>
            <a:off x="3704404" y="3126689"/>
            <a:ext cx="341760" cy="400110"/>
          </a:xfrm>
          <a:prstGeom prst="rect">
            <a:avLst/>
          </a:prstGeom>
        </p:spPr>
        <p:txBody>
          <a:bodyPr wrap="none">
            <a:spAutoFit/>
          </a:bodyPr>
          <a:lstStyle/>
          <a:p>
            <a:r>
              <a:rPr lang="en-US" altLang="zh-CN" sz="2000" i="1" kern="100" dirty="0">
                <a:latin typeface="Times New Roman" pitchFamily="18" charset="0"/>
                <a:cs typeface="Times New Roman" pitchFamily="18" charset="0"/>
              </a:rPr>
              <a:t>A</a:t>
            </a:r>
            <a:endParaRPr lang="zh-CN" altLang="en-US" sz="2000" dirty="0"/>
          </a:p>
        </p:txBody>
      </p:sp>
      <p:sp>
        <p:nvSpPr>
          <p:cNvPr id="25" name="矩形 20">
            <a:extLst>
              <a:ext uri="{FF2B5EF4-FFF2-40B4-BE49-F238E27FC236}">
                <a16:creationId xmlns:a16="http://schemas.microsoft.com/office/drawing/2014/main" id="{456A6EE0-DBE2-B217-01CB-E64911001E65}"/>
              </a:ext>
            </a:extLst>
          </p:cNvPr>
          <p:cNvSpPr/>
          <p:nvPr/>
        </p:nvSpPr>
        <p:spPr>
          <a:xfrm>
            <a:off x="8271211" y="3158627"/>
            <a:ext cx="356188" cy="400110"/>
          </a:xfrm>
          <a:prstGeom prst="rect">
            <a:avLst/>
          </a:prstGeom>
        </p:spPr>
        <p:txBody>
          <a:bodyPr wrap="none">
            <a:spAutoFit/>
          </a:bodyPr>
          <a:lstStyle/>
          <a:p>
            <a:r>
              <a:rPr lang="en-US" altLang="zh-CN" sz="2000" i="1" kern="100" dirty="0">
                <a:latin typeface="Times New Roman" pitchFamily="18" charset="0"/>
                <a:cs typeface="Times New Roman" pitchFamily="18" charset="0"/>
              </a:rPr>
              <a:t>C</a:t>
            </a:r>
            <a:endParaRPr lang="zh-CN" altLang="en-US" sz="2000" dirty="0"/>
          </a:p>
        </p:txBody>
      </p:sp>
      <p:sp>
        <p:nvSpPr>
          <p:cNvPr id="26" name="矩形 21">
            <a:extLst>
              <a:ext uri="{FF2B5EF4-FFF2-40B4-BE49-F238E27FC236}">
                <a16:creationId xmlns:a16="http://schemas.microsoft.com/office/drawing/2014/main" id="{BFF8E9ED-3F62-F136-A54C-1607BE266E7D}"/>
              </a:ext>
            </a:extLst>
          </p:cNvPr>
          <p:cNvSpPr/>
          <p:nvPr/>
        </p:nvSpPr>
        <p:spPr>
          <a:xfrm>
            <a:off x="6953491" y="4350824"/>
            <a:ext cx="997389" cy="400110"/>
          </a:xfrm>
          <a:prstGeom prst="rect">
            <a:avLst/>
          </a:prstGeom>
        </p:spPr>
        <p:txBody>
          <a:bodyPr wrap="none">
            <a:spAutoFit/>
          </a:bodyPr>
          <a:lstStyle/>
          <a:p>
            <a:r>
              <a:rPr lang="en-US" altLang="zh-CN" sz="2000" kern="100" dirty="0">
                <a:latin typeface="Times New Roman" pitchFamily="18" charset="0"/>
                <a:cs typeface="Times New Roman" pitchFamily="18" charset="0"/>
              </a:rPr>
              <a:t>(c) </a:t>
            </a:r>
            <a:r>
              <a:rPr lang="en-US" altLang="zh-CN" sz="2000" i="1" kern="100" dirty="0">
                <a:latin typeface="Times New Roman" pitchFamily="18" charset="0"/>
                <a:cs typeface="Times New Roman" pitchFamily="18" charset="0"/>
              </a:rPr>
              <a:t>D|</a:t>
            </a:r>
            <a:r>
              <a:rPr lang="en-US" altLang="zh-CN" sz="2000" i="1" kern="100" baseline="-25000" dirty="0">
                <a:latin typeface="Times New Roman" pitchFamily="18" charset="0"/>
                <a:cs typeface="Times New Roman" pitchFamily="18" charset="0"/>
              </a:rPr>
              <a:t>AB</a:t>
            </a:r>
            <a:endParaRPr lang="zh-CN" altLang="en-US" sz="2000" baseline="-25000" dirty="0"/>
          </a:p>
        </p:txBody>
      </p:sp>
      <p:sp>
        <p:nvSpPr>
          <p:cNvPr id="27" name="矩形 22">
            <a:extLst>
              <a:ext uri="{FF2B5EF4-FFF2-40B4-BE49-F238E27FC236}">
                <a16:creationId xmlns:a16="http://schemas.microsoft.com/office/drawing/2014/main" id="{52E5D4EA-C0D7-5409-B540-6AB8BA8D7EE9}"/>
              </a:ext>
            </a:extLst>
          </p:cNvPr>
          <p:cNvSpPr/>
          <p:nvPr/>
        </p:nvSpPr>
        <p:spPr>
          <a:xfrm>
            <a:off x="9140702" y="4022723"/>
            <a:ext cx="1125629" cy="400110"/>
          </a:xfrm>
          <a:prstGeom prst="rect">
            <a:avLst/>
          </a:prstGeom>
        </p:spPr>
        <p:txBody>
          <a:bodyPr wrap="none">
            <a:spAutoFit/>
          </a:bodyPr>
          <a:lstStyle/>
          <a:p>
            <a:r>
              <a:rPr lang="en-US" altLang="zh-CN" sz="2000" kern="100" dirty="0">
                <a:latin typeface="Times New Roman" pitchFamily="18" charset="0"/>
                <a:cs typeface="Times New Roman" pitchFamily="18" charset="0"/>
              </a:rPr>
              <a:t>(d) </a:t>
            </a:r>
            <a:r>
              <a:rPr lang="en-US" altLang="zh-CN" sz="2000" i="1" kern="100" dirty="0">
                <a:latin typeface="Times New Roman" pitchFamily="18" charset="0"/>
                <a:cs typeface="Times New Roman" pitchFamily="18" charset="0"/>
              </a:rPr>
              <a:t>D|</a:t>
            </a:r>
            <a:r>
              <a:rPr lang="en-US" altLang="zh-CN" sz="2000" i="1" kern="100" baseline="-25000" dirty="0">
                <a:latin typeface="Times New Roman" pitchFamily="18" charset="0"/>
                <a:cs typeface="Times New Roman" pitchFamily="18" charset="0"/>
              </a:rPr>
              <a:t>ABC</a:t>
            </a:r>
            <a:endParaRPr lang="zh-CN" altLang="en-US" sz="2000" baseline="-25000" dirty="0"/>
          </a:p>
        </p:txBody>
      </p:sp>
      <p:sp>
        <p:nvSpPr>
          <p:cNvPr id="28" name="TextBox 27">
            <a:extLst>
              <a:ext uri="{FF2B5EF4-FFF2-40B4-BE49-F238E27FC236}">
                <a16:creationId xmlns:a16="http://schemas.microsoft.com/office/drawing/2014/main" id="{B6BBACF2-53F8-8C16-394E-A1706FAC2D3B}"/>
              </a:ext>
            </a:extLst>
          </p:cNvPr>
          <p:cNvSpPr txBox="1"/>
          <p:nvPr/>
        </p:nvSpPr>
        <p:spPr>
          <a:xfrm>
            <a:off x="5123498" y="5499493"/>
            <a:ext cx="1627369"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dirty="0">
                <a:solidFill>
                  <a:srgbClr val="0070C0"/>
                </a:solidFill>
              </a:rPr>
              <a:t>∅</a:t>
            </a:r>
          </a:p>
        </p:txBody>
      </p:sp>
      <p:sp>
        <p:nvSpPr>
          <p:cNvPr id="29" name="TextBox 28">
            <a:extLst>
              <a:ext uri="{FF2B5EF4-FFF2-40B4-BE49-F238E27FC236}">
                <a16:creationId xmlns:a16="http://schemas.microsoft.com/office/drawing/2014/main" id="{20D38042-615B-C1F9-B4F3-D9E4D6927FCF}"/>
              </a:ext>
            </a:extLst>
          </p:cNvPr>
          <p:cNvSpPr txBox="1"/>
          <p:nvPr/>
        </p:nvSpPr>
        <p:spPr>
          <a:xfrm>
            <a:off x="5123498" y="5499805"/>
            <a:ext cx="1638590"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u="sng" dirty="0">
                <a:solidFill>
                  <a:srgbClr val="0070C0"/>
                </a:solidFill>
              </a:rPr>
              <a:t>A</a:t>
            </a:r>
          </a:p>
        </p:txBody>
      </p:sp>
      <p:sp>
        <p:nvSpPr>
          <p:cNvPr id="30" name="TextBox 29">
            <a:extLst>
              <a:ext uri="{FF2B5EF4-FFF2-40B4-BE49-F238E27FC236}">
                <a16:creationId xmlns:a16="http://schemas.microsoft.com/office/drawing/2014/main" id="{E38ABE7A-DE9F-54FC-6DE7-1A290EF6B0AC}"/>
              </a:ext>
            </a:extLst>
          </p:cNvPr>
          <p:cNvSpPr txBox="1"/>
          <p:nvPr/>
        </p:nvSpPr>
        <p:spPr>
          <a:xfrm>
            <a:off x="5123498" y="5499805"/>
            <a:ext cx="1843774"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dirty="0">
                <a:solidFill>
                  <a:srgbClr val="0070C0"/>
                </a:solidFill>
              </a:rPr>
              <a:t>A</a:t>
            </a:r>
            <a:r>
              <a:rPr lang="en-US" altLang="zh-CN" u="sng" dirty="0">
                <a:solidFill>
                  <a:srgbClr val="0070C0"/>
                </a:solidFill>
              </a:rPr>
              <a:t>B</a:t>
            </a:r>
            <a:endParaRPr lang="en-US" u="sng" dirty="0">
              <a:solidFill>
                <a:srgbClr val="0070C0"/>
              </a:solidFill>
            </a:endParaRPr>
          </a:p>
        </p:txBody>
      </p:sp>
      <p:sp>
        <p:nvSpPr>
          <p:cNvPr id="31" name="TextBox 30">
            <a:extLst>
              <a:ext uri="{FF2B5EF4-FFF2-40B4-BE49-F238E27FC236}">
                <a16:creationId xmlns:a16="http://schemas.microsoft.com/office/drawing/2014/main" id="{E313AF37-5CC9-0978-76F3-AF1F18489164}"/>
              </a:ext>
            </a:extLst>
          </p:cNvPr>
          <p:cNvSpPr txBox="1"/>
          <p:nvPr/>
        </p:nvSpPr>
        <p:spPr>
          <a:xfrm>
            <a:off x="5130329" y="5498511"/>
            <a:ext cx="2048959"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dirty="0">
                <a:solidFill>
                  <a:srgbClr val="0070C0"/>
                </a:solidFill>
              </a:rPr>
              <a:t>A</a:t>
            </a:r>
            <a:r>
              <a:rPr lang="en-US" altLang="zh-CN" dirty="0">
                <a:solidFill>
                  <a:srgbClr val="0070C0"/>
                </a:solidFill>
              </a:rPr>
              <a:t>B</a:t>
            </a:r>
            <a:r>
              <a:rPr lang="en-US" altLang="zh-CN" u="sng" dirty="0">
                <a:solidFill>
                  <a:srgbClr val="0070C0"/>
                </a:solidFill>
              </a:rPr>
              <a:t>C</a:t>
            </a:r>
            <a:endParaRPr lang="en-US" u="sng" dirty="0">
              <a:solidFill>
                <a:srgbClr val="0070C0"/>
              </a:solidFill>
            </a:endParaRPr>
          </a:p>
        </p:txBody>
      </p:sp>
      <p:sp>
        <p:nvSpPr>
          <p:cNvPr id="32" name="Rectangle 31">
            <a:extLst>
              <a:ext uri="{FF2B5EF4-FFF2-40B4-BE49-F238E27FC236}">
                <a16:creationId xmlns:a16="http://schemas.microsoft.com/office/drawing/2014/main" id="{7353FB5F-10C6-9A1D-D4A1-34CECCD03F16}"/>
              </a:ext>
            </a:extLst>
          </p:cNvPr>
          <p:cNvSpPr/>
          <p:nvPr/>
        </p:nvSpPr>
        <p:spPr>
          <a:xfrm>
            <a:off x="1974263" y="5037828"/>
            <a:ext cx="1613647" cy="369332"/>
          </a:xfrm>
          <a:prstGeom prst="rect">
            <a:avLst/>
          </a:prstGeom>
        </p:spPr>
        <p:txBody>
          <a:bodyPr wrap="none">
            <a:spAutoFit/>
          </a:bodyPr>
          <a:lstStyle/>
          <a:p>
            <a:r>
              <a:rPr lang="en-US" altLang="zh-CN" b="1" dirty="0">
                <a:solidFill>
                  <a:srgbClr val="C00000"/>
                </a:solidFill>
              </a:rPr>
              <a:t>Transaction</a:t>
            </a:r>
            <a:r>
              <a:rPr lang="zh-CN" altLang="en-US" b="1" dirty="0">
                <a:solidFill>
                  <a:srgbClr val="C00000"/>
                </a:solidFill>
              </a:rPr>
              <a:t> </a:t>
            </a:r>
            <a:r>
              <a:rPr lang="en-US" altLang="zh-CN" b="1" dirty="0">
                <a:solidFill>
                  <a:srgbClr val="C00000"/>
                </a:solidFill>
              </a:rPr>
              <a:t>DB</a:t>
            </a:r>
            <a:endParaRPr lang="en-US" dirty="0">
              <a:solidFill>
                <a:srgbClr val="C00000"/>
              </a:solidFill>
            </a:endParaRPr>
          </a:p>
        </p:txBody>
      </p:sp>
      <p:sp>
        <p:nvSpPr>
          <p:cNvPr id="33" name="Rectangle 32">
            <a:extLst>
              <a:ext uri="{FF2B5EF4-FFF2-40B4-BE49-F238E27FC236}">
                <a16:creationId xmlns:a16="http://schemas.microsoft.com/office/drawing/2014/main" id="{13980A04-89F5-434A-618D-3FECA3DC7A5B}"/>
              </a:ext>
            </a:extLst>
          </p:cNvPr>
          <p:cNvSpPr/>
          <p:nvPr/>
        </p:nvSpPr>
        <p:spPr>
          <a:xfrm>
            <a:off x="4345181" y="4751121"/>
            <a:ext cx="1426160" cy="369332"/>
          </a:xfrm>
          <a:prstGeom prst="rect">
            <a:avLst/>
          </a:prstGeom>
        </p:spPr>
        <p:txBody>
          <a:bodyPr wrap="none">
            <a:spAutoFit/>
          </a:bodyPr>
          <a:lstStyle/>
          <a:p>
            <a:r>
              <a:rPr lang="en-US" altLang="zh-CN" b="1" dirty="0">
                <a:solidFill>
                  <a:srgbClr val="C00000"/>
                </a:solidFill>
              </a:rPr>
              <a:t>Projected</a:t>
            </a:r>
            <a:r>
              <a:rPr lang="zh-CN" altLang="en-US" b="1" dirty="0">
                <a:solidFill>
                  <a:srgbClr val="C00000"/>
                </a:solidFill>
              </a:rPr>
              <a:t> </a:t>
            </a:r>
            <a:r>
              <a:rPr lang="en-US" altLang="zh-CN" b="1" dirty="0">
                <a:solidFill>
                  <a:srgbClr val="C00000"/>
                </a:solidFill>
              </a:rPr>
              <a:t>DB</a:t>
            </a:r>
            <a:endParaRPr lang="en-US" dirty="0">
              <a:solidFill>
                <a:srgbClr val="C00000"/>
              </a:solidFill>
            </a:endParaRPr>
          </a:p>
        </p:txBody>
      </p:sp>
    </p:spTree>
    <p:extLst>
      <p:ext uri="{BB962C8B-B14F-4D97-AF65-F5344CB8AC3E}">
        <p14:creationId xmlns:p14="http://schemas.microsoft.com/office/powerpoint/2010/main" val="1663885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1" grpId="0" animBg="1"/>
      <p:bldP spid="22" grpId="0" animBg="1"/>
      <p:bldP spid="23" grpId="0"/>
      <p:bldP spid="24" grpId="0"/>
      <p:bldP spid="25" grpId="0"/>
      <p:bldP spid="26" grpId="0"/>
      <p:bldP spid="27" grpId="0"/>
      <p:bldP spid="28" grpId="0"/>
      <p:bldP spid="29" grpId="0"/>
      <p:bldP spid="29" grpId="1"/>
      <p:bldP spid="30" grpId="0"/>
      <p:bldP spid="30" grpId="1"/>
      <p:bldP spid="31" grpId="0"/>
      <p:bldP spid="32" grpId="0"/>
      <p:bldP spid="3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err="1">
                <a:solidFill>
                  <a:srgbClr val="C00000"/>
                </a:solidFill>
                <a:latin typeface="Times New Roman" panose="02020603050405020304" pitchFamily="18" charset="0"/>
                <a:cs typeface="Times New Roman" panose="02020603050405020304" pitchFamily="18" charset="0"/>
              </a:rPr>
              <a:t>PrefixFPM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76</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Prefix</a:t>
            </a:r>
            <a:r>
              <a:rPr lang="zh-CN" altLang="en-US" sz="3600" b="1" dirty="0">
                <a:solidFill>
                  <a:srgbClr val="C00000"/>
                </a:solidFill>
              </a:rPr>
              <a:t> </a:t>
            </a:r>
            <a:r>
              <a:rPr lang="en-US" altLang="zh-CN" sz="3600" b="1" dirty="0">
                <a:solidFill>
                  <a:srgbClr val="C00000"/>
                </a:solidFill>
              </a:rPr>
              <a:t>Projection</a:t>
            </a:r>
            <a:r>
              <a:rPr lang="zh-CN" altLang="en-US" sz="3600" b="1" dirty="0">
                <a:solidFill>
                  <a:srgbClr val="C00000"/>
                </a:solidFill>
              </a:rPr>
              <a:t> </a:t>
            </a:r>
            <a:r>
              <a:rPr lang="en-US" altLang="zh-CN" sz="3600" b="1" dirty="0">
                <a:solidFill>
                  <a:srgbClr val="C00000"/>
                </a:solidFill>
              </a:rPr>
              <a:t>(Illustration by</a:t>
            </a:r>
            <a:r>
              <a:rPr lang="zh-CN" altLang="en-US" sz="3600" b="1" dirty="0">
                <a:solidFill>
                  <a:srgbClr val="C00000"/>
                </a:solidFill>
              </a:rPr>
              <a:t> </a:t>
            </a:r>
            <a:r>
              <a:rPr lang="en-US" altLang="zh-CN" sz="3600" b="1" dirty="0">
                <a:solidFill>
                  <a:srgbClr val="C00000"/>
                </a:solidFill>
              </a:rPr>
              <a:t>Sequence</a:t>
            </a:r>
            <a:r>
              <a:rPr lang="zh-CN" altLang="en-US" sz="3600" b="1" dirty="0">
                <a:solidFill>
                  <a:srgbClr val="C00000"/>
                </a:solidFill>
              </a:rPr>
              <a:t> </a:t>
            </a:r>
            <a:r>
              <a:rPr lang="en-US" altLang="zh-CN" sz="3600" b="1" dirty="0">
                <a:solidFill>
                  <a:srgbClr val="C00000"/>
                </a:solidFill>
              </a:rPr>
              <a:t>DB)</a:t>
            </a:r>
            <a:endParaRPr lang="en-US" sz="3600" b="1" dirty="0">
              <a:solidFill>
                <a:srgbClr val="C00000"/>
              </a:solidFill>
            </a:endParaRPr>
          </a:p>
        </p:txBody>
      </p:sp>
      <p:sp>
        <p:nvSpPr>
          <p:cNvPr id="3" name="Rectangle 2">
            <a:extLst>
              <a:ext uri="{FF2B5EF4-FFF2-40B4-BE49-F238E27FC236}">
                <a16:creationId xmlns:a16="http://schemas.microsoft.com/office/drawing/2014/main" id="{9C631FD5-FFF7-5CFC-EA22-7AF417462100}"/>
              </a:ext>
            </a:extLst>
          </p:cNvPr>
          <p:cNvSpPr/>
          <p:nvPr/>
        </p:nvSpPr>
        <p:spPr>
          <a:xfrm>
            <a:off x="6152948" y="2604319"/>
            <a:ext cx="442750" cy="584775"/>
          </a:xfrm>
          <a:prstGeom prst="rect">
            <a:avLst/>
          </a:prstGeom>
        </p:spPr>
        <p:txBody>
          <a:bodyPr wrap="none">
            <a:spAutoFit/>
          </a:bodyPr>
          <a:lstStyle/>
          <a:p>
            <a:r>
              <a:rPr lang="en-US" sz="3200" dirty="0">
                <a:solidFill>
                  <a:srgbClr val="0070C0"/>
                </a:solidFill>
                <a:latin typeface="Roboto"/>
              </a:rPr>
              <a:t>∅</a:t>
            </a:r>
            <a:endParaRPr lang="en-US" sz="3200" dirty="0">
              <a:solidFill>
                <a:srgbClr val="0070C0"/>
              </a:solidFill>
            </a:endParaRPr>
          </a:p>
        </p:txBody>
      </p:sp>
      <p:sp>
        <p:nvSpPr>
          <p:cNvPr id="7" name="Rectangle 6">
            <a:extLst>
              <a:ext uri="{FF2B5EF4-FFF2-40B4-BE49-F238E27FC236}">
                <a16:creationId xmlns:a16="http://schemas.microsoft.com/office/drawing/2014/main" id="{C9325E06-B0E9-D79B-99C7-6B20E057C17F}"/>
              </a:ext>
            </a:extLst>
          </p:cNvPr>
          <p:cNvSpPr/>
          <p:nvPr/>
        </p:nvSpPr>
        <p:spPr>
          <a:xfrm>
            <a:off x="4345252" y="5562688"/>
            <a:ext cx="817853" cy="461665"/>
          </a:xfrm>
          <a:prstGeom prst="rect">
            <a:avLst/>
          </a:prstGeom>
        </p:spPr>
        <p:txBody>
          <a:bodyPr wrap="none">
            <a:spAutoFit/>
          </a:bodyPr>
          <a:lstStyle/>
          <a:p>
            <a:r>
              <a:rPr lang="en-US" altLang="zh-CN" dirty="0">
                <a:solidFill>
                  <a:srgbClr val="0070C0"/>
                </a:solidFill>
                <a:latin typeface="Roboto"/>
              </a:rPr>
              <a:t>ABC</a:t>
            </a:r>
            <a:endParaRPr lang="en-US" dirty="0">
              <a:solidFill>
                <a:srgbClr val="0070C0"/>
              </a:solidFill>
            </a:endParaRPr>
          </a:p>
        </p:txBody>
      </p:sp>
      <p:pic>
        <p:nvPicPr>
          <p:cNvPr id="8" name="Picture 7">
            <a:extLst>
              <a:ext uri="{FF2B5EF4-FFF2-40B4-BE49-F238E27FC236}">
                <a16:creationId xmlns:a16="http://schemas.microsoft.com/office/drawing/2014/main" id="{533CA9E2-E336-10AC-5B90-5FFF473B8830}"/>
              </a:ext>
            </a:extLst>
          </p:cNvPr>
          <p:cNvPicPr>
            <a:picLocks noChangeAspect="1"/>
          </p:cNvPicPr>
          <p:nvPr/>
        </p:nvPicPr>
        <p:blipFill>
          <a:blip r:embed="rId3"/>
          <a:stretch>
            <a:fillRect/>
          </a:stretch>
        </p:blipFill>
        <p:spPr>
          <a:xfrm>
            <a:off x="6759596" y="2534820"/>
            <a:ext cx="689496" cy="689496"/>
          </a:xfrm>
          <a:prstGeom prst="rect">
            <a:avLst/>
          </a:prstGeom>
        </p:spPr>
      </p:pic>
      <p:sp>
        <p:nvSpPr>
          <p:cNvPr id="9" name="Rectangle 8">
            <a:extLst>
              <a:ext uri="{FF2B5EF4-FFF2-40B4-BE49-F238E27FC236}">
                <a16:creationId xmlns:a16="http://schemas.microsoft.com/office/drawing/2014/main" id="{603403DB-F784-B370-9A78-6FE2255AFFD0}"/>
              </a:ext>
            </a:extLst>
          </p:cNvPr>
          <p:cNvSpPr/>
          <p:nvPr/>
        </p:nvSpPr>
        <p:spPr>
          <a:xfrm>
            <a:off x="6556993" y="2394336"/>
            <a:ext cx="1180131" cy="253916"/>
          </a:xfrm>
          <a:prstGeom prst="rect">
            <a:avLst/>
          </a:prstGeom>
        </p:spPr>
        <p:txBody>
          <a:bodyPr wrap="none">
            <a:spAutoFit/>
          </a:bodyPr>
          <a:lstStyle/>
          <a:p>
            <a:r>
              <a:rPr lang="en-US" altLang="zh-CN" sz="1050" b="1" dirty="0">
                <a:solidFill>
                  <a:schemeClr val="accent5">
                    <a:lumMod val="50000"/>
                  </a:schemeClr>
                </a:solidFill>
              </a:rPr>
              <a:t>Transaction</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nvGrpSpPr>
          <p:cNvPr id="10" name="Group 9">
            <a:extLst>
              <a:ext uri="{FF2B5EF4-FFF2-40B4-BE49-F238E27FC236}">
                <a16:creationId xmlns:a16="http://schemas.microsoft.com/office/drawing/2014/main" id="{377D0C95-2D4D-CD01-A90F-AC64731F0F86}"/>
              </a:ext>
            </a:extLst>
          </p:cNvPr>
          <p:cNvGrpSpPr/>
          <p:nvPr/>
        </p:nvGrpSpPr>
        <p:grpSpPr>
          <a:xfrm>
            <a:off x="2768572" y="3009740"/>
            <a:ext cx="3310018" cy="1096649"/>
            <a:chOff x="899592" y="3108300"/>
            <a:chExt cx="3310018" cy="1096649"/>
          </a:xfrm>
        </p:grpSpPr>
        <p:sp>
          <p:nvSpPr>
            <p:cNvPr id="11" name="Rectangle 10">
              <a:extLst>
                <a:ext uri="{FF2B5EF4-FFF2-40B4-BE49-F238E27FC236}">
                  <a16:creationId xmlns:a16="http://schemas.microsoft.com/office/drawing/2014/main" id="{AEF5A431-6B9E-6079-66AB-0E2A805C2754}"/>
                </a:ext>
              </a:extLst>
            </p:cNvPr>
            <p:cNvSpPr/>
            <p:nvPr/>
          </p:nvSpPr>
          <p:spPr>
            <a:xfrm>
              <a:off x="1835696" y="3743284"/>
              <a:ext cx="389850" cy="461665"/>
            </a:xfrm>
            <a:prstGeom prst="rect">
              <a:avLst/>
            </a:prstGeom>
          </p:spPr>
          <p:txBody>
            <a:bodyPr wrap="none">
              <a:spAutoFit/>
            </a:bodyPr>
            <a:lstStyle/>
            <a:p>
              <a:r>
                <a:rPr lang="en-US" dirty="0">
                  <a:solidFill>
                    <a:srgbClr val="0070C0"/>
                  </a:solidFill>
                  <a:latin typeface="Roboto"/>
                </a:rPr>
                <a:t>A</a:t>
              </a:r>
              <a:endParaRPr lang="en-US" dirty="0">
                <a:solidFill>
                  <a:srgbClr val="0070C0"/>
                </a:solidFill>
              </a:endParaRPr>
            </a:p>
          </p:txBody>
        </p:sp>
        <p:cxnSp>
          <p:nvCxnSpPr>
            <p:cNvPr id="12" name="Straight Connector 11">
              <a:extLst>
                <a:ext uri="{FF2B5EF4-FFF2-40B4-BE49-F238E27FC236}">
                  <a16:creationId xmlns:a16="http://schemas.microsoft.com/office/drawing/2014/main" id="{8A727E93-E387-5C86-262C-F443F89D5E61}"/>
                </a:ext>
              </a:extLst>
            </p:cNvPr>
            <p:cNvCxnSpPr>
              <a:cxnSpLocks/>
            </p:cNvCxnSpPr>
            <p:nvPr/>
          </p:nvCxnSpPr>
          <p:spPr>
            <a:xfrm flipH="1">
              <a:off x="2234809" y="3108300"/>
              <a:ext cx="1974801" cy="746248"/>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902762-CB02-901F-7605-D933BE69C9C4}"/>
                </a:ext>
              </a:extLst>
            </p:cNvPr>
            <p:cNvPicPr>
              <a:picLocks noChangeAspect="1"/>
            </p:cNvPicPr>
            <p:nvPr/>
          </p:nvPicPr>
          <p:blipFill>
            <a:blip r:embed="rId3"/>
            <a:stretch>
              <a:fillRect/>
            </a:stretch>
          </p:blipFill>
          <p:spPr>
            <a:xfrm>
              <a:off x="1043607" y="3436443"/>
              <a:ext cx="689496" cy="689496"/>
            </a:xfrm>
            <a:prstGeom prst="rect">
              <a:avLst/>
            </a:prstGeom>
          </p:spPr>
        </p:pic>
        <p:sp>
          <p:nvSpPr>
            <p:cNvPr id="15" name="Rectangle 14">
              <a:extLst>
                <a:ext uri="{FF2B5EF4-FFF2-40B4-BE49-F238E27FC236}">
                  <a16:creationId xmlns:a16="http://schemas.microsoft.com/office/drawing/2014/main" id="{414E5082-4620-2D19-B5F3-249194D9320F}"/>
                </a:ext>
              </a:extLst>
            </p:cNvPr>
            <p:cNvSpPr/>
            <p:nvPr/>
          </p:nvSpPr>
          <p:spPr>
            <a:xfrm>
              <a:off x="899592" y="3284984"/>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sp>
        <p:nvSpPr>
          <p:cNvPr id="34" name="Rectangle 33">
            <a:extLst>
              <a:ext uri="{FF2B5EF4-FFF2-40B4-BE49-F238E27FC236}">
                <a16:creationId xmlns:a16="http://schemas.microsoft.com/office/drawing/2014/main" id="{73A22698-D13D-CE3F-2BCF-599A4436F2D9}"/>
              </a:ext>
            </a:extLst>
          </p:cNvPr>
          <p:cNvSpPr/>
          <p:nvPr/>
        </p:nvSpPr>
        <p:spPr>
          <a:xfrm>
            <a:off x="2171485" y="3525472"/>
            <a:ext cx="723275" cy="253916"/>
          </a:xfrm>
          <a:prstGeom prst="rect">
            <a:avLst/>
          </a:prstGeom>
        </p:spPr>
        <p:txBody>
          <a:bodyPr wrap="none">
            <a:spAutoFit/>
          </a:bodyPr>
          <a:lstStyle/>
          <a:p>
            <a:r>
              <a:rPr lang="en-US" altLang="zh-CN" sz="1050" b="1" dirty="0">
                <a:solidFill>
                  <a:srgbClr val="00B050"/>
                </a:solidFill>
              </a:rPr>
              <a:t>frequent</a:t>
            </a:r>
            <a:endParaRPr lang="en-US" sz="1050" dirty="0">
              <a:solidFill>
                <a:srgbClr val="00B050"/>
              </a:solidFill>
            </a:endParaRPr>
          </a:p>
        </p:txBody>
      </p:sp>
      <p:grpSp>
        <p:nvGrpSpPr>
          <p:cNvPr id="35" name="Group 34">
            <a:extLst>
              <a:ext uri="{FF2B5EF4-FFF2-40B4-BE49-F238E27FC236}">
                <a16:creationId xmlns:a16="http://schemas.microsoft.com/office/drawing/2014/main" id="{E00970AD-BD32-BB99-FDC2-2468F2551A5C}"/>
              </a:ext>
            </a:extLst>
          </p:cNvPr>
          <p:cNvGrpSpPr/>
          <p:nvPr/>
        </p:nvGrpSpPr>
        <p:grpSpPr>
          <a:xfrm>
            <a:off x="2068502" y="4075092"/>
            <a:ext cx="1610363" cy="1083423"/>
            <a:chOff x="199522" y="4173652"/>
            <a:chExt cx="1610363" cy="1083423"/>
          </a:xfrm>
        </p:grpSpPr>
        <p:sp>
          <p:nvSpPr>
            <p:cNvPr id="36" name="Rectangle 35">
              <a:extLst>
                <a:ext uri="{FF2B5EF4-FFF2-40B4-BE49-F238E27FC236}">
                  <a16:creationId xmlns:a16="http://schemas.microsoft.com/office/drawing/2014/main" id="{90067F87-C8BF-6E78-5A8A-607C327B6209}"/>
                </a:ext>
              </a:extLst>
            </p:cNvPr>
            <p:cNvSpPr/>
            <p:nvPr/>
          </p:nvSpPr>
          <p:spPr>
            <a:xfrm>
              <a:off x="1043608" y="4725144"/>
              <a:ext cx="595035" cy="461665"/>
            </a:xfrm>
            <a:prstGeom prst="rect">
              <a:avLst/>
            </a:prstGeom>
          </p:spPr>
          <p:txBody>
            <a:bodyPr wrap="none">
              <a:spAutoFit/>
            </a:bodyPr>
            <a:lstStyle/>
            <a:p>
              <a:r>
                <a:rPr lang="en-US" dirty="0">
                  <a:solidFill>
                    <a:srgbClr val="0070C0"/>
                  </a:solidFill>
                  <a:latin typeface="Roboto"/>
                </a:rPr>
                <a:t>AA</a:t>
              </a:r>
              <a:endParaRPr lang="en-US" dirty="0">
                <a:solidFill>
                  <a:srgbClr val="0070C0"/>
                </a:solidFill>
              </a:endParaRPr>
            </a:p>
          </p:txBody>
        </p:sp>
        <p:cxnSp>
          <p:nvCxnSpPr>
            <p:cNvPr id="37" name="Straight Connector 36">
              <a:extLst>
                <a:ext uri="{FF2B5EF4-FFF2-40B4-BE49-F238E27FC236}">
                  <a16:creationId xmlns:a16="http://schemas.microsoft.com/office/drawing/2014/main" id="{87764AB5-7D10-6ACE-33E0-2A21E743D5EF}"/>
                </a:ext>
              </a:extLst>
            </p:cNvPr>
            <p:cNvCxnSpPr>
              <a:cxnSpLocks/>
            </p:cNvCxnSpPr>
            <p:nvPr/>
          </p:nvCxnSpPr>
          <p:spPr>
            <a:xfrm flipH="1">
              <a:off x="1321685" y="4173652"/>
              <a:ext cx="488200" cy="576563"/>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24FC8997-CDC7-9F84-07F9-9A84ED211BEA}"/>
                </a:ext>
              </a:extLst>
            </p:cNvPr>
            <p:cNvPicPr>
              <a:picLocks noChangeAspect="1"/>
            </p:cNvPicPr>
            <p:nvPr/>
          </p:nvPicPr>
          <p:blipFill>
            <a:blip r:embed="rId3"/>
            <a:stretch>
              <a:fillRect/>
            </a:stretch>
          </p:blipFill>
          <p:spPr>
            <a:xfrm>
              <a:off x="343537" y="4567579"/>
              <a:ext cx="689496" cy="689496"/>
            </a:xfrm>
            <a:prstGeom prst="rect">
              <a:avLst/>
            </a:prstGeom>
          </p:spPr>
        </p:pic>
        <p:sp>
          <p:nvSpPr>
            <p:cNvPr id="39" name="Rectangle 38">
              <a:extLst>
                <a:ext uri="{FF2B5EF4-FFF2-40B4-BE49-F238E27FC236}">
                  <a16:creationId xmlns:a16="http://schemas.microsoft.com/office/drawing/2014/main" id="{AFE07DA1-9CA4-83AE-7AB1-7581DF12AD53}"/>
                </a:ext>
              </a:extLst>
            </p:cNvPr>
            <p:cNvSpPr/>
            <p:nvPr/>
          </p:nvSpPr>
          <p:spPr>
            <a:xfrm>
              <a:off x="199522" y="4416120"/>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sp>
        <p:nvSpPr>
          <p:cNvPr id="40" name="Rectangle 39">
            <a:extLst>
              <a:ext uri="{FF2B5EF4-FFF2-40B4-BE49-F238E27FC236}">
                <a16:creationId xmlns:a16="http://schemas.microsoft.com/office/drawing/2014/main" id="{068DC1DA-6378-1567-29A2-C261690B7D07}"/>
              </a:ext>
            </a:extLst>
          </p:cNvPr>
          <p:cNvSpPr/>
          <p:nvPr/>
        </p:nvSpPr>
        <p:spPr>
          <a:xfrm>
            <a:off x="2136316" y="5075717"/>
            <a:ext cx="841897" cy="253916"/>
          </a:xfrm>
          <a:prstGeom prst="rect">
            <a:avLst/>
          </a:prstGeom>
        </p:spPr>
        <p:txBody>
          <a:bodyPr wrap="none">
            <a:spAutoFit/>
          </a:bodyPr>
          <a:lstStyle/>
          <a:p>
            <a:r>
              <a:rPr lang="en-US" altLang="zh-CN" sz="1050" b="1" dirty="0">
                <a:solidFill>
                  <a:srgbClr val="E50204"/>
                </a:solidFill>
              </a:rPr>
              <a:t>infrequent</a:t>
            </a:r>
            <a:endParaRPr lang="en-US" sz="1050" dirty="0">
              <a:solidFill>
                <a:srgbClr val="E50204"/>
              </a:solidFill>
            </a:endParaRPr>
          </a:p>
        </p:txBody>
      </p:sp>
      <p:pic>
        <p:nvPicPr>
          <p:cNvPr id="41" name="Picture 40">
            <a:extLst>
              <a:ext uri="{FF2B5EF4-FFF2-40B4-BE49-F238E27FC236}">
                <a16:creationId xmlns:a16="http://schemas.microsoft.com/office/drawing/2014/main" id="{FA1E10C7-F7AF-B992-5C46-D53C14AA5722}"/>
              </a:ext>
            </a:extLst>
          </p:cNvPr>
          <p:cNvPicPr>
            <a:picLocks noChangeAspect="1"/>
          </p:cNvPicPr>
          <p:nvPr/>
        </p:nvPicPr>
        <p:blipFill rotWithShape="1">
          <a:blip r:embed="rId4"/>
          <a:srcRect l="54285"/>
          <a:stretch/>
        </p:blipFill>
        <p:spPr>
          <a:xfrm>
            <a:off x="3010178" y="5060460"/>
            <a:ext cx="292732" cy="287654"/>
          </a:xfrm>
          <a:prstGeom prst="rect">
            <a:avLst/>
          </a:prstGeom>
        </p:spPr>
      </p:pic>
      <p:grpSp>
        <p:nvGrpSpPr>
          <p:cNvPr id="42" name="Group 41">
            <a:extLst>
              <a:ext uri="{FF2B5EF4-FFF2-40B4-BE49-F238E27FC236}">
                <a16:creationId xmlns:a16="http://schemas.microsoft.com/office/drawing/2014/main" id="{FA80AEE5-F643-57DE-A614-23A4D9963F62}"/>
              </a:ext>
            </a:extLst>
          </p:cNvPr>
          <p:cNvGrpSpPr/>
          <p:nvPr/>
        </p:nvGrpSpPr>
        <p:grpSpPr>
          <a:xfrm>
            <a:off x="3602083" y="4076352"/>
            <a:ext cx="595035" cy="1011897"/>
            <a:chOff x="1733103" y="4174912"/>
            <a:chExt cx="595035" cy="1011897"/>
          </a:xfrm>
        </p:grpSpPr>
        <p:sp>
          <p:nvSpPr>
            <p:cNvPr id="43" name="Rectangle 42">
              <a:extLst>
                <a:ext uri="{FF2B5EF4-FFF2-40B4-BE49-F238E27FC236}">
                  <a16:creationId xmlns:a16="http://schemas.microsoft.com/office/drawing/2014/main" id="{50D1245D-2BC2-36FA-5A12-FF80883C278D}"/>
                </a:ext>
              </a:extLst>
            </p:cNvPr>
            <p:cNvSpPr/>
            <p:nvPr/>
          </p:nvSpPr>
          <p:spPr>
            <a:xfrm>
              <a:off x="1733103" y="4725144"/>
              <a:ext cx="595035" cy="461665"/>
            </a:xfrm>
            <a:prstGeom prst="rect">
              <a:avLst/>
            </a:prstGeom>
          </p:spPr>
          <p:txBody>
            <a:bodyPr wrap="none">
              <a:spAutoFit/>
            </a:bodyPr>
            <a:lstStyle/>
            <a:p>
              <a:r>
                <a:rPr lang="en-US" dirty="0">
                  <a:solidFill>
                    <a:srgbClr val="0070C0"/>
                  </a:solidFill>
                  <a:latin typeface="Roboto"/>
                </a:rPr>
                <a:t>AB</a:t>
              </a:r>
              <a:endParaRPr lang="en-US" dirty="0">
                <a:solidFill>
                  <a:srgbClr val="0070C0"/>
                </a:solidFill>
              </a:endParaRPr>
            </a:p>
          </p:txBody>
        </p:sp>
        <p:cxnSp>
          <p:nvCxnSpPr>
            <p:cNvPr id="44" name="Straight Connector 43">
              <a:extLst>
                <a:ext uri="{FF2B5EF4-FFF2-40B4-BE49-F238E27FC236}">
                  <a16:creationId xmlns:a16="http://schemas.microsoft.com/office/drawing/2014/main" id="{6D12AD8F-50AE-5D78-3296-83B6CF52E757}"/>
                </a:ext>
              </a:extLst>
            </p:cNvPr>
            <p:cNvCxnSpPr>
              <a:cxnSpLocks/>
            </p:cNvCxnSpPr>
            <p:nvPr/>
          </p:nvCxnSpPr>
          <p:spPr>
            <a:xfrm>
              <a:off x="2030620" y="4174912"/>
              <a:ext cx="0" cy="550231"/>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7E6D0E72-1D98-44F6-CABF-78E4F127C72D}"/>
              </a:ext>
            </a:extLst>
          </p:cNvPr>
          <p:cNvGrpSpPr/>
          <p:nvPr/>
        </p:nvGrpSpPr>
        <p:grpSpPr>
          <a:xfrm>
            <a:off x="2647814" y="4323402"/>
            <a:ext cx="1031051" cy="1023262"/>
            <a:chOff x="5064586" y="4719165"/>
            <a:chExt cx="1031051" cy="1023262"/>
          </a:xfrm>
        </p:grpSpPr>
        <p:pic>
          <p:nvPicPr>
            <p:cNvPr id="46" name="Picture 45">
              <a:extLst>
                <a:ext uri="{FF2B5EF4-FFF2-40B4-BE49-F238E27FC236}">
                  <a16:creationId xmlns:a16="http://schemas.microsoft.com/office/drawing/2014/main" id="{9099E806-FA26-A098-4FB9-48407906FFE7}"/>
                </a:ext>
              </a:extLst>
            </p:cNvPr>
            <p:cNvPicPr>
              <a:picLocks noChangeAspect="1"/>
            </p:cNvPicPr>
            <p:nvPr/>
          </p:nvPicPr>
          <p:blipFill>
            <a:blip r:embed="rId3"/>
            <a:stretch>
              <a:fillRect/>
            </a:stretch>
          </p:blipFill>
          <p:spPr>
            <a:xfrm>
              <a:off x="5208601" y="4870624"/>
              <a:ext cx="689496" cy="689496"/>
            </a:xfrm>
            <a:prstGeom prst="rect">
              <a:avLst/>
            </a:prstGeom>
          </p:spPr>
        </p:pic>
        <p:sp>
          <p:nvSpPr>
            <p:cNvPr id="47" name="Rectangle 46">
              <a:extLst>
                <a:ext uri="{FF2B5EF4-FFF2-40B4-BE49-F238E27FC236}">
                  <a16:creationId xmlns:a16="http://schemas.microsoft.com/office/drawing/2014/main" id="{8E6986B4-790E-7B79-D7A1-71A217F11849}"/>
                </a:ext>
              </a:extLst>
            </p:cNvPr>
            <p:cNvSpPr/>
            <p:nvPr/>
          </p:nvSpPr>
          <p:spPr>
            <a:xfrm>
              <a:off x="5064586" y="4719165"/>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sp>
          <p:nvSpPr>
            <p:cNvPr id="48" name="Rectangle 47">
              <a:extLst>
                <a:ext uri="{FF2B5EF4-FFF2-40B4-BE49-F238E27FC236}">
                  <a16:creationId xmlns:a16="http://schemas.microsoft.com/office/drawing/2014/main" id="{7C2CC2DD-FF0F-C47C-A55F-4033F423BF68}"/>
                </a:ext>
              </a:extLst>
            </p:cNvPr>
            <p:cNvSpPr/>
            <p:nvPr/>
          </p:nvSpPr>
          <p:spPr>
            <a:xfrm>
              <a:off x="5205235" y="5488511"/>
              <a:ext cx="723275" cy="253916"/>
            </a:xfrm>
            <a:prstGeom prst="rect">
              <a:avLst/>
            </a:prstGeom>
          </p:spPr>
          <p:txBody>
            <a:bodyPr wrap="none">
              <a:spAutoFit/>
            </a:bodyPr>
            <a:lstStyle/>
            <a:p>
              <a:r>
                <a:rPr lang="en-US" altLang="zh-CN" sz="1050" b="1" dirty="0">
                  <a:solidFill>
                    <a:srgbClr val="00B050"/>
                  </a:solidFill>
                </a:rPr>
                <a:t>frequent</a:t>
              </a:r>
              <a:endParaRPr lang="en-US" sz="1050" dirty="0">
                <a:solidFill>
                  <a:srgbClr val="00B050"/>
                </a:solidFill>
              </a:endParaRPr>
            </a:p>
          </p:txBody>
        </p:sp>
      </p:grpSp>
      <p:grpSp>
        <p:nvGrpSpPr>
          <p:cNvPr id="49" name="Group 48">
            <a:extLst>
              <a:ext uri="{FF2B5EF4-FFF2-40B4-BE49-F238E27FC236}">
                <a16:creationId xmlns:a16="http://schemas.microsoft.com/office/drawing/2014/main" id="{D57E4F78-37E8-C793-6031-5871307134D6}"/>
              </a:ext>
            </a:extLst>
          </p:cNvPr>
          <p:cNvGrpSpPr/>
          <p:nvPr/>
        </p:nvGrpSpPr>
        <p:grpSpPr>
          <a:xfrm>
            <a:off x="2634546" y="5088037"/>
            <a:ext cx="1168165" cy="950861"/>
            <a:chOff x="1125606" y="5273390"/>
            <a:chExt cx="1168165" cy="950861"/>
          </a:xfrm>
        </p:grpSpPr>
        <p:sp>
          <p:nvSpPr>
            <p:cNvPr id="50" name="Rectangle 49">
              <a:extLst>
                <a:ext uri="{FF2B5EF4-FFF2-40B4-BE49-F238E27FC236}">
                  <a16:creationId xmlns:a16="http://schemas.microsoft.com/office/drawing/2014/main" id="{81151C36-A3F3-7C9D-F844-E53969A8903E}"/>
                </a:ext>
              </a:extLst>
            </p:cNvPr>
            <p:cNvSpPr/>
            <p:nvPr/>
          </p:nvSpPr>
          <p:spPr>
            <a:xfrm>
              <a:off x="1125606" y="5762586"/>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A</a:t>
              </a:r>
              <a:endParaRPr lang="en-US" dirty="0">
                <a:solidFill>
                  <a:srgbClr val="0070C0"/>
                </a:solidFill>
              </a:endParaRPr>
            </a:p>
          </p:txBody>
        </p:sp>
        <p:sp>
          <p:nvSpPr>
            <p:cNvPr id="51" name="Freeform 50">
              <a:extLst>
                <a:ext uri="{FF2B5EF4-FFF2-40B4-BE49-F238E27FC236}">
                  <a16:creationId xmlns:a16="http://schemas.microsoft.com/office/drawing/2014/main" id="{453B232B-4B8E-143A-13E3-0F6C623FE7B5}"/>
                </a:ext>
              </a:extLst>
            </p:cNvPr>
            <p:cNvSpPr/>
            <p:nvPr/>
          </p:nvSpPr>
          <p:spPr>
            <a:xfrm>
              <a:off x="1619214" y="5273390"/>
              <a:ext cx="674557" cy="554636"/>
            </a:xfrm>
            <a:custGeom>
              <a:avLst/>
              <a:gdLst>
                <a:gd name="connsiteX0" fmla="*/ 674557 w 674557"/>
                <a:gd name="connsiteY0" fmla="*/ 0 h 554636"/>
                <a:gd name="connsiteX1" fmla="*/ 344774 w 674557"/>
                <a:gd name="connsiteY1" fmla="*/ 329783 h 554636"/>
                <a:gd name="connsiteX2" fmla="*/ 0 w 674557"/>
                <a:gd name="connsiteY2" fmla="*/ 554636 h 554636"/>
              </a:gdLst>
              <a:ahLst/>
              <a:cxnLst>
                <a:cxn ang="0">
                  <a:pos x="connsiteX0" y="connsiteY0"/>
                </a:cxn>
                <a:cxn ang="0">
                  <a:pos x="connsiteX1" y="connsiteY1"/>
                </a:cxn>
                <a:cxn ang="0">
                  <a:pos x="connsiteX2" y="connsiteY2"/>
                </a:cxn>
              </a:cxnLst>
              <a:rect l="l" t="t" r="r" b="b"/>
              <a:pathLst>
                <a:path w="674557" h="554636">
                  <a:moveTo>
                    <a:pt x="674557" y="0"/>
                  </a:moveTo>
                  <a:cubicBezTo>
                    <a:pt x="565878" y="118672"/>
                    <a:pt x="457200" y="237344"/>
                    <a:pt x="344774" y="329783"/>
                  </a:cubicBezTo>
                  <a:cubicBezTo>
                    <a:pt x="232348" y="422222"/>
                    <a:pt x="116174" y="488429"/>
                    <a:pt x="0" y="554636"/>
                  </a:cubicBezTo>
                </a:path>
              </a:pathLst>
            </a:custGeom>
            <a:noFill/>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832ECCDF-6584-EC51-7A5C-3905191E2ACF}"/>
              </a:ext>
            </a:extLst>
          </p:cNvPr>
          <p:cNvSpPr/>
          <p:nvPr/>
        </p:nvSpPr>
        <p:spPr>
          <a:xfrm>
            <a:off x="2912587" y="2421999"/>
            <a:ext cx="3175869" cy="461665"/>
          </a:xfrm>
          <a:prstGeom prst="rect">
            <a:avLst/>
          </a:prstGeom>
        </p:spPr>
        <p:txBody>
          <a:bodyPr wrap="none">
            <a:spAutoFit/>
          </a:bodyPr>
          <a:lstStyle/>
          <a:p>
            <a:r>
              <a:rPr lang="en-US" altLang="zh-CN" b="1" dirty="0">
                <a:solidFill>
                  <a:srgbClr val="950001"/>
                </a:solidFill>
              </a:rPr>
              <a:t>Alphabet</a:t>
            </a:r>
            <a:r>
              <a:rPr lang="zh-CN" altLang="en-US" b="1" dirty="0">
                <a:solidFill>
                  <a:srgbClr val="950001"/>
                </a:solidFill>
              </a:rPr>
              <a:t> </a:t>
            </a:r>
            <a:r>
              <a:rPr lang="en-US" altLang="zh-CN" b="1" dirty="0">
                <a:solidFill>
                  <a:srgbClr val="950001"/>
                </a:solidFill>
              </a:rPr>
              <a:t>is</a:t>
            </a:r>
            <a:r>
              <a:rPr lang="zh-CN" altLang="en-US" b="1" dirty="0">
                <a:solidFill>
                  <a:srgbClr val="950001"/>
                </a:solidFill>
              </a:rPr>
              <a:t> </a:t>
            </a:r>
            <a:r>
              <a:rPr lang="en-US" altLang="zh-CN" b="1" dirty="0">
                <a:solidFill>
                  <a:srgbClr val="950001"/>
                </a:solidFill>
              </a:rPr>
              <a:t>{A,</a:t>
            </a:r>
            <a:r>
              <a:rPr lang="zh-CN" altLang="en-US" b="1" dirty="0">
                <a:solidFill>
                  <a:srgbClr val="950001"/>
                </a:solidFill>
              </a:rPr>
              <a:t> </a:t>
            </a:r>
            <a:r>
              <a:rPr lang="en-US" altLang="zh-CN" b="1" dirty="0">
                <a:solidFill>
                  <a:srgbClr val="950001"/>
                </a:solidFill>
              </a:rPr>
              <a:t>B,</a:t>
            </a:r>
            <a:r>
              <a:rPr lang="zh-CN" altLang="en-US" b="1" dirty="0">
                <a:solidFill>
                  <a:srgbClr val="950001"/>
                </a:solidFill>
              </a:rPr>
              <a:t> </a:t>
            </a:r>
            <a:r>
              <a:rPr lang="en-US" altLang="zh-CN" b="1" dirty="0">
                <a:solidFill>
                  <a:srgbClr val="950001"/>
                </a:solidFill>
              </a:rPr>
              <a:t>C}</a:t>
            </a:r>
            <a:endParaRPr lang="en-US" b="1" dirty="0">
              <a:solidFill>
                <a:srgbClr val="950001"/>
              </a:solidFill>
            </a:endParaRPr>
          </a:p>
        </p:txBody>
      </p:sp>
      <p:grpSp>
        <p:nvGrpSpPr>
          <p:cNvPr id="53" name="Group 52">
            <a:extLst>
              <a:ext uri="{FF2B5EF4-FFF2-40B4-BE49-F238E27FC236}">
                <a16:creationId xmlns:a16="http://schemas.microsoft.com/office/drawing/2014/main" id="{08499155-586C-69D9-D0B1-0CA365234B4F}"/>
              </a:ext>
            </a:extLst>
          </p:cNvPr>
          <p:cNvGrpSpPr/>
          <p:nvPr/>
        </p:nvGrpSpPr>
        <p:grpSpPr>
          <a:xfrm>
            <a:off x="1688816" y="5283012"/>
            <a:ext cx="1031051" cy="840955"/>
            <a:chOff x="199522" y="4416120"/>
            <a:chExt cx="1031051" cy="840955"/>
          </a:xfrm>
        </p:grpSpPr>
        <p:pic>
          <p:nvPicPr>
            <p:cNvPr id="54" name="Picture 53">
              <a:extLst>
                <a:ext uri="{FF2B5EF4-FFF2-40B4-BE49-F238E27FC236}">
                  <a16:creationId xmlns:a16="http://schemas.microsoft.com/office/drawing/2014/main" id="{1EEC06D2-2BFF-651B-CDDE-4EA4B3802E5E}"/>
                </a:ext>
              </a:extLst>
            </p:cNvPr>
            <p:cNvPicPr>
              <a:picLocks noChangeAspect="1"/>
            </p:cNvPicPr>
            <p:nvPr/>
          </p:nvPicPr>
          <p:blipFill>
            <a:blip r:embed="rId3"/>
            <a:stretch>
              <a:fillRect/>
            </a:stretch>
          </p:blipFill>
          <p:spPr>
            <a:xfrm>
              <a:off x="343537" y="4567579"/>
              <a:ext cx="689496" cy="689496"/>
            </a:xfrm>
            <a:prstGeom prst="rect">
              <a:avLst/>
            </a:prstGeom>
          </p:spPr>
        </p:pic>
        <p:sp>
          <p:nvSpPr>
            <p:cNvPr id="55" name="Rectangle 54">
              <a:extLst>
                <a:ext uri="{FF2B5EF4-FFF2-40B4-BE49-F238E27FC236}">
                  <a16:creationId xmlns:a16="http://schemas.microsoft.com/office/drawing/2014/main" id="{A21BCD66-263C-ED17-C04E-B8E07C3DDF07}"/>
                </a:ext>
              </a:extLst>
            </p:cNvPr>
            <p:cNvSpPr/>
            <p:nvPr/>
          </p:nvSpPr>
          <p:spPr>
            <a:xfrm>
              <a:off x="199522" y="4416120"/>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sp>
        <p:nvSpPr>
          <p:cNvPr id="56" name="Rectangle 55">
            <a:extLst>
              <a:ext uri="{FF2B5EF4-FFF2-40B4-BE49-F238E27FC236}">
                <a16:creationId xmlns:a16="http://schemas.microsoft.com/office/drawing/2014/main" id="{40115CF8-F8DC-0E0A-87F5-50F6EE80F537}"/>
              </a:ext>
            </a:extLst>
          </p:cNvPr>
          <p:cNvSpPr/>
          <p:nvPr/>
        </p:nvSpPr>
        <p:spPr>
          <a:xfrm>
            <a:off x="1756630" y="6051959"/>
            <a:ext cx="841897" cy="253916"/>
          </a:xfrm>
          <a:prstGeom prst="rect">
            <a:avLst/>
          </a:prstGeom>
        </p:spPr>
        <p:txBody>
          <a:bodyPr wrap="none">
            <a:spAutoFit/>
          </a:bodyPr>
          <a:lstStyle/>
          <a:p>
            <a:r>
              <a:rPr lang="en-US" altLang="zh-CN" sz="1050" b="1" dirty="0">
                <a:solidFill>
                  <a:srgbClr val="E50204"/>
                </a:solidFill>
              </a:rPr>
              <a:t>infrequent</a:t>
            </a:r>
            <a:endParaRPr lang="en-US" sz="1050" dirty="0">
              <a:solidFill>
                <a:srgbClr val="E50204"/>
              </a:solidFill>
            </a:endParaRPr>
          </a:p>
        </p:txBody>
      </p:sp>
      <p:pic>
        <p:nvPicPr>
          <p:cNvPr id="57" name="Picture 56">
            <a:extLst>
              <a:ext uri="{FF2B5EF4-FFF2-40B4-BE49-F238E27FC236}">
                <a16:creationId xmlns:a16="http://schemas.microsoft.com/office/drawing/2014/main" id="{CE166502-FC4F-4A0F-9D95-24318531D1E3}"/>
              </a:ext>
            </a:extLst>
          </p:cNvPr>
          <p:cNvPicPr>
            <a:picLocks noChangeAspect="1"/>
          </p:cNvPicPr>
          <p:nvPr/>
        </p:nvPicPr>
        <p:blipFill rotWithShape="1">
          <a:blip r:embed="rId4"/>
          <a:srcRect l="54285"/>
          <a:stretch/>
        </p:blipFill>
        <p:spPr>
          <a:xfrm>
            <a:off x="2846696" y="5983117"/>
            <a:ext cx="292732" cy="287654"/>
          </a:xfrm>
          <a:prstGeom prst="rect">
            <a:avLst/>
          </a:prstGeom>
        </p:spPr>
      </p:pic>
      <p:grpSp>
        <p:nvGrpSpPr>
          <p:cNvPr id="58" name="Group 57">
            <a:extLst>
              <a:ext uri="{FF2B5EF4-FFF2-40B4-BE49-F238E27FC236}">
                <a16:creationId xmlns:a16="http://schemas.microsoft.com/office/drawing/2014/main" id="{904A90E8-F480-4DED-568E-26F50291DD10}"/>
              </a:ext>
            </a:extLst>
          </p:cNvPr>
          <p:cNvGrpSpPr/>
          <p:nvPr/>
        </p:nvGrpSpPr>
        <p:grpSpPr>
          <a:xfrm>
            <a:off x="2621051" y="5128998"/>
            <a:ext cx="1669067" cy="1163815"/>
            <a:chOff x="1112111" y="5314351"/>
            <a:chExt cx="1669067" cy="1163815"/>
          </a:xfrm>
        </p:grpSpPr>
        <p:grpSp>
          <p:nvGrpSpPr>
            <p:cNvPr id="59" name="Group 58">
              <a:extLst>
                <a:ext uri="{FF2B5EF4-FFF2-40B4-BE49-F238E27FC236}">
                  <a16:creationId xmlns:a16="http://schemas.microsoft.com/office/drawing/2014/main" id="{A22B9069-B7B5-BA24-CF7B-3ECEC3D340E1}"/>
                </a:ext>
              </a:extLst>
            </p:cNvPr>
            <p:cNvGrpSpPr/>
            <p:nvPr/>
          </p:nvGrpSpPr>
          <p:grpSpPr>
            <a:xfrm>
              <a:off x="1980959" y="5314351"/>
              <a:ext cx="800219" cy="895356"/>
              <a:chOff x="1980959" y="5314351"/>
              <a:chExt cx="800219" cy="895356"/>
            </a:xfrm>
          </p:grpSpPr>
          <p:sp>
            <p:nvSpPr>
              <p:cNvPr id="63" name="Rectangle 62">
                <a:extLst>
                  <a:ext uri="{FF2B5EF4-FFF2-40B4-BE49-F238E27FC236}">
                    <a16:creationId xmlns:a16="http://schemas.microsoft.com/office/drawing/2014/main" id="{BF0C7519-0E6D-DB9D-7542-CAFF7060FF5E}"/>
                  </a:ext>
                </a:extLst>
              </p:cNvPr>
              <p:cNvSpPr/>
              <p:nvPr/>
            </p:nvSpPr>
            <p:spPr>
              <a:xfrm>
                <a:off x="1980959" y="5748042"/>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B</a:t>
                </a:r>
                <a:endParaRPr lang="en-US" dirty="0">
                  <a:solidFill>
                    <a:srgbClr val="0070C0"/>
                  </a:solidFill>
                </a:endParaRPr>
              </a:p>
            </p:txBody>
          </p:sp>
          <p:cxnSp>
            <p:nvCxnSpPr>
              <p:cNvPr id="64" name="Straight Connector 63">
                <a:extLst>
                  <a:ext uri="{FF2B5EF4-FFF2-40B4-BE49-F238E27FC236}">
                    <a16:creationId xmlns:a16="http://schemas.microsoft.com/office/drawing/2014/main" id="{307C9C9B-8FBE-ED03-8431-B49BE7183FF1}"/>
                  </a:ext>
                </a:extLst>
              </p:cNvPr>
              <p:cNvCxnSpPr>
                <a:cxnSpLocks/>
              </p:cNvCxnSpPr>
              <p:nvPr/>
            </p:nvCxnSpPr>
            <p:spPr>
              <a:xfrm>
                <a:off x="2395225" y="5314351"/>
                <a:ext cx="0" cy="43267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60" name="Group 59">
              <a:extLst>
                <a:ext uri="{FF2B5EF4-FFF2-40B4-BE49-F238E27FC236}">
                  <a16:creationId xmlns:a16="http://schemas.microsoft.com/office/drawing/2014/main" id="{706C2DDA-B8F7-1F4E-333B-8C73CD56B0AB}"/>
                </a:ext>
              </a:extLst>
            </p:cNvPr>
            <p:cNvGrpSpPr/>
            <p:nvPr/>
          </p:nvGrpSpPr>
          <p:grpSpPr>
            <a:xfrm>
              <a:off x="1112111" y="5637211"/>
              <a:ext cx="1031051" cy="840955"/>
              <a:chOff x="899592" y="3284984"/>
              <a:chExt cx="1031051" cy="840955"/>
            </a:xfrm>
          </p:grpSpPr>
          <p:pic>
            <p:nvPicPr>
              <p:cNvPr id="61" name="Picture 60">
                <a:extLst>
                  <a:ext uri="{FF2B5EF4-FFF2-40B4-BE49-F238E27FC236}">
                    <a16:creationId xmlns:a16="http://schemas.microsoft.com/office/drawing/2014/main" id="{69E55158-82D6-BEF8-6B94-DDA7B697F069}"/>
                  </a:ext>
                </a:extLst>
              </p:cNvPr>
              <p:cNvPicPr>
                <a:picLocks noChangeAspect="1"/>
              </p:cNvPicPr>
              <p:nvPr/>
            </p:nvPicPr>
            <p:blipFill>
              <a:blip r:embed="rId3"/>
              <a:stretch>
                <a:fillRect/>
              </a:stretch>
            </p:blipFill>
            <p:spPr>
              <a:xfrm>
                <a:off x="1043607" y="3436443"/>
                <a:ext cx="689496" cy="689496"/>
              </a:xfrm>
              <a:prstGeom prst="rect">
                <a:avLst/>
              </a:prstGeom>
            </p:spPr>
          </p:pic>
          <p:sp>
            <p:nvSpPr>
              <p:cNvPr id="62" name="Rectangle 61">
                <a:extLst>
                  <a:ext uri="{FF2B5EF4-FFF2-40B4-BE49-F238E27FC236}">
                    <a16:creationId xmlns:a16="http://schemas.microsoft.com/office/drawing/2014/main" id="{57212917-FAB8-16A6-E5FD-3C3EA7965CBF}"/>
                  </a:ext>
                </a:extLst>
              </p:cNvPr>
              <p:cNvSpPr/>
              <p:nvPr/>
            </p:nvSpPr>
            <p:spPr>
              <a:xfrm>
                <a:off x="899592" y="3284984"/>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grpSp>
      <p:sp>
        <p:nvSpPr>
          <p:cNvPr id="65" name="Rectangle 64">
            <a:extLst>
              <a:ext uri="{FF2B5EF4-FFF2-40B4-BE49-F238E27FC236}">
                <a16:creationId xmlns:a16="http://schemas.microsoft.com/office/drawing/2014/main" id="{323196AF-101B-A6E1-3E16-600415923CE1}"/>
              </a:ext>
            </a:extLst>
          </p:cNvPr>
          <p:cNvSpPr/>
          <p:nvPr/>
        </p:nvSpPr>
        <p:spPr>
          <a:xfrm>
            <a:off x="2666342" y="6226601"/>
            <a:ext cx="841897" cy="253916"/>
          </a:xfrm>
          <a:prstGeom prst="rect">
            <a:avLst/>
          </a:prstGeom>
        </p:spPr>
        <p:txBody>
          <a:bodyPr wrap="none">
            <a:spAutoFit/>
          </a:bodyPr>
          <a:lstStyle/>
          <a:p>
            <a:r>
              <a:rPr lang="en-US" altLang="zh-CN" sz="1050" b="1" dirty="0">
                <a:solidFill>
                  <a:srgbClr val="E50204"/>
                </a:solidFill>
              </a:rPr>
              <a:t>infrequent</a:t>
            </a:r>
            <a:endParaRPr lang="en-US" sz="1050" dirty="0">
              <a:solidFill>
                <a:srgbClr val="E50204"/>
              </a:solidFill>
            </a:endParaRPr>
          </a:p>
        </p:txBody>
      </p:sp>
      <p:pic>
        <p:nvPicPr>
          <p:cNvPr id="66" name="Picture 65">
            <a:extLst>
              <a:ext uri="{FF2B5EF4-FFF2-40B4-BE49-F238E27FC236}">
                <a16:creationId xmlns:a16="http://schemas.microsoft.com/office/drawing/2014/main" id="{A5BF707E-3132-51E4-AC1B-AEFE07A53113}"/>
              </a:ext>
            </a:extLst>
          </p:cNvPr>
          <p:cNvPicPr>
            <a:picLocks noChangeAspect="1"/>
          </p:cNvPicPr>
          <p:nvPr/>
        </p:nvPicPr>
        <p:blipFill rotWithShape="1">
          <a:blip r:embed="rId4"/>
          <a:srcRect l="54285"/>
          <a:stretch/>
        </p:blipFill>
        <p:spPr>
          <a:xfrm>
            <a:off x="3724104" y="5981651"/>
            <a:ext cx="292732" cy="287654"/>
          </a:xfrm>
          <a:prstGeom prst="rect">
            <a:avLst/>
          </a:prstGeom>
        </p:spPr>
      </p:pic>
      <p:cxnSp>
        <p:nvCxnSpPr>
          <p:cNvPr id="67" name="Straight Connector 66">
            <a:extLst>
              <a:ext uri="{FF2B5EF4-FFF2-40B4-BE49-F238E27FC236}">
                <a16:creationId xmlns:a16="http://schemas.microsoft.com/office/drawing/2014/main" id="{172695C3-E927-BA5E-B6F5-033651E26233}"/>
              </a:ext>
            </a:extLst>
          </p:cNvPr>
          <p:cNvCxnSpPr>
            <a:cxnSpLocks/>
            <a:endCxn id="7" idx="0"/>
          </p:cNvCxnSpPr>
          <p:nvPr/>
        </p:nvCxnSpPr>
        <p:spPr>
          <a:xfrm>
            <a:off x="4054279" y="5128998"/>
            <a:ext cx="699900" cy="433690"/>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4CAF31B9-EBFA-7127-246E-8886DC768C05}"/>
              </a:ext>
            </a:extLst>
          </p:cNvPr>
          <p:cNvSpPr/>
          <p:nvPr/>
        </p:nvSpPr>
        <p:spPr>
          <a:xfrm>
            <a:off x="4484982" y="5869037"/>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grpSp>
        <p:nvGrpSpPr>
          <p:cNvPr id="69" name="Group 68">
            <a:extLst>
              <a:ext uri="{FF2B5EF4-FFF2-40B4-BE49-F238E27FC236}">
                <a16:creationId xmlns:a16="http://schemas.microsoft.com/office/drawing/2014/main" id="{1620AD6F-3A9D-513B-0666-7B72603A3C70}"/>
              </a:ext>
            </a:extLst>
          </p:cNvPr>
          <p:cNvGrpSpPr/>
          <p:nvPr/>
        </p:nvGrpSpPr>
        <p:grpSpPr>
          <a:xfrm>
            <a:off x="5711801" y="3063503"/>
            <a:ext cx="2385363" cy="1518796"/>
            <a:chOff x="4202861" y="3248856"/>
            <a:chExt cx="2385363" cy="1518796"/>
          </a:xfrm>
        </p:grpSpPr>
        <p:sp>
          <p:nvSpPr>
            <p:cNvPr id="70" name="Rectangle 69">
              <a:extLst>
                <a:ext uri="{FF2B5EF4-FFF2-40B4-BE49-F238E27FC236}">
                  <a16:creationId xmlns:a16="http://schemas.microsoft.com/office/drawing/2014/main" id="{3955F70E-E7A4-3A1D-4A07-315B29AB4DEF}"/>
                </a:ext>
              </a:extLst>
            </p:cNvPr>
            <p:cNvSpPr/>
            <p:nvPr/>
          </p:nvSpPr>
          <p:spPr>
            <a:xfrm>
              <a:off x="4254158" y="3851400"/>
              <a:ext cx="389850" cy="461665"/>
            </a:xfrm>
            <a:prstGeom prst="rect">
              <a:avLst/>
            </a:prstGeom>
          </p:spPr>
          <p:txBody>
            <a:bodyPr wrap="none">
              <a:spAutoFit/>
            </a:bodyPr>
            <a:lstStyle/>
            <a:p>
              <a:r>
                <a:rPr lang="en-US" altLang="zh-CN" dirty="0">
                  <a:solidFill>
                    <a:srgbClr val="0070C0"/>
                  </a:solidFill>
                  <a:latin typeface="Roboto"/>
                </a:rPr>
                <a:t>B</a:t>
              </a:r>
              <a:endParaRPr lang="en-US" dirty="0">
                <a:solidFill>
                  <a:srgbClr val="0070C0"/>
                </a:solidFill>
              </a:endParaRPr>
            </a:p>
          </p:txBody>
        </p:sp>
        <p:sp>
          <p:nvSpPr>
            <p:cNvPr id="71" name="Rectangle 70">
              <a:extLst>
                <a:ext uri="{FF2B5EF4-FFF2-40B4-BE49-F238E27FC236}">
                  <a16:creationId xmlns:a16="http://schemas.microsoft.com/office/drawing/2014/main" id="{E8F32F54-E668-7278-8A5C-54E38E20872B}"/>
                </a:ext>
              </a:extLst>
            </p:cNvPr>
            <p:cNvSpPr/>
            <p:nvPr/>
          </p:nvSpPr>
          <p:spPr>
            <a:xfrm>
              <a:off x="6138261" y="3826189"/>
              <a:ext cx="407484" cy="461665"/>
            </a:xfrm>
            <a:prstGeom prst="rect">
              <a:avLst/>
            </a:prstGeom>
          </p:spPr>
          <p:txBody>
            <a:bodyPr wrap="none">
              <a:spAutoFit/>
            </a:bodyPr>
            <a:lstStyle/>
            <a:p>
              <a:r>
                <a:rPr lang="en-US" altLang="zh-CN" dirty="0">
                  <a:solidFill>
                    <a:srgbClr val="0070C0"/>
                  </a:solidFill>
                  <a:latin typeface="Roboto"/>
                </a:rPr>
                <a:t>C</a:t>
              </a:r>
              <a:endParaRPr lang="en-US" dirty="0">
                <a:solidFill>
                  <a:srgbClr val="0070C0"/>
                </a:solidFill>
              </a:endParaRPr>
            </a:p>
          </p:txBody>
        </p:sp>
        <p:cxnSp>
          <p:nvCxnSpPr>
            <p:cNvPr id="72" name="Straight Connector 71">
              <a:extLst>
                <a:ext uri="{FF2B5EF4-FFF2-40B4-BE49-F238E27FC236}">
                  <a16:creationId xmlns:a16="http://schemas.microsoft.com/office/drawing/2014/main" id="{166BBA4C-8DAE-9529-FC38-737AC49C2FDB}"/>
                </a:ext>
              </a:extLst>
            </p:cNvPr>
            <p:cNvCxnSpPr>
              <a:cxnSpLocks/>
            </p:cNvCxnSpPr>
            <p:nvPr/>
          </p:nvCxnSpPr>
          <p:spPr>
            <a:xfrm flipH="1">
              <a:off x="4431979" y="3371777"/>
              <a:ext cx="286387" cy="500934"/>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66297909-0182-DFD0-A543-54AAFD5E3158}"/>
                </a:ext>
              </a:extLst>
            </p:cNvPr>
            <p:cNvSpPr/>
            <p:nvPr/>
          </p:nvSpPr>
          <p:spPr>
            <a:xfrm>
              <a:off x="4202861" y="4305987"/>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sp>
          <p:nvSpPr>
            <p:cNvPr id="74" name="Rectangle 73">
              <a:extLst>
                <a:ext uri="{FF2B5EF4-FFF2-40B4-BE49-F238E27FC236}">
                  <a16:creationId xmlns:a16="http://schemas.microsoft.com/office/drawing/2014/main" id="{D9626710-2019-D623-AF10-668E78E1BEE6}"/>
                </a:ext>
              </a:extLst>
            </p:cNvPr>
            <p:cNvSpPr/>
            <p:nvPr/>
          </p:nvSpPr>
          <p:spPr>
            <a:xfrm>
              <a:off x="6095781" y="4287854"/>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cxnSp>
          <p:nvCxnSpPr>
            <p:cNvPr id="75" name="Straight Connector 74">
              <a:extLst>
                <a:ext uri="{FF2B5EF4-FFF2-40B4-BE49-F238E27FC236}">
                  <a16:creationId xmlns:a16="http://schemas.microsoft.com/office/drawing/2014/main" id="{FDCDD9EF-E899-ED49-07B4-C087C38BB453}"/>
                </a:ext>
              </a:extLst>
            </p:cNvPr>
            <p:cNvCxnSpPr>
              <a:cxnSpLocks/>
            </p:cNvCxnSpPr>
            <p:nvPr/>
          </p:nvCxnSpPr>
          <p:spPr>
            <a:xfrm>
              <a:off x="5048053" y="3248856"/>
              <a:ext cx="1137651" cy="594598"/>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E41F262A-9F47-B15A-FE33-74B97617A4F6}"/>
              </a:ext>
            </a:extLst>
          </p:cNvPr>
          <p:cNvGrpSpPr/>
          <p:nvPr/>
        </p:nvGrpSpPr>
        <p:grpSpPr>
          <a:xfrm>
            <a:off x="4114162" y="4081971"/>
            <a:ext cx="790084" cy="1223138"/>
            <a:chOff x="3118377" y="4174156"/>
            <a:chExt cx="790084" cy="1223138"/>
          </a:xfrm>
        </p:grpSpPr>
        <p:sp>
          <p:nvSpPr>
            <p:cNvPr id="77" name="Rectangle 76">
              <a:extLst>
                <a:ext uri="{FF2B5EF4-FFF2-40B4-BE49-F238E27FC236}">
                  <a16:creationId xmlns:a16="http://schemas.microsoft.com/office/drawing/2014/main" id="{C543DF1A-30F7-49BB-0964-84DD6471E09E}"/>
                </a:ext>
              </a:extLst>
            </p:cNvPr>
            <p:cNvSpPr/>
            <p:nvPr/>
          </p:nvSpPr>
          <p:spPr>
            <a:xfrm>
              <a:off x="3295793" y="4718768"/>
              <a:ext cx="612668" cy="461665"/>
            </a:xfrm>
            <a:prstGeom prst="rect">
              <a:avLst/>
            </a:prstGeom>
          </p:spPr>
          <p:txBody>
            <a:bodyPr wrap="none">
              <a:spAutoFit/>
            </a:bodyPr>
            <a:lstStyle/>
            <a:p>
              <a:r>
                <a:rPr lang="en-US" dirty="0">
                  <a:solidFill>
                    <a:srgbClr val="0070C0"/>
                  </a:solidFill>
                  <a:latin typeface="Roboto"/>
                </a:rPr>
                <a:t>A</a:t>
              </a:r>
              <a:r>
                <a:rPr lang="en-US" altLang="zh-CN" dirty="0">
                  <a:solidFill>
                    <a:srgbClr val="0070C0"/>
                  </a:solidFill>
                  <a:latin typeface="Roboto"/>
                </a:rPr>
                <a:t>C</a:t>
              </a:r>
              <a:endParaRPr lang="en-US" dirty="0">
                <a:solidFill>
                  <a:srgbClr val="0070C0"/>
                </a:solidFill>
              </a:endParaRPr>
            </a:p>
          </p:txBody>
        </p:sp>
        <p:cxnSp>
          <p:nvCxnSpPr>
            <p:cNvPr id="78" name="Straight Connector 77">
              <a:extLst>
                <a:ext uri="{FF2B5EF4-FFF2-40B4-BE49-F238E27FC236}">
                  <a16:creationId xmlns:a16="http://schemas.microsoft.com/office/drawing/2014/main" id="{64D58803-57B7-0442-E086-D2C94197D21C}"/>
                </a:ext>
              </a:extLst>
            </p:cNvPr>
            <p:cNvCxnSpPr>
              <a:cxnSpLocks/>
            </p:cNvCxnSpPr>
            <p:nvPr/>
          </p:nvCxnSpPr>
          <p:spPr>
            <a:xfrm>
              <a:off x="3118377" y="4174156"/>
              <a:ext cx="449457" cy="53186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8D993D08-1133-0B4E-B6A3-75516491A7B0}"/>
                </a:ext>
              </a:extLst>
            </p:cNvPr>
            <p:cNvSpPr/>
            <p:nvPr/>
          </p:nvSpPr>
          <p:spPr>
            <a:xfrm>
              <a:off x="3362707" y="4935629"/>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grpSp>
      <p:sp>
        <p:nvSpPr>
          <p:cNvPr id="80" name="Rectangle 79">
            <a:extLst>
              <a:ext uri="{FF2B5EF4-FFF2-40B4-BE49-F238E27FC236}">
                <a16:creationId xmlns:a16="http://schemas.microsoft.com/office/drawing/2014/main" id="{E7F147FB-C5A7-56A6-C93E-0B8C66CF9D73}"/>
              </a:ext>
            </a:extLst>
          </p:cNvPr>
          <p:cNvSpPr/>
          <p:nvPr/>
        </p:nvSpPr>
        <p:spPr>
          <a:xfrm>
            <a:off x="5371159" y="5555999"/>
            <a:ext cx="5211683" cy="369332"/>
          </a:xfrm>
          <a:prstGeom prst="rect">
            <a:avLst/>
          </a:prstGeom>
        </p:spPr>
        <p:txBody>
          <a:bodyPr wrap="none">
            <a:spAutoFit/>
          </a:bodyPr>
          <a:lstStyle/>
          <a:p>
            <a:r>
              <a:rPr lang="en-US" altLang="zh-CN" sz="1800" b="1" dirty="0">
                <a:solidFill>
                  <a:srgbClr val="950001"/>
                </a:solidFill>
              </a:rPr>
              <a:t>Child-branches</a:t>
            </a:r>
            <a:r>
              <a:rPr lang="zh-CN" altLang="en-US" sz="1800" b="1" dirty="0">
                <a:solidFill>
                  <a:srgbClr val="950001"/>
                </a:solidFill>
              </a:rPr>
              <a:t> </a:t>
            </a:r>
            <a:r>
              <a:rPr lang="en-US" altLang="zh-CN" sz="1800" b="1" dirty="0">
                <a:solidFill>
                  <a:srgbClr val="950001"/>
                </a:solidFill>
              </a:rPr>
              <a:t>are</a:t>
            </a:r>
            <a:r>
              <a:rPr lang="zh-CN" altLang="en-US" sz="1800" b="1" dirty="0">
                <a:solidFill>
                  <a:srgbClr val="950001"/>
                </a:solidFill>
              </a:rPr>
              <a:t> </a:t>
            </a:r>
            <a:r>
              <a:rPr lang="en-US" altLang="zh-CN" sz="1800" b="1" dirty="0">
                <a:solidFill>
                  <a:srgbClr val="950001"/>
                </a:solidFill>
              </a:rPr>
              <a:t>embarrassingly</a:t>
            </a:r>
            <a:r>
              <a:rPr lang="zh-CN" altLang="en-US" sz="1800" b="1" dirty="0">
                <a:solidFill>
                  <a:srgbClr val="950001"/>
                </a:solidFill>
              </a:rPr>
              <a:t> </a:t>
            </a:r>
            <a:r>
              <a:rPr lang="en-US" altLang="zh-CN" sz="1800" b="1" dirty="0">
                <a:solidFill>
                  <a:srgbClr val="950001"/>
                </a:solidFill>
              </a:rPr>
              <a:t>parallel</a:t>
            </a:r>
            <a:r>
              <a:rPr lang="zh-CN" altLang="en-US" sz="1800" b="1" dirty="0">
                <a:solidFill>
                  <a:srgbClr val="950001"/>
                </a:solidFill>
              </a:rPr>
              <a:t> </a:t>
            </a:r>
            <a:r>
              <a:rPr lang="en-US" altLang="zh-CN" sz="1800" b="1" dirty="0">
                <a:solidFill>
                  <a:srgbClr val="950001"/>
                </a:solidFill>
              </a:rPr>
              <a:t>!!!</a:t>
            </a:r>
            <a:endParaRPr lang="en-US" sz="1800" b="1" dirty="0">
              <a:solidFill>
                <a:srgbClr val="950001"/>
              </a:solidFill>
            </a:endParaRPr>
          </a:p>
        </p:txBody>
      </p:sp>
      <p:sp>
        <p:nvSpPr>
          <p:cNvPr id="81" name="Rectangle 80">
            <a:extLst>
              <a:ext uri="{FF2B5EF4-FFF2-40B4-BE49-F238E27FC236}">
                <a16:creationId xmlns:a16="http://schemas.microsoft.com/office/drawing/2014/main" id="{FA4E9C26-53C8-9ED6-6F6E-165A2BAEBA9A}"/>
              </a:ext>
            </a:extLst>
          </p:cNvPr>
          <p:cNvSpPr/>
          <p:nvPr/>
        </p:nvSpPr>
        <p:spPr>
          <a:xfrm>
            <a:off x="5392576" y="4632959"/>
            <a:ext cx="5036379" cy="369332"/>
          </a:xfrm>
          <a:prstGeom prst="rect">
            <a:avLst/>
          </a:prstGeom>
        </p:spPr>
        <p:txBody>
          <a:bodyPr wrap="none">
            <a:spAutoFit/>
          </a:bodyPr>
          <a:lstStyle/>
          <a:p>
            <a:r>
              <a:rPr lang="en-US" altLang="zh-CN" sz="1800" b="1" dirty="0">
                <a:solidFill>
                  <a:srgbClr val="950001"/>
                </a:solidFill>
              </a:rPr>
              <a:t>A</a:t>
            </a:r>
            <a:r>
              <a:rPr lang="zh-CN" altLang="en-US" sz="1800" b="1" dirty="0">
                <a:solidFill>
                  <a:srgbClr val="950001"/>
                </a:solidFill>
              </a:rPr>
              <a:t> </a:t>
            </a:r>
            <a:r>
              <a:rPr lang="en-US" altLang="zh-CN" sz="1800" b="1" dirty="0">
                <a:solidFill>
                  <a:srgbClr val="950001"/>
                </a:solidFill>
              </a:rPr>
              <a:t>stack</a:t>
            </a:r>
            <a:r>
              <a:rPr lang="zh-CN" altLang="en-US" sz="1800" b="1" dirty="0">
                <a:solidFill>
                  <a:srgbClr val="950001"/>
                </a:solidFill>
              </a:rPr>
              <a:t> </a:t>
            </a:r>
            <a:r>
              <a:rPr lang="en-US" altLang="zh-CN" sz="1800" b="1" dirty="0">
                <a:solidFill>
                  <a:srgbClr val="950001"/>
                </a:solidFill>
              </a:rPr>
              <a:t>of</a:t>
            </a:r>
            <a:r>
              <a:rPr lang="zh-CN" altLang="en-US" sz="1800" b="1" dirty="0">
                <a:solidFill>
                  <a:srgbClr val="950001"/>
                </a:solidFill>
              </a:rPr>
              <a:t> </a:t>
            </a:r>
            <a:r>
              <a:rPr lang="en-US" altLang="zh-CN" sz="1800" b="1" dirty="0">
                <a:solidFill>
                  <a:srgbClr val="950001"/>
                </a:solidFill>
              </a:rPr>
              <a:t>projected</a:t>
            </a:r>
            <a:r>
              <a:rPr lang="zh-CN" altLang="en-US" sz="1800" b="1" dirty="0">
                <a:solidFill>
                  <a:srgbClr val="950001"/>
                </a:solidFill>
              </a:rPr>
              <a:t> </a:t>
            </a:r>
            <a:r>
              <a:rPr lang="en-US" altLang="zh-CN" sz="1800" b="1" dirty="0">
                <a:solidFill>
                  <a:srgbClr val="950001"/>
                </a:solidFill>
              </a:rPr>
              <a:t>DBs</a:t>
            </a:r>
            <a:r>
              <a:rPr lang="zh-CN" altLang="en-US" sz="1800" b="1" dirty="0">
                <a:solidFill>
                  <a:srgbClr val="950001"/>
                </a:solidFill>
              </a:rPr>
              <a:t> </a:t>
            </a:r>
            <a:r>
              <a:rPr lang="en-US" altLang="zh-CN" sz="1800" b="1" dirty="0">
                <a:solidFill>
                  <a:srgbClr val="950001"/>
                </a:solidFill>
              </a:rPr>
              <a:t>with</a:t>
            </a:r>
            <a:r>
              <a:rPr lang="zh-CN" altLang="en-US" sz="1800" b="1" dirty="0">
                <a:solidFill>
                  <a:srgbClr val="950001"/>
                </a:solidFill>
              </a:rPr>
              <a:t> </a:t>
            </a:r>
            <a:r>
              <a:rPr lang="en-US" altLang="zh-CN" sz="1800" b="1" dirty="0">
                <a:solidFill>
                  <a:srgbClr val="950001"/>
                </a:solidFill>
              </a:rPr>
              <a:t>shrinking</a:t>
            </a:r>
            <a:r>
              <a:rPr lang="zh-CN" altLang="en-US" sz="1800" b="1" dirty="0">
                <a:solidFill>
                  <a:srgbClr val="950001"/>
                </a:solidFill>
              </a:rPr>
              <a:t> </a:t>
            </a:r>
            <a:r>
              <a:rPr lang="en-US" altLang="zh-CN" sz="1800" b="1" dirty="0">
                <a:solidFill>
                  <a:srgbClr val="950001"/>
                </a:solidFill>
              </a:rPr>
              <a:t>size</a:t>
            </a:r>
            <a:endParaRPr lang="en-US" sz="1800" b="1" dirty="0">
              <a:solidFill>
                <a:srgbClr val="950001"/>
              </a:solidFill>
            </a:endParaRPr>
          </a:p>
        </p:txBody>
      </p:sp>
      <p:sp>
        <p:nvSpPr>
          <p:cNvPr id="83" name="Rectangle 82">
            <a:extLst>
              <a:ext uri="{FF2B5EF4-FFF2-40B4-BE49-F238E27FC236}">
                <a16:creationId xmlns:a16="http://schemas.microsoft.com/office/drawing/2014/main" id="{871A79D9-DE47-789F-A2B9-5A8269404556}"/>
              </a:ext>
            </a:extLst>
          </p:cNvPr>
          <p:cNvSpPr/>
          <p:nvPr/>
        </p:nvSpPr>
        <p:spPr>
          <a:xfrm>
            <a:off x="5406626" y="5116737"/>
            <a:ext cx="4442242" cy="369332"/>
          </a:xfrm>
          <a:prstGeom prst="rect">
            <a:avLst/>
          </a:prstGeom>
        </p:spPr>
        <p:txBody>
          <a:bodyPr wrap="none">
            <a:spAutoFit/>
          </a:bodyPr>
          <a:lstStyle/>
          <a:p>
            <a:r>
              <a:rPr lang="en-US" altLang="zh-CN" sz="1800" b="1" dirty="0">
                <a:solidFill>
                  <a:srgbClr val="950001"/>
                </a:solidFill>
              </a:rPr>
              <a:t>Incremental</a:t>
            </a:r>
            <a:r>
              <a:rPr lang="zh-CN" altLang="en-US" sz="1800" b="1" dirty="0">
                <a:solidFill>
                  <a:srgbClr val="950001"/>
                </a:solidFill>
              </a:rPr>
              <a:t> </a:t>
            </a:r>
            <a:r>
              <a:rPr lang="en-US" altLang="zh-CN" sz="1800" b="1" dirty="0">
                <a:solidFill>
                  <a:srgbClr val="950001"/>
                </a:solidFill>
              </a:rPr>
              <a:t>projected</a:t>
            </a:r>
            <a:r>
              <a:rPr lang="zh-CN" altLang="en-US" sz="1800" b="1" dirty="0">
                <a:solidFill>
                  <a:srgbClr val="950001"/>
                </a:solidFill>
              </a:rPr>
              <a:t> </a:t>
            </a:r>
            <a:r>
              <a:rPr lang="en-US" altLang="zh-CN" sz="1800" b="1" dirty="0">
                <a:solidFill>
                  <a:srgbClr val="950001"/>
                </a:solidFill>
              </a:rPr>
              <a:t>DB</a:t>
            </a:r>
            <a:r>
              <a:rPr lang="zh-CN" altLang="en-US" sz="1800" b="1" dirty="0">
                <a:solidFill>
                  <a:srgbClr val="950001"/>
                </a:solidFill>
              </a:rPr>
              <a:t> </a:t>
            </a:r>
            <a:r>
              <a:rPr lang="en-US" altLang="zh-CN" sz="1800" b="1" dirty="0">
                <a:solidFill>
                  <a:srgbClr val="950001"/>
                </a:solidFill>
              </a:rPr>
              <a:t>construction</a:t>
            </a:r>
            <a:endParaRPr lang="en-US" sz="1800" b="1" dirty="0">
              <a:solidFill>
                <a:srgbClr val="950001"/>
              </a:solidFill>
            </a:endParaRPr>
          </a:p>
        </p:txBody>
      </p:sp>
    </p:spTree>
    <p:extLst>
      <p:ext uri="{BB962C8B-B14F-4D97-AF65-F5344CB8AC3E}">
        <p14:creationId xmlns:p14="http://schemas.microsoft.com/office/powerpoint/2010/main" val="2522162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5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6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6"/>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34" grpId="0"/>
      <p:bldP spid="40" grpId="0"/>
      <p:bldP spid="40" grpId="1"/>
      <p:bldP spid="56" grpId="0"/>
      <p:bldP spid="56" grpId="1"/>
      <p:bldP spid="65" grpId="0"/>
      <p:bldP spid="65" grpId="1"/>
      <p:bldP spid="68" grpId="0"/>
      <p:bldP spid="80" grpId="0"/>
      <p:bldP spid="81" grpId="0"/>
      <p:bldP spid="8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err="1">
                <a:solidFill>
                  <a:srgbClr val="C00000"/>
                </a:solidFill>
                <a:latin typeface="Times New Roman" panose="02020603050405020304" pitchFamily="18" charset="0"/>
                <a:cs typeface="Times New Roman" panose="02020603050405020304" pitchFamily="18" charset="0"/>
              </a:rPr>
              <a:t>PrefixFPM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77</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Sequences</a:t>
            </a:r>
            <a:r>
              <a:rPr lang="zh-CN" altLang="en-US" sz="3600" b="1" dirty="0">
                <a:solidFill>
                  <a:srgbClr val="C00000"/>
                </a:solidFill>
              </a:rPr>
              <a:t> </a:t>
            </a:r>
            <a:r>
              <a:rPr lang="en-US" altLang="zh-CN" sz="3600" b="1" dirty="0">
                <a:solidFill>
                  <a:srgbClr val="C00000"/>
                </a:solidFill>
              </a:rPr>
              <a:t>to</a:t>
            </a:r>
            <a:r>
              <a:rPr lang="zh-CN" altLang="en-US" sz="3600" b="1" dirty="0">
                <a:solidFill>
                  <a:srgbClr val="C00000"/>
                </a:solidFill>
              </a:rPr>
              <a:t> </a:t>
            </a:r>
            <a:r>
              <a:rPr lang="en-US" altLang="zh-CN" sz="3600" b="1" dirty="0">
                <a:solidFill>
                  <a:srgbClr val="C00000"/>
                </a:solidFill>
              </a:rPr>
              <a:t>Graphs</a:t>
            </a:r>
            <a:endParaRPr lang="en-US" sz="3600" b="1" dirty="0">
              <a:solidFill>
                <a:srgbClr val="C00000"/>
              </a:solidFill>
            </a:endParaRPr>
          </a:p>
        </p:txBody>
      </p:sp>
      <p:pic>
        <p:nvPicPr>
          <p:cNvPr id="3" name="Picture 2">
            <a:extLst>
              <a:ext uri="{FF2B5EF4-FFF2-40B4-BE49-F238E27FC236}">
                <a16:creationId xmlns:a16="http://schemas.microsoft.com/office/drawing/2014/main" id="{B341BB5E-44C0-8CBB-6D2A-39BE5F3219F6}"/>
              </a:ext>
            </a:extLst>
          </p:cNvPr>
          <p:cNvPicPr>
            <a:picLocks noChangeAspect="1"/>
          </p:cNvPicPr>
          <p:nvPr/>
        </p:nvPicPr>
        <p:blipFill>
          <a:blip r:embed="rId3"/>
          <a:stretch>
            <a:fillRect/>
          </a:stretch>
        </p:blipFill>
        <p:spPr>
          <a:xfrm>
            <a:off x="802141" y="3746513"/>
            <a:ext cx="7554317" cy="1875904"/>
          </a:xfrm>
          <a:prstGeom prst="rect">
            <a:avLst/>
          </a:prstGeom>
        </p:spPr>
      </p:pic>
      <p:sp>
        <p:nvSpPr>
          <p:cNvPr id="7" name="Rectangle 6">
            <a:extLst>
              <a:ext uri="{FF2B5EF4-FFF2-40B4-BE49-F238E27FC236}">
                <a16:creationId xmlns:a16="http://schemas.microsoft.com/office/drawing/2014/main" id="{50D3C56D-E595-B534-54D3-4CFE73C215AE}"/>
              </a:ext>
            </a:extLst>
          </p:cNvPr>
          <p:cNvSpPr/>
          <p:nvPr/>
        </p:nvSpPr>
        <p:spPr>
          <a:xfrm>
            <a:off x="1090173" y="5629585"/>
            <a:ext cx="1890261" cy="369332"/>
          </a:xfrm>
          <a:prstGeom prst="rect">
            <a:avLst/>
          </a:prstGeom>
        </p:spPr>
        <p:txBody>
          <a:bodyPr wrap="none">
            <a:spAutoFit/>
          </a:bodyPr>
          <a:lstStyle/>
          <a:p>
            <a:r>
              <a:rPr lang="en-US" sz="1800" b="1" dirty="0">
                <a:solidFill>
                  <a:srgbClr val="0070C0"/>
                </a:solidFill>
                <a:latin typeface="Arial" panose="020B0604020202020204" pitchFamily="34" charset="0"/>
                <a:cs typeface="Arial" panose="020B0604020202020204" pitchFamily="34" charset="0"/>
              </a:rPr>
              <a:t>BAB$D$$B$C$ </a:t>
            </a:r>
          </a:p>
        </p:txBody>
      </p:sp>
      <p:sp>
        <p:nvSpPr>
          <p:cNvPr id="8" name="Rectangle 7">
            <a:extLst>
              <a:ext uri="{FF2B5EF4-FFF2-40B4-BE49-F238E27FC236}">
                <a16:creationId xmlns:a16="http://schemas.microsoft.com/office/drawing/2014/main" id="{56C27BE8-3B7C-A832-444F-95D26D5DEA57}"/>
              </a:ext>
            </a:extLst>
          </p:cNvPr>
          <p:cNvSpPr/>
          <p:nvPr/>
        </p:nvSpPr>
        <p:spPr>
          <a:xfrm>
            <a:off x="3821508" y="5629585"/>
            <a:ext cx="1890261" cy="369332"/>
          </a:xfrm>
          <a:prstGeom prst="rect">
            <a:avLst/>
          </a:prstGeom>
        </p:spPr>
        <p:txBody>
          <a:bodyPr wrap="none">
            <a:spAutoFit/>
          </a:bodyPr>
          <a:lstStyle/>
          <a:p>
            <a:r>
              <a:rPr lang="en-US" sz="1800" b="1" dirty="0">
                <a:solidFill>
                  <a:srgbClr val="0070C0"/>
                </a:solidFill>
                <a:latin typeface="Arial" panose="020B0604020202020204" pitchFamily="34" charset="0"/>
                <a:cs typeface="Arial" panose="020B0604020202020204" pitchFamily="34" charset="0"/>
              </a:rPr>
              <a:t>BAB$D$$</a:t>
            </a:r>
            <a:r>
              <a:rPr lang="en-US" altLang="zh-CN" sz="1800" b="1" dirty="0">
                <a:solidFill>
                  <a:srgbClr val="0070C0"/>
                </a:solidFill>
                <a:latin typeface="Arial" panose="020B0604020202020204" pitchFamily="34" charset="0"/>
                <a:cs typeface="Arial" panose="020B0604020202020204" pitchFamily="34" charset="0"/>
              </a:rPr>
              <a:t>C</a:t>
            </a:r>
            <a:r>
              <a:rPr lang="en-US" sz="1800" b="1" dirty="0">
                <a:solidFill>
                  <a:srgbClr val="0070C0"/>
                </a:solidFill>
                <a:latin typeface="Arial" panose="020B0604020202020204" pitchFamily="34" charset="0"/>
                <a:cs typeface="Arial" panose="020B0604020202020204" pitchFamily="34" charset="0"/>
              </a:rPr>
              <a:t>$</a:t>
            </a:r>
            <a:r>
              <a:rPr lang="en-US" altLang="zh-CN" sz="1800" b="1" dirty="0">
                <a:solidFill>
                  <a:srgbClr val="0070C0"/>
                </a:solidFill>
                <a:latin typeface="Arial" panose="020B0604020202020204" pitchFamily="34" charset="0"/>
                <a:cs typeface="Arial" panose="020B0604020202020204" pitchFamily="34" charset="0"/>
              </a:rPr>
              <a:t>B</a:t>
            </a:r>
            <a:r>
              <a:rPr lang="en-US" sz="1800" b="1" dirty="0">
                <a:solidFill>
                  <a:srgbClr val="0070C0"/>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330DBC10-75B3-0422-3A2A-D413EA6769D3}"/>
              </a:ext>
            </a:extLst>
          </p:cNvPr>
          <p:cNvSpPr/>
          <p:nvPr/>
        </p:nvSpPr>
        <p:spPr>
          <a:xfrm>
            <a:off x="6466197" y="5629585"/>
            <a:ext cx="1890261" cy="369332"/>
          </a:xfrm>
          <a:prstGeom prst="rect">
            <a:avLst/>
          </a:prstGeom>
        </p:spPr>
        <p:txBody>
          <a:bodyPr wrap="none">
            <a:spAutoFit/>
          </a:bodyPr>
          <a:lstStyle/>
          <a:p>
            <a:r>
              <a:rPr lang="en-US" sz="1800" b="1" dirty="0">
                <a:solidFill>
                  <a:srgbClr val="0070C0"/>
                </a:solidFill>
                <a:latin typeface="Arial" panose="020B0604020202020204" pitchFamily="34" charset="0"/>
                <a:cs typeface="Arial" panose="020B0604020202020204" pitchFamily="34" charset="0"/>
              </a:rPr>
              <a:t>B</a:t>
            </a:r>
            <a:r>
              <a:rPr lang="en-US" altLang="zh-CN" sz="1800" b="1" dirty="0">
                <a:solidFill>
                  <a:srgbClr val="0070C0"/>
                </a:solidFill>
                <a:latin typeface="Arial" panose="020B0604020202020204" pitchFamily="34" charset="0"/>
                <a:cs typeface="Arial" panose="020B0604020202020204" pitchFamily="34" charset="0"/>
              </a:rPr>
              <a:t>C$</a:t>
            </a:r>
            <a:r>
              <a:rPr lang="en-US" sz="1800" b="1" dirty="0">
                <a:solidFill>
                  <a:srgbClr val="0070C0"/>
                </a:solidFill>
                <a:latin typeface="Arial" panose="020B0604020202020204" pitchFamily="34" charset="0"/>
                <a:cs typeface="Arial" panose="020B0604020202020204" pitchFamily="34" charset="0"/>
              </a:rPr>
              <a:t>B$</a:t>
            </a:r>
            <a:r>
              <a:rPr lang="en-US" altLang="zh-CN" sz="1800" b="1" dirty="0">
                <a:solidFill>
                  <a:srgbClr val="0070C0"/>
                </a:solidFill>
                <a:latin typeface="Arial" panose="020B0604020202020204" pitchFamily="34" charset="0"/>
                <a:cs typeface="Arial" panose="020B0604020202020204" pitchFamily="34" charset="0"/>
              </a:rPr>
              <a:t>AB</a:t>
            </a:r>
            <a:r>
              <a:rPr lang="en-US" sz="1800" b="1" dirty="0">
                <a:solidFill>
                  <a:srgbClr val="0070C0"/>
                </a:solidFill>
                <a:latin typeface="Arial" panose="020B0604020202020204" pitchFamily="34" charset="0"/>
                <a:cs typeface="Arial" panose="020B0604020202020204" pitchFamily="34" charset="0"/>
              </a:rPr>
              <a:t>$</a:t>
            </a:r>
            <a:r>
              <a:rPr lang="en-US" altLang="zh-CN" sz="1800" b="1" dirty="0">
                <a:solidFill>
                  <a:srgbClr val="0070C0"/>
                </a:solidFill>
                <a:latin typeface="Arial" panose="020B0604020202020204" pitchFamily="34" charset="0"/>
                <a:cs typeface="Arial" panose="020B0604020202020204" pitchFamily="34" charset="0"/>
              </a:rPr>
              <a:t>D</a:t>
            </a:r>
            <a:r>
              <a:rPr lang="en-US" sz="1800" b="1" dirty="0">
                <a:solidFill>
                  <a:srgbClr val="0070C0"/>
                </a:solidFill>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4A499F6E-949E-7EF7-8422-6C5E746E8ACB}"/>
              </a:ext>
            </a:extLst>
          </p:cNvPr>
          <p:cNvSpPr/>
          <p:nvPr/>
        </p:nvSpPr>
        <p:spPr>
          <a:xfrm>
            <a:off x="1374601" y="3207758"/>
            <a:ext cx="5731184" cy="461665"/>
          </a:xfrm>
          <a:prstGeom prst="rect">
            <a:avLst/>
          </a:prstGeom>
        </p:spPr>
        <p:txBody>
          <a:bodyPr wrap="none">
            <a:spAutoFit/>
          </a:bodyPr>
          <a:lstStyle/>
          <a:p>
            <a:r>
              <a:rPr lang="en-US" altLang="zh-CN" sz="2400" b="1" dirty="0">
                <a:solidFill>
                  <a:srgbClr val="950001"/>
                </a:solidFill>
              </a:rPr>
              <a:t>Duplicated</a:t>
            </a:r>
            <a:r>
              <a:rPr lang="zh-CN" altLang="en-US" sz="2400" b="1" dirty="0">
                <a:solidFill>
                  <a:srgbClr val="950001"/>
                </a:solidFill>
              </a:rPr>
              <a:t> </a:t>
            </a:r>
            <a:r>
              <a:rPr lang="en-US" altLang="zh-CN" sz="2400" b="1" dirty="0">
                <a:solidFill>
                  <a:srgbClr val="950001"/>
                </a:solidFill>
              </a:rPr>
              <a:t>patterns</a:t>
            </a:r>
            <a:r>
              <a:rPr lang="zh-CN" altLang="en-US" sz="2400" b="1" dirty="0">
                <a:solidFill>
                  <a:srgbClr val="950001"/>
                </a:solidFill>
              </a:rPr>
              <a:t> </a:t>
            </a:r>
            <a:r>
              <a:rPr lang="en-US" altLang="zh-CN" sz="2400" b="1" dirty="0">
                <a:solidFill>
                  <a:srgbClr val="950001"/>
                </a:solidFill>
              </a:rPr>
              <a:t>for</a:t>
            </a:r>
            <a:r>
              <a:rPr lang="zh-CN" altLang="en-US" sz="2400" b="1" dirty="0">
                <a:solidFill>
                  <a:srgbClr val="950001"/>
                </a:solidFill>
              </a:rPr>
              <a:t> </a:t>
            </a:r>
            <a:r>
              <a:rPr lang="en-US" altLang="zh-CN" sz="2400" b="1" dirty="0">
                <a:solidFill>
                  <a:srgbClr val="950001"/>
                </a:solidFill>
              </a:rPr>
              <a:t>different</a:t>
            </a:r>
            <a:r>
              <a:rPr lang="zh-CN" altLang="en-US" sz="2400" b="1" dirty="0">
                <a:solidFill>
                  <a:srgbClr val="950001"/>
                </a:solidFill>
              </a:rPr>
              <a:t> </a:t>
            </a:r>
            <a:r>
              <a:rPr lang="en-US" altLang="zh-CN" sz="2400" b="1" dirty="0">
                <a:solidFill>
                  <a:srgbClr val="950001"/>
                </a:solidFill>
              </a:rPr>
              <a:t>sequences</a:t>
            </a:r>
            <a:endParaRPr lang="en-US" sz="2400" b="1" dirty="0">
              <a:solidFill>
                <a:srgbClr val="950001"/>
              </a:solidFill>
            </a:endParaRPr>
          </a:p>
        </p:txBody>
      </p:sp>
      <p:sp>
        <p:nvSpPr>
          <p:cNvPr id="11" name="Rectangle 10">
            <a:extLst>
              <a:ext uri="{FF2B5EF4-FFF2-40B4-BE49-F238E27FC236}">
                <a16:creationId xmlns:a16="http://schemas.microsoft.com/office/drawing/2014/main" id="{61436F96-8DEF-D40B-7844-6A023B242E5F}"/>
              </a:ext>
            </a:extLst>
          </p:cNvPr>
          <p:cNvSpPr/>
          <p:nvPr/>
        </p:nvSpPr>
        <p:spPr>
          <a:xfrm>
            <a:off x="703422" y="6005116"/>
            <a:ext cx="2620974" cy="461665"/>
          </a:xfrm>
          <a:prstGeom prst="rect">
            <a:avLst/>
          </a:prstGeom>
        </p:spPr>
        <p:txBody>
          <a:bodyPr wrap="none">
            <a:spAutoFit/>
          </a:bodyPr>
          <a:lstStyle/>
          <a:p>
            <a:r>
              <a:rPr lang="en-US" altLang="zh-CN" sz="2400" b="1" dirty="0">
                <a:solidFill>
                  <a:srgbClr val="FF0000"/>
                </a:solidFill>
              </a:rPr>
              <a:t>canonical</a:t>
            </a:r>
            <a:r>
              <a:rPr lang="zh-CN" altLang="en-US" sz="2400" b="1" dirty="0">
                <a:solidFill>
                  <a:srgbClr val="FF0000"/>
                </a:solidFill>
              </a:rPr>
              <a:t> </a:t>
            </a:r>
            <a:r>
              <a:rPr lang="en-US" altLang="zh-CN" sz="2400" b="1" dirty="0">
                <a:solidFill>
                  <a:srgbClr val="FF0000"/>
                </a:solidFill>
              </a:rPr>
              <a:t>encoding</a:t>
            </a:r>
            <a:endParaRPr lang="en-US" sz="2400" dirty="0">
              <a:solidFill>
                <a:srgbClr val="FF0000"/>
              </a:solidFill>
            </a:endParaRPr>
          </a:p>
        </p:txBody>
      </p:sp>
      <p:sp>
        <p:nvSpPr>
          <p:cNvPr id="12" name="Oval 11">
            <a:extLst>
              <a:ext uri="{FF2B5EF4-FFF2-40B4-BE49-F238E27FC236}">
                <a16:creationId xmlns:a16="http://schemas.microsoft.com/office/drawing/2014/main" id="{2A52FEA0-B07D-D86D-4BD4-B852E9EF4161}"/>
              </a:ext>
            </a:extLst>
          </p:cNvPr>
          <p:cNvSpPr/>
          <p:nvPr/>
        </p:nvSpPr>
        <p:spPr>
          <a:xfrm>
            <a:off x="768256" y="5589104"/>
            <a:ext cx="2491307" cy="453642"/>
          </a:xfrm>
          <a:prstGeom prst="ellips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F84A5538-8749-A7A4-B79F-B3721F746456}"/>
              </a:ext>
            </a:extLst>
          </p:cNvPr>
          <p:cNvSpPr/>
          <p:nvPr/>
        </p:nvSpPr>
        <p:spPr>
          <a:xfrm>
            <a:off x="6752492" y="170169"/>
            <a:ext cx="5261317" cy="461665"/>
          </a:xfrm>
          <a:prstGeom prst="rect">
            <a:avLst/>
          </a:prstGeom>
        </p:spPr>
        <p:txBody>
          <a:bodyPr wrap="square">
            <a:spAutoFit/>
          </a:bodyPr>
          <a:lstStyle/>
          <a:p>
            <a:r>
              <a:rPr lang="en-US" altLang="zh-CN" sz="2400" b="1" dirty="0">
                <a:solidFill>
                  <a:srgbClr val="950001"/>
                </a:solidFill>
              </a:rPr>
              <a:t>Deduplicate</a:t>
            </a:r>
            <a:r>
              <a:rPr lang="zh-CN" altLang="en-US" sz="2400" b="1" dirty="0">
                <a:solidFill>
                  <a:srgbClr val="950001"/>
                </a:solidFill>
              </a:rPr>
              <a:t> </a:t>
            </a:r>
            <a:r>
              <a:rPr lang="en-US" altLang="zh-CN" sz="2400" b="1" dirty="0">
                <a:solidFill>
                  <a:srgbClr val="950001"/>
                </a:solidFill>
              </a:rPr>
              <a:t>by</a:t>
            </a:r>
            <a:r>
              <a:rPr lang="zh-CN" altLang="en-US" sz="2400" b="1" dirty="0">
                <a:solidFill>
                  <a:srgbClr val="950001"/>
                </a:solidFill>
              </a:rPr>
              <a:t> </a:t>
            </a:r>
            <a:r>
              <a:rPr lang="en-US" altLang="zh-CN" sz="2400" b="1" dirty="0">
                <a:solidFill>
                  <a:srgbClr val="950001"/>
                </a:solidFill>
              </a:rPr>
              <a:t>canonical</a:t>
            </a:r>
            <a:r>
              <a:rPr lang="zh-CN" altLang="en-US" sz="2400" b="1" dirty="0">
                <a:solidFill>
                  <a:srgbClr val="950001"/>
                </a:solidFill>
              </a:rPr>
              <a:t> </a:t>
            </a:r>
            <a:r>
              <a:rPr lang="en-US" altLang="zh-CN" sz="2400" b="1" dirty="0">
                <a:solidFill>
                  <a:srgbClr val="950001"/>
                </a:solidFill>
              </a:rPr>
              <a:t>encoding</a:t>
            </a:r>
            <a:endParaRPr lang="en-US" sz="2400" b="1" dirty="0">
              <a:solidFill>
                <a:srgbClr val="950001"/>
              </a:solidFill>
            </a:endParaRPr>
          </a:p>
        </p:txBody>
      </p:sp>
      <p:pic>
        <p:nvPicPr>
          <p:cNvPr id="15" name="Picture 14">
            <a:extLst>
              <a:ext uri="{FF2B5EF4-FFF2-40B4-BE49-F238E27FC236}">
                <a16:creationId xmlns:a16="http://schemas.microsoft.com/office/drawing/2014/main" id="{BDC90E63-B796-D09E-AD7D-B8B52854EF0F}"/>
              </a:ext>
            </a:extLst>
          </p:cNvPr>
          <p:cNvPicPr>
            <a:picLocks noChangeAspect="1"/>
          </p:cNvPicPr>
          <p:nvPr/>
        </p:nvPicPr>
        <p:blipFill>
          <a:blip r:embed="rId4"/>
          <a:stretch>
            <a:fillRect/>
          </a:stretch>
        </p:blipFill>
        <p:spPr>
          <a:xfrm>
            <a:off x="7753719" y="584104"/>
            <a:ext cx="3734859" cy="2653179"/>
          </a:xfrm>
          <a:prstGeom prst="rect">
            <a:avLst/>
          </a:prstGeom>
        </p:spPr>
      </p:pic>
    </p:spTree>
    <p:extLst>
      <p:ext uri="{BB962C8B-B14F-4D97-AF65-F5344CB8AC3E}">
        <p14:creationId xmlns:p14="http://schemas.microsoft.com/office/powerpoint/2010/main" val="3755397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err="1">
                <a:solidFill>
                  <a:srgbClr val="C00000"/>
                </a:solidFill>
                <a:latin typeface="Times New Roman" panose="02020603050405020304" pitchFamily="18" charset="0"/>
                <a:cs typeface="Times New Roman" panose="02020603050405020304" pitchFamily="18" charset="0"/>
              </a:rPr>
              <a:t>PrefixFPM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78</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Task</a:t>
            </a:r>
            <a:r>
              <a:rPr lang="zh-CN" altLang="en-US" sz="3600" b="1" dirty="0">
                <a:solidFill>
                  <a:srgbClr val="C00000"/>
                </a:solidFill>
              </a:rPr>
              <a:t> </a:t>
            </a:r>
            <a:r>
              <a:rPr lang="en-US" altLang="zh-CN" sz="3600" b="1" dirty="0">
                <a:solidFill>
                  <a:srgbClr val="C00000"/>
                </a:solidFill>
              </a:rPr>
              <a:t>Parallelism</a:t>
            </a:r>
            <a:endParaRPr lang="en-US" sz="3600" b="1" dirty="0">
              <a:solidFill>
                <a:srgbClr val="C00000"/>
              </a:solidFill>
            </a:endParaRPr>
          </a:p>
        </p:txBody>
      </p:sp>
      <p:sp>
        <p:nvSpPr>
          <p:cNvPr id="4" name="Rectangle 3">
            <a:extLst>
              <a:ext uri="{FF2B5EF4-FFF2-40B4-BE49-F238E27FC236}">
                <a16:creationId xmlns:a16="http://schemas.microsoft.com/office/drawing/2014/main" id="{AEA62A97-381D-8ACF-BFED-9FBD26B2D738}"/>
              </a:ext>
            </a:extLst>
          </p:cNvPr>
          <p:cNvSpPr/>
          <p:nvPr/>
        </p:nvSpPr>
        <p:spPr>
          <a:xfrm>
            <a:off x="6206872" y="2516141"/>
            <a:ext cx="442750" cy="584775"/>
          </a:xfrm>
          <a:prstGeom prst="rect">
            <a:avLst/>
          </a:prstGeom>
        </p:spPr>
        <p:txBody>
          <a:bodyPr wrap="none">
            <a:spAutoFit/>
          </a:bodyPr>
          <a:lstStyle/>
          <a:p>
            <a:r>
              <a:rPr lang="en-US" sz="3200" dirty="0">
                <a:solidFill>
                  <a:srgbClr val="0070C0"/>
                </a:solidFill>
                <a:latin typeface="Roboto"/>
              </a:rPr>
              <a:t>∅</a:t>
            </a:r>
            <a:endParaRPr lang="en-US" sz="3200" dirty="0">
              <a:solidFill>
                <a:srgbClr val="0070C0"/>
              </a:solidFill>
            </a:endParaRPr>
          </a:p>
        </p:txBody>
      </p:sp>
      <p:sp>
        <p:nvSpPr>
          <p:cNvPr id="5" name="Rectangle 4">
            <a:extLst>
              <a:ext uri="{FF2B5EF4-FFF2-40B4-BE49-F238E27FC236}">
                <a16:creationId xmlns:a16="http://schemas.microsoft.com/office/drawing/2014/main" id="{C73F6A1E-BF33-9FE3-C1BB-3B3BFAE79536}"/>
              </a:ext>
            </a:extLst>
          </p:cNvPr>
          <p:cNvSpPr/>
          <p:nvPr/>
        </p:nvSpPr>
        <p:spPr>
          <a:xfrm>
            <a:off x="4399176" y="5474510"/>
            <a:ext cx="817853" cy="461665"/>
          </a:xfrm>
          <a:prstGeom prst="rect">
            <a:avLst/>
          </a:prstGeom>
        </p:spPr>
        <p:txBody>
          <a:bodyPr wrap="none">
            <a:spAutoFit/>
          </a:bodyPr>
          <a:lstStyle/>
          <a:p>
            <a:r>
              <a:rPr lang="en-US" altLang="zh-CN" dirty="0">
                <a:solidFill>
                  <a:srgbClr val="0070C0"/>
                </a:solidFill>
                <a:latin typeface="Roboto"/>
              </a:rPr>
              <a:t>ABC</a:t>
            </a:r>
            <a:endParaRPr lang="en-US" dirty="0">
              <a:solidFill>
                <a:srgbClr val="0070C0"/>
              </a:solidFill>
            </a:endParaRPr>
          </a:p>
        </p:txBody>
      </p:sp>
      <p:pic>
        <p:nvPicPr>
          <p:cNvPr id="16" name="Picture 15">
            <a:extLst>
              <a:ext uri="{FF2B5EF4-FFF2-40B4-BE49-F238E27FC236}">
                <a16:creationId xmlns:a16="http://schemas.microsoft.com/office/drawing/2014/main" id="{ACFDD234-7A33-975F-F74E-D0925643F444}"/>
              </a:ext>
            </a:extLst>
          </p:cNvPr>
          <p:cNvPicPr>
            <a:picLocks noChangeAspect="1"/>
          </p:cNvPicPr>
          <p:nvPr/>
        </p:nvPicPr>
        <p:blipFill>
          <a:blip r:embed="rId3"/>
          <a:stretch>
            <a:fillRect/>
          </a:stretch>
        </p:blipFill>
        <p:spPr>
          <a:xfrm>
            <a:off x="6813520" y="2446642"/>
            <a:ext cx="689496" cy="689496"/>
          </a:xfrm>
          <a:prstGeom prst="rect">
            <a:avLst/>
          </a:prstGeom>
        </p:spPr>
      </p:pic>
      <p:sp>
        <p:nvSpPr>
          <p:cNvPr id="17" name="Rectangle 16">
            <a:extLst>
              <a:ext uri="{FF2B5EF4-FFF2-40B4-BE49-F238E27FC236}">
                <a16:creationId xmlns:a16="http://schemas.microsoft.com/office/drawing/2014/main" id="{23188645-E120-C428-45BC-0D18F8AE4EF6}"/>
              </a:ext>
            </a:extLst>
          </p:cNvPr>
          <p:cNvSpPr/>
          <p:nvPr/>
        </p:nvSpPr>
        <p:spPr>
          <a:xfrm>
            <a:off x="6659469" y="2306158"/>
            <a:ext cx="1180131" cy="253916"/>
          </a:xfrm>
          <a:prstGeom prst="rect">
            <a:avLst/>
          </a:prstGeom>
        </p:spPr>
        <p:txBody>
          <a:bodyPr wrap="none">
            <a:spAutoFit/>
          </a:bodyPr>
          <a:lstStyle/>
          <a:p>
            <a:r>
              <a:rPr lang="en-US" altLang="zh-CN" sz="1050" b="1" dirty="0">
                <a:solidFill>
                  <a:schemeClr val="accent5">
                    <a:lumMod val="50000"/>
                  </a:schemeClr>
                </a:solidFill>
              </a:rPr>
              <a:t>Transaction</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nvGrpSpPr>
          <p:cNvPr id="18" name="Group 17">
            <a:extLst>
              <a:ext uri="{FF2B5EF4-FFF2-40B4-BE49-F238E27FC236}">
                <a16:creationId xmlns:a16="http://schemas.microsoft.com/office/drawing/2014/main" id="{6713C36C-E8D8-FEC8-25FB-97D00ECDCE6D}"/>
              </a:ext>
            </a:extLst>
          </p:cNvPr>
          <p:cNvGrpSpPr/>
          <p:nvPr/>
        </p:nvGrpSpPr>
        <p:grpSpPr>
          <a:xfrm>
            <a:off x="2966512" y="3986914"/>
            <a:ext cx="766277" cy="1013157"/>
            <a:chOff x="1043608" y="4173652"/>
            <a:chExt cx="766277" cy="1013157"/>
          </a:xfrm>
        </p:grpSpPr>
        <p:sp>
          <p:nvSpPr>
            <p:cNvPr id="19" name="Rectangle 18">
              <a:extLst>
                <a:ext uri="{FF2B5EF4-FFF2-40B4-BE49-F238E27FC236}">
                  <a16:creationId xmlns:a16="http://schemas.microsoft.com/office/drawing/2014/main" id="{5AA2318A-4FEE-4C77-8F56-0C87AB14CFE2}"/>
                </a:ext>
              </a:extLst>
            </p:cNvPr>
            <p:cNvSpPr/>
            <p:nvPr/>
          </p:nvSpPr>
          <p:spPr>
            <a:xfrm>
              <a:off x="1043608" y="4725144"/>
              <a:ext cx="595035" cy="461665"/>
            </a:xfrm>
            <a:prstGeom prst="rect">
              <a:avLst/>
            </a:prstGeom>
          </p:spPr>
          <p:txBody>
            <a:bodyPr wrap="none">
              <a:spAutoFit/>
            </a:bodyPr>
            <a:lstStyle/>
            <a:p>
              <a:r>
                <a:rPr lang="en-US" dirty="0">
                  <a:solidFill>
                    <a:srgbClr val="0070C0"/>
                  </a:solidFill>
                  <a:latin typeface="Roboto"/>
                </a:rPr>
                <a:t>AA</a:t>
              </a:r>
              <a:endParaRPr lang="en-US" dirty="0">
                <a:solidFill>
                  <a:srgbClr val="0070C0"/>
                </a:solidFill>
              </a:endParaRPr>
            </a:p>
          </p:txBody>
        </p:sp>
        <p:cxnSp>
          <p:nvCxnSpPr>
            <p:cNvPr id="20" name="Straight Connector 19">
              <a:extLst>
                <a:ext uri="{FF2B5EF4-FFF2-40B4-BE49-F238E27FC236}">
                  <a16:creationId xmlns:a16="http://schemas.microsoft.com/office/drawing/2014/main" id="{DBF7DE17-0AA2-8204-6EF8-71BAE07FA0F4}"/>
                </a:ext>
              </a:extLst>
            </p:cNvPr>
            <p:cNvCxnSpPr>
              <a:cxnSpLocks/>
            </p:cNvCxnSpPr>
            <p:nvPr/>
          </p:nvCxnSpPr>
          <p:spPr>
            <a:xfrm flipH="1">
              <a:off x="1321685" y="4173652"/>
              <a:ext cx="488200" cy="576563"/>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9AD3E80A-0F69-9AFD-6F1C-35A16483254D}"/>
              </a:ext>
            </a:extLst>
          </p:cNvPr>
          <p:cNvGrpSpPr/>
          <p:nvPr/>
        </p:nvGrpSpPr>
        <p:grpSpPr>
          <a:xfrm>
            <a:off x="3656007" y="3988174"/>
            <a:ext cx="595035" cy="1011897"/>
            <a:chOff x="1733103" y="4174912"/>
            <a:chExt cx="595035" cy="1011897"/>
          </a:xfrm>
        </p:grpSpPr>
        <p:sp>
          <p:nvSpPr>
            <p:cNvPr id="22" name="Rectangle 21">
              <a:extLst>
                <a:ext uri="{FF2B5EF4-FFF2-40B4-BE49-F238E27FC236}">
                  <a16:creationId xmlns:a16="http://schemas.microsoft.com/office/drawing/2014/main" id="{09456254-5010-2998-73DA-DF14D47FF642}"/>
                </a:ext>
              </a:extLst>
            </p:cNvPr>
            <p:cNvSpPr/>
            <p:nvPr/>
          </p:nvSpPr>
          <p:spPr>
            <a:xfrm>
              <a:off x="1733103" y="4725144"/>
              <a:ext cx="595035" cy="461665"/>
            </a:xfrm>
            <a:prstGeom prst="rect">
              <a:avLst/>
            </a:prstGeom>
          </p:spPr>
          <p:txBody>
            <a:bodyPr wrap="none">
              <a:spAutoFit/>
            </a:bodyPr>
            <a:lstStyle/>
            <a:p>
              <a:r>
                <a:rPr lang="en-US" dirty="0">
                  <a:solidFill>
                    <a:srgbClr val="0070C0"/>
                  </a:solidFill>
                  <a:latin typeface="Roboto"/>
                </a:rPr>
                <a:t>AB</a:t>
              </a:r>
              <a:endParaRPr lang="en-US" dirty="0">
                <a:solidFill>
                  <a:srgbClr val="0070C0"/>
                </a:solidFill>
              </a:endParaRPr>
            </a:p>
          </p:txBody>
        </p:sp>
        <p:cxnSp>
          <p:nvCxnSpPr>
            <p:cNvPr id="23" name="Straight Connector 22">
              <a:extLst>
                <a:ext uri="{FF2B5EF4-FFF2-40B4-BE49-F238E27FC236}">
                  <a16:creationId xmlns:a16="http://schemas.microsoft.com/office/drawing/2014/main" id="{5E7B0279-B121-D8D3-7270-A60282B6ED4F}"/>
                </a:ext>
              </a:extLst>
            </p:cNvPr>
            <p:cNvCxnSpPr>
              <a:cxnSpLocks/>
            </p:cNvCxnSpPr>
            <p:nvPr/>
          </p:nvCxnSpPr>
          <p:spPr>
            <a:xfrm>
              <a:off x="2030620" y="4174912"/>
              <a:ext cx="0" cy="550231"/>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
        <p:nvSpPr>
          <p:cNvPr id="24" name="Rectangle 23">
            <a:extLst>
              <a:ext uri="{FF2B5EF4-FFF2-40B4-BE49-F238E27FC236}">
                <a16:creationId xmlns:a16="http://schemas.microsoft.com/office/drawing/2014/main" id="{B6CD03FA-1AB1-F794-6502-ACD5562CA488}"/>
              </a:ext>
            </a:extLst>
          </p:cNvPr>
          <p:cNvSpPr/>
          <p:nvPr/>
        </p:nvSpPr>
        <p:spPr>
          <a:xfrm>
            <a:off x="2688470" y="5489055"/>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A</a:t>
            </a:r>
            <a:endParaRPr lang="en-US" dirty="0">
              <a:solidFill>
                <a:srgbClr val="0070C0"/>
              </a:solidFill>
            </a:endParaRPr>
          </a:p>
        </p:txBody>
      </p:sp>
      <p:sp>
        <p:nvSpPr>
          <p:cNvPr id="25" name="Rectangle 24">
            <a:extLst>
              <a:ext uri="{FF2B5EF4-FFF2-40B4-BE49-F238E27FC236}">
                <a16:creationId xmlns:a16="http://schemas.microsoft.com/office/drawing/2014/main" id="{25F6AD5E-CBC6-58C9-A038-8AED62FA57E6}"/>
              </a:ext>
            </a:extLst>
          </p:cNvPr>
          <p:cNvSpPr/>
          <p:nvPr/>
        </p:nvSpPr>
        <p:spPr>
          <a:xfrm>
            <a:off x="2966511" y="2333821"/>
            <a:ext cx="2723310" cy="461665"/>
          </a:xfrm>
          <a:prstGeom prst="rect">
            <a:avLst/>
          </a:prstGeom>
        </p:spPr>
        <p:txBody>
          <a:bodyPr wrap="none">
            <a:spAutoFit/>
          </a:bodyPr>
          <a:lstStyle/>
          <a:p>
            <a:r>
              <a:rPr lang="en-US" altLang="zh-CN" sz="2400" b="1" dirty="0">
                <a:solidFill>
                  <a:srgbClr val="950001"/>
                </a:solidFill>
              </a:rPr>
              <a:t>Alphabet</a:t>
            </a:r>
            <a:r>
              <a:rPr lang="zh-CN" altLang="en-US" sz="2400" b="1" dirty="0">
                <a:solidFill>
                  <a:srgbClr val="950001"/>
                </a:solidFill>
              </a:rPr>
              <a:t> </a:t>
            </a:r>
            <a:r>
              <a:rPr lang="en-US" altLang="zh-CN" sz="2400" b="1" dirty="0">
                <a:solidFill>
                  <a:srgbClr val="950001"/>
                </a:solidFill>
              </a:rPr>
              <a:t>is</a:t>
            </a:r>
            <a:r>
              <a:rPr lang="zh-CN" altLang="en-US" sz="2400" b="1" dirty="0">
                <a:solidFill>
                  <a:srgbClr val="950001"/>
                </a:solidFill>
              </a:rPr>
              <a:t> </a:t>
            </a:r>
            <a:r>
              <a:rPr lang="en-US" altLang="zh-CN" sz="2400" b="1" dirty="0">
                <a:solidFill>
                  <a:srgbClr val="950001"/>
                </a:solidFill>
              </a:rPr>
              <a:t>{A,</a:t>
            </a:r>
            <a:r>
              <a:rPr lang="zh-CN" altLang="en-US" sz="2400" b="1" dirty="0">
                <a:solidFill>
                  <a:srgbClr val="950001"/>
                </a:solidFill>
              </a:rPr>
              <a:t> </a:t>
            </a:r>
            <a:r>
              <a:rPr lang="en-US" altLang="zh-CN" sz="2400" b="1" dirty="0">
                <a:solidFill>
                  <a:srgbClr val="950001"/>
                </a:solidFill>
              </a:rPr>
              <a:t>B,</a:t>
            </a:r>
            <a:r>
              <a:rPr lang="zh-CN" altLang="en-US" sz="2400" b="1" dirty="0">
                <a:solidFill>
                  <a:srgbClr val="950001"/>
                </a:solidFill>
              </a:rPr>
              <a:t> </a:t>
            </a:r>
            <a:r>
              <a:rPr lang="en-US" altLang="zh-CN" sz="2400" b="1" dirty="0">
                <a:solidFill>
                  <a:srgbClr val="950001"/>
                </a:solidFill>
              </a:rPr>
              <a:t>C}</a:t>
            </a:r>
            <a:endParaRPr lang="en-US" sz="2400" b="1" dirty="0">
              <a:solidFill>
                <a:srgbClr val="950001"/>
              </a:solidFill>
            </a:endParaRPr>
          </a:p>
        </p:txBody>
      </p:sp>
      <p:grpSp>
        <p:nvGrpSpPr>
          <p:cNvPr id="26" name="Group 25">
            <a:extLst>
              <a:ext uri="{FF2B5EF4-FFF2-40B4-BE49-F238E27FC236}">
                <a16:creationId xmlns:a16="http://schemas.microsoft.com/office/drawing/2014/main" id="{3CD85385-6836-1BC6-D747-8E884FD9E3B6}"/>
              </a:ext>
            </a:extLst>
          </p:cNvPr>
          <p:cNvGrpSpPr/>
          <p:nvPr/>
        </p:nvGrpSpPr>
        <p:grpSpPr>
          <a:xfrm>
            <a:off x="3543823" y="5040820"/>
            <a:ext cx="800219" cy="895356"/>
            <a:chOff x="1980959" y="5314351"/>
            <a:chExt cx="800219" cy="895356"/>
          </a:xfrm>
        </p:grpSpPr>
        <p:sp>
          <p:nvSpPr>
            <p:cNvPr id="27" name="Rectangle 26">
              <a:extLst>
                <a:ext uri="{FF2B5EF4-FFF2-40B4-BE49-F238E27FC236}">
                  <a16:creationId xmlns:a16="http://schemas.microsoft.com/office/drawing/2014/main" id="{4F4137C8-BCE5-F169-1FA6-FE72DBF487DB}"/>
                </a:ext>
              </a:extLst>
            </p:cNvPr>
            <p:cNvSpPr/>
            <p:nvPr/>
          </p:nvSpPr>
          <p:spPr>
            <a:xfrm>
              <a:off x="1980959" y="5748042"/>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B</a:t>
              </a:r>
              <a:endParaRPr lang="en-US" dirty="0">
                <a:solidFill>
                  <a:srgbClr val="0070C0"/>
                </a:solidFill>
              </a:endParaRPr>
            </a:p>
          </p:txBody>
        </p:sp>
        <p:cxnSp>
          <p:nvCxnSpPr>
            <p:cNvPr id="28" name="Straight Connector 27">
              <a:extLst>
                <a:ext uri="{FF2B5EF4-FFF2-40B4-BE49-F238E27FC236}">
                  <a16:creationId xmlns:a16="http://schemas.microsoft.com/office/drawing/2014/main" id="{2CD740A3-54A7-766B-43C2-B0D465D167D3}"/>
                </a:ext>
              </a:extLst>
            </p:cNvPr>
            <p:cNvCxnSpPr>
              <a:cxnSpLocks/>
            </p:cNvCxnSpPr>
            <p:nvPr/>
          </p:nvCxnSpPr>
          <p:spPr>
            <a:xfrm>
              <a:off x="2395225" y="5314351"/>
              <a:ext cx="0" cy="43267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cxnSp>
        <p:nvCxnSpPr>
          <p:cNvPr id="29" name="Straight Connector 28">
            <a:extLst>
              <a:ext uri="{FF2B5EF4-FFF2-40B4-BE49-F238E27FC236}">
                <a16:creationId xmlns:a16="http://schemas.microsoft.com/office/drawing/2014/main" id="{D584203F-6ED1-187D-D1FD-E50B5D7EA177}"/>
              </a:ext>
            </a:extLst>
          </p:cNvPr>
          <p:cNvCxnSpPr>
            <a:cxnSpLocks/>
            <a:endCxn id="5" idx="0"/>
          </p:cNvCxnSpPr>
          <p:nvPr/>
        </p:nvCxnSpPr>
        <p:spPr>
          <a:xfrm>
            <a:off x="4108203" y="5040820"/>
            <a:ext cx="699900" cy="433690"/>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95441850-E9BE-1297-9EAB-4855B89BC758}"/>
              </a:ext>
            </a:extLst>
          </p:cNvPr>
          <p:cNvGrpSpPr/>
          <p:nvPr/>
        </p:nvGrpSpPr>
        <p:grpSpPr>
          <a:xfrm>
            <a:off x="5765725" y="2975325"/>
            <a:ext cx="2385363" cy="1311041"/>
            <a:chOff x="4202861" y="3248856"/>
            <a:chExt cx="2385363" cy="1311041"/>
          </a:xfrm>
        </p:grpSpPr>
        <p:sp>
          <p:nvSpPr>
            <p:cNvPr id="31" name="Rectangle 30">
              <a:extLst>
                <a:ext uri="{FF2B5EF4-FFF2-40B4-BE49-F238E27FC236}">
                  <a16:creationId xmlns:a16="http://schemas.microsoft.com/office/drawing/2014/main" id="{6DC9B4DD-0CC6-D1A6-E6A3-A95ED15971F6}"/>
                </a:ext>
              </a:extLst>
            </p:cNvPr>
            <p:cNvSpPr/>
            <p:nvPr/>
          </p:nvSpPr>
          <p:spPr>
            <a:xfrm>
              <a:off x="4254158" y="3851400"/>
              <a:ext cx="389850" cy="461665"/>
            </a:xfrm>
            <a:prstGeom prst="rect">
              <a:avLst/>
            </a:prstGeom>
          </p:spPr>
          <p:txBody>
            <a:bodyPr wrap="none">
              <a:spAutoFit/>
            </a:bodyPr>
            <a:lstStyle/>
            <a:p>
              <a:r>
                <a:rPr lang="en-US" altLang="zh-CN" dirty="0">
                  <a:solidFill>
                    <a:srgbClr val="0070C0"/>
                  </a:solidFill>
                  <a:latin typeface="Roboto"/>
                </a:rPr>
                <a:t>B</a:t>
              </a:r>
              <a:endParaRPr lang="en-US" dirty="0">
                <a:solidFill>
                  <a:srgbClr val="0070C0"/>
                </a:solidFill>
              </a:endParaRPr>
            </a:p>
          </p:txBody>
        </p:sp>
        <p:sp>
          <p:nvSpPr>
            <p:cNvPr id="32" name="Rectangle 31">
              <a:extLst>
                <a:ext uri="{FF2B5EF4-FFF2-40B4-BE49-F238E27FC236}">
                  <a16:creationId xmlns:a16="http://schemas.microsoft.com/office/drawing/2014/main" id="{54C7B592-79A5-0F1F-18A5-758515771643}"/>
                </a:ext>
              </a:extLst>
            </p:cNvPr>
            <p:cNvSpPr/>
            <p:nvPr/>
          </p:nvSpPr>
          <p:spPr>
            <a:xfrm>
              <a:off x="6138261" y="3826189"/>
              <a:ext cx="407484" cy="461665"/>
            </a:xfrm>
            <a:prstGeom prst="rect">
              <a:avLst/>
            </a:prstGeom>
          </p:spPr>
          <p:txBody>
            <a:bodyPr wrap="none">
              <a:spAutoFit/>
            </a:bodyPr>
            <a:lstStyle/>
            <a:p>
              <a:r>
                <a:rPr lang="en-US" altLang="zh-CN" dirty="0">
                  <a:solidFill>
                    <a:srgbClr val="0070C0"/>
                  </a:solidFill>
                  <a:latin typeface="Roboto"/>
                </a:rPr>
                <a:t>C</a:t>
              </a:r>
              <a:endParaRPr lang="en-US" dirty="0">
                <a:solidFill>
                  <a:srgbClr val="0070C0"/>
                </a:solidFill>
              </a:endParaRPr>
            </a:p>
          </p:txBody>
        </p:sp>
        <p:cxnSp>
          <p:nvCxnSpPr>
            <p:cNvPr id="33" name="Straight Connector 32">
              <a:extLst>
                <a:ext uri="{FF2B5EF4-FFF2-40B4-BE49-F238E27FC236}">
                  <a16:creationId xmlns:a16="http://schemas.microsoft.com/office/drawing/2014/main" id="{AC13837C-8857-BAA3-4AD3-2EA1F6E7F7AF}"/>
                </a:ext>
              </a:extLst>
            </p:cNvPr>
            <p:cNvCxnSpPr>
              <a:cxnSpLocks/>
            </p:cNvCxnSpPr>
            <p:nvPr/>
          </p:nvCxnSpPr>
          <p:spPr>
            <a:xfrm flipH="1">
              <a:off x="4431979" y="3371777"/>
              <a:ext cx="286387" cy="500934"/>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B9E56719-96BF-A29E-CF05-934D6CED47A2}"/>
                </a:ext>
              </a:extLst>
            </p:cNvPr>
            <p:cNvSpPr/>
            <p:nvPr/>
          </p:nvSpPr>
          <p:spPr>
            <a:xfrm>
              <a:off x="4202861" y="4098232"/>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sp>
          <p:nvSpPr>
            <p:cNvPr id="35" name="Rectangle 34">
              <a:extLst>
                <a:ext uri="{FF2B5EF4-FFF2-40B4-BE49-F238E27FC236}">
                  <a16:creationId xmlns:a16="http://schemas.microsoft.com/office/drawing/2014/main" id="{05D55989-C091-1040-BBFD-2D02F5247061}"/>
                </a:ext>
              </a:extLst>
            </p:cNvPr>
            <p:cNvSpPr/>
            <p:nvPr/>
          </p:nvSpPr>
          <p:spPr>
            <a:xfrm>
              <a:off x="6095781" y="4098232"/>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cxnSp>
          <p:nvCxnSpPr>
            <p:cNvPr id="36" name="Straight Connector 35">
              <a:extLst>
                <a:ext uri="{FF2B5EF4-FFF2-40B4-BE49-F238E27FC236}">
                  <a16:creationId xmlns:a16="http://schemas.microsoft.com/office/drawing/2014/main" id="{F89820B0-D8E6-A9F6-4E1B-3A33AB55232A}"/>
                </a:ext>
              </a:extLst>
            </p:cNvPr>
            <p:cNvCxnSpPr>
              <a:cxnSpLocks/>
            </p:cNvCxnSpPr>
            <p:nvPr/>
          </p:nvCxnSpPr>
          <p:spPr>
            <a:xfrm>
              <a:off x="5048053" y="3248856"/>
              <a:ext cx="1137651" cy="594598"/>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E02E3E1C-A4C5-AF7E-B97E-41576C8AA383}"/>
              </a:ext>
            </a:extLst>
          </p:cNvPr>
          <p:cNvGrpSpPr/>
          <p:nvPr/>
        </p:nvGrpSpPr>
        <p:grpSpPr>
          <a:xfrm>
            <a:off x="4168086" y="3993793"/>
            <a:ext cx="871065" cy="1223138"/>
            <a:chOff x="3118377" y="4174156"/>
            <a:chExt cx="871065" cy="1223138"/>
          </a:xfrm>
        </p:grpSpPr>
        <p:sp>
          <p:nvSpPr>
            <p:cNvPr id="38" name="Rectangle 37">
              <a:extLst>
                <a:ext uri="{FF2B5EF4-FFF2-40B4-BE49-F238E27FC236}">
                  <a16:creationId xmlns:a16="http://schemas.microsoft.com/office/drawing/2014/main" id="{DEE2A968-87E5-CCA7-029A-D0FE97A4AAE2}"/>
                </a:ext>
              </a:extLst>
            </p:cNvPr>
            <p:cNvSpPr/>
            <p:nvPr/>
          </p:nvSpPr>
          <p:spPr>
            <a:xfrm>
              <a:off x="3295793" y="4718768"/>
              <a:ext cx="612668" cy="461665"/>
            </a:xfrm>
            <a:prstGeom prst="rect">
              <a:avLst/>
            </a:prstGeom>
          </p:spPr>
          <p:txBody>
            <a:bodyPr wrap="none">
              <a:spAutoFit/>
            </a:bodyPr>
            <a:lstStyle/>
            <a:p>
              <a:r>
                <a:rPr lang="en-US" dirty="0">
                  <a:solidFill>
                    <a:srgbClr val="0070C0"/>
                  </a:solidFill>
                  <a:latin typeface="Roboto"/>
                </a:rPr>
                <a:t>A</a:t>
              </a:r>
              <a:r>
                <a:rPr lang="en-US" altLang="zh-CN" dirty="0">
                  <a:solidFill>
                    <a:srgbClr val="0070C0"/>
                  </a:solidFill>
                  <a:latin typeface="Roboto"/>
                </a:rPr>
                <a:t>C</a:t>
              </a:r>
              <a:endParaRPr lang="en-US" dirty="0">
                <a:solidFill>
                  <a:srgbClr val="0070C0"/>
                </a:solidFill>
              </a:endParaRPr>
            </a:p>
          </p:txBody>
        </p:sp>
        <p:cxnSp>
          <p:nvCxnSpPr>
            <p:cNvPr id="39" name="Straight Connector 38">
              <a:extLst>
                <a:ext uri="{FF2B5EF4-FFF2-40B4-BE49-F238E27FC236}">
                  <a16:creationId xmlns:a16="http://schemas.microsoft.com/office/drawing/2014/main" id="{76D72337-1878-BC99-06AA-F502A895A283}"/>
                </a:ext>
              </a:extLst>
            </p:cNvPr>
            <p:cNvCxnSpPr>
              <a:cxnSpLocks/>
            </p:cNvCxnSpPr>
            <p:nvPr/>
          </p:nvCxnSpPr>
          <p:spPr>
            <a:xfrm>
              <a:off x="3118377" y="4174156"/>
              <a:ext cx="449457" cy="53186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71D7AC64-BF10-87C0-B1FA-BE3916E1A7D4}"/>
                </a:ext>
              </a:extLst>
            </p:cNvPr>
            <p:cNvSpPr/>
            <p:nvPr/>
          </p:nvSpPr>
          <p:spPr>
            <a:xfrm>
              <a:off x="3496999" y="4935629"/>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grpSp>
      <p:sp>
        <p:nvSpPr>
          <p:cNvPr id="41" name="Rectangle 40">
            <a:extLst>
              <a:ext uri="{FF2B5EF4-FFF2-40B4-BE49-F238E27FC236}">
                <a16:creationId xmlns:a16="http://schemas.microsoft.com/office/drawing/2014/main" id="{0B2A4B87-ECE8-0666-E95D-E8B0AF251AA9}"/>
              </a:ext>
            </a:extLst>
          </p:cNvPr>
          <p:cNvSpPr/>
          <p:nvPr/>
        </p:nvSpPr>
        <p:spPr>
          <a:xfrm>
            <a:off x="3740029" y="3565532"/>
            <a:ext cx="389850" cy="461665"/>
          </a:xfrm>
          <a:prstGeom prst="rect">
            <a:avLst/>
          </a:prstGeom>
        </p:spPr>
        <p:txBody>
          <a:bodyPr wrap="none">
            <a:spAutoFit/>
          </a:bodyPr>
          <a:lstStyle/>
          <a:p>
            <a:r>
              <a:rPr lang="en-US" altLang="zh-CN" dirty="0">
                <a:solidFill>
                  <a:srgbClr val="0070C0"/>
                </a:solidFill>
                <a:latin typeface="Roboto"/>
              </a:rPr>
              <a:t>A</a:t>
            </a:r>
            <a:endParaRPr lang="en-US" dirty="0">
              <a:solidFill>
                <a:srgbClr val="0070C0"/>
              </a:solidFill>
            </a:endParaRPr>
          </a:p>
        </p:txBody>
      </p:sp>
      <p:cxnSp>
        <p:nvCxnSpPr>
          <p:cNvPr id="42" name="Straight Connector 41">
            <a:extLst>
              <a:ext uri="{FF2B5EF4-FFF2-40B4-BE49-F238E27FC236}">
                <a16:creationId xmlns:a16="http://schemas.microsoft.com/office/drawing/2014/main" id="{7E65D7C3-462C-A492-A7F9-90D748A8F2E4}"/>
              </a:ext>
            </a:extLst>
          </p:cNvPr>
          <p:cNvCxnSpPr>
            <a:cxnSpLocks/>
          </p:cNvCxnSpPr>
          <p:nvPr/>
        </p:nvCxnSpPr>
        <p:spPr>
          <a:xfrm flipH="1">
            <a:off x="4078863" y="2975325"/>
            <a:ext cx="1963576" cy="613375"/>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A3EB2067-D9B1-A5D3-A3BF-70DD27EE354E}"/>
              </a:ext>
            </a:extLst>
          </p:cNvPr>
          <p:cNvSpPr/>
          <p:nvPr/>
        </p:nvSpPr>
        <p:spPr>
          <a:xfrm>
            <a:off x="2159318" y="4770835"/>
            <a:ext cx="1058303" cy="307777"/>
          </a:xfrm>
          <a:prstGeom prst="rect">
            <a:avLst/>
          </a:prstGeom>
        </p:spPr>
        <p:txBody>
          <a:bodyPr wrap="none">
            <a:spAutoFit/>
          </a:bodyPr>
          <a:lstStyle/>
          <a:p>
            <a:r>
              <a:rPr lang="en-US" altLang="zh-CN" sz="1400" b="1" dirty="0">
                <a:solidFill>
                  <a:srgbClr val="E50204"/>
                </a:solidFill>
              </a:rPr>
              <a:t>infrequent</a:t>
            </a:r>
            <a:endParaRPr lang="en-US" sz="1400" dirty="0">
              <a:solidFill>
                <a:srgbClr val="E50204"/>
              </a:solidFill>
            </a:endParaRPr>
          </a:p>
        </p:txBody>
      </p:sp>
      <p:pic>
        <p:nvPicPr>
          <p:cNvPr id="44" name="Picture 43">
            <a:extLst>
              <a:ext uri="{FF2B5EF4-FFF2-40B4-BE49-F238E27FC236}">
                <a16:creationId xmlns:a16="http://schemas.microsoft.com/office/drawing/2014/main" id="{9952920E-73F2-B8E6-6760-53294F178D45}"/>
              </a:ext>
            </a:extLst>
          </p:cNvPr>
          <p:cNvPicPr>
            <a:picLocks noChangeAspect="1"/>
          </p:cNvPicPr>
          <p:nvPr/>
        </p:nvPicPr>
        <p:blipFill rotWithShape="1">
          <a:blip r:embed="rId4"/>
          <a:srcRect l="54285"/>
          <a:stretch/>
        </p:blipFill>
        <p:spPr>
          <a:xfrm>
            <a:off x="3032811" y="4806844"/>
            <a:ext cx="292732" cy="287654"/>
          </a:xfrm>
          <a:prstGeom prst="rect">
            <a:avLst/>
          </a:prstGeom>
        </p:spPr>
      </p:pic>
      <p:cxnSp>
        <p:nvCxnSpPr>
          <p:cNvPr id="45" name="Straight Connector 44">
            <a:extLst>
              <a:ext uri="{FF2B5EF4-FFF2-40B4-BE49-F238E27FC236}">
                <a16:creationId xmlns:a16="http://schemas.microsoft.com/office/drawing/2014/main" id="{F7F5D7AA-F96F-6332-EB4B-EB1E9AB70DC8}"/>
              </a:ext>
            </a:extLst>
          </p:cNvPr>
          <p:cNvCxnSpPr>
            <a:cxnSpLocks/>
          </p:cNvCxnSpPr>
          <p:nvPr/>
        </p:nvCxnSpPr>
        <p:spPr>
          <a:xfrm flipH="1">
            <a:off x="3084427" y="5052289"/>
            <a:ext cx="674173" cy="436766"/>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46" name="Freeform 45">
            <a:extLst>
              <a:ext uri="{FF2B5EF4-FFF2-40B4-BE49-F238E27FC236}">
                <a16:creationId xmlns:a16="http://schemas.microsoft.com/office/drawing/2014/main" id="{6B2454FD-91BC-6FA6-8B49-E5D5A4A56A3B}"/>
              </a:ext>
            </a:extLst>
          </p:cNvPr>
          <p:cNvSpPr/>
          <p:nvPr/>
        </p:nvSpPr>
        <p:spPr>
          <a:xfrm>
            <a:off x="2508610" y="4380724"/>
            <a:ext cx="2949185" cy="1681853"/>
          </a:xfrm>
          <a:custGeom>
            <a:avLst/>
            <a:gdLst>
              <a:gd name="connsiteX0" fmla="*/ 1246526 w 2949185"/>
              <a:gd name="connsiteY0" fmla="*/ 102353 h 1681853"/>
              <a:gd name="connsiteX1" fmla="*/ 953918 w 2949185"/>
              <a:gd name="connsiteY1" fmla="*/ 742433 h 1681853"/>
              <a:gd name="connsiteX2" fmla="*/ 258974 w 2949185"/>
              <a:gd name="connsiteY2" fmla="*/ 1053329 h 1681853"/>
              <a:gd name="connsiteX3" fmla="*/ 76094 w 2949185"/>
              <a:gd name="connsiteY3" fmla="*/ 1583681 h 1681853"/>
              <a:gd name="connsiteX4" fmla="*/ 1447694 w 2949185"/>
              <a:gd name="connsiteY4" fmla="*/ 1675121 h 1681853"/>
              <a:gd name="connsiteX5" fmla="*/ 2929022 w 2949185"/>
              <a:gd name="connsiteY5" fmla="*/ 1492241 h 1681853"/>
              <a:gd name="connsiteX6" fmla="*/ 2270654 w 2949185"/>
              <a:gd name="connsiteY6" fmla="*/ 870449 h 1681853"/>
              <a:gd name="connsiteX7" fmla="*/ 1758590 w 2949185"/>
              <a:gd name="connsiteY7" fmla="*/ 632705 h 1681853"/>
              <a:gd name="connsiteX8" fmla="*/ 1648862 w 2949185"/>
              <a:gd name="connsiteY8" fmla="*/ 84065 h 1681853"/>
              <a:gd name="connsiteX9" fmla="*/ 1301390 w 2949185"/>
              <a:gd name="connsiteY9" fmla="*/ 10913 h 1681853"/>
              <a:gd name="connsiteX10" fmla="*/ 1209950 w 2949185"/>
              <a:gd name="connsiteY10" fmla="*/ 175505 h 16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9185" h="1681853">
                <a:moveTo>
                  <a:pt x="1246526" y="102353"/>
                </a:moveTo>
                <a:cubicBezTo>
                  <a:pt x="1182518" y="343145"/>
                  <a:pt x="1118510" y="583937"/>
                  <a:pt x="953918" y="742433"/>
                </a:cubicBezTo>
                <a:cubicBezTo>
                  <a:pt x="789326" y="900929"/>
                  <a:pt x="405278" y="913121"/>
                  <a:pt x="258974" y="1053329"/>
                </a:cubicBezTo>
                <a:cubicBezTo>
                  <a:pt x="112670" y="1193537"/>
                  <a:pt x="-122026" y="1480049"/>
                  <a:pt x="76094" y="1583681"/>
                </a:cubicBezTo>
                <a:cubicBezTo>
                  <a:pt x="274214" y="1687313"/>
                  <a:pt x="972206" y="1690361"/>
                  <a:pt x="1447694" y="1675121"/>
                </a:cubicBezTo>
                <a:cubicBezTo>
                  <a:pt x="1923182" y="1659881"/>
                  <a:pt x="2791862" y="1626353"/>
                  <a:pt x="2929022" y="1492241"/>
                </a:cubicBezTo>
                <a:cubicBezTo>
                  <a:pt x="3066182" y="1358129"/>
                  <a:pt x="2465726" y="1013705"/>
                  <a:pt x="2270654" y="870449"/>
                </a:cubicBezTo>
                <a:cubicBezTo>
                  <a:pt x="2075582" y="727193"/>
                  <a:pt x="1862222" y="763769"/>
                  <a:pt x="1758590" y="632705"/>
                </a:cubicBezTo>
                <a:cubicBezTo>
                  <a:pt x="1654958" y="501641"/>
                  <a:pt x="1725062" y="187697"/>
                  <a:pt x="1648862" y="84065"/>
                </a:cubicBezTo>
                <a:cubicBezTo>
                  <a:pt x="1572662" y="-19567"/>
                  <a:pt x="1374542" y="-4327"/>
                  <a:pt x="1301390" y="10913"/>
                </a:cubicBezTo>
                <a:cubicBezTo>
                  <a:pt x="1228238" y="26153"/>
                  <a:pt x="1219094" y="100829"/>
                  <a:pt x="1209950" y="175505"/>
                </a:cubicBezTo>
              </a:path>
            </a:pathLst>
          </a:custGeom>
          <a:noFill/>
          <a:ln w="38100">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Or 46">
            <a:extLst>
              <a:ext uri="{FF2B5EF4-FFF2-40B4-BE49-F238E27FC236}">
                <a16:creationId xmlns:a16="http://schemas.microsoft.com/office/drawing/2014/main" id="{46B99ED4-EC7D-5B10-172A-5EB669D55D32}"/>
              </a:ext>
            </a:extLst>
          </p:cNvPr>
          <p:cNvSpPr/>
          <p:nvPr/>
        </p:nvSpPr>
        <p:spPr>
          <a:xfrm>
            <a:off x="5583988" y="5810948"/>
            <a:ext cx="295972" cy="295972"/>
          </a:xfrm>
          <a:prstGeom prst="flowChartOr">
            <a:avLst/>
          </a:prstGeom>
          <a:ln>
            <a:solidFill>
              <a:srgbClr val="00B05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CE21438-E0D5-90DE-8D27-F7C1471984A1}"/>
              </a:ext>
            </a:extLst>
          </p:cNvPr>
          <p:cNvSpPr txBox="1"/>
          <p:nvPr/>
        </p:nvSpPr>
        <p:spPr>
          <a:xfrm>
            <a:off x="5277417" y="6091873"/>
            <a:ext cx="1417376" cy="461665"/>
          </a:xfrm>
          <a:prstGeom prst="rect">
            <a:avLst/>
          </a:prstGeom>
          <a:noFill/>
        </p:spPr>
        <p:txBody>
          <a:bodyPr wrap="none" rtlCol="0">
            <a:spAutoFit/>
          </a:bodyPr>
          <a:lstStyle/>
          <a:p>
            <a:r>
              <a:rPr lang="en-US" altLang="zh-CN" dirty="0">
                <a:solidFill>
                  <a:srgbClr val="00B050"/>
                </a:solidFill>
              </a:rPr>
              <a:t>Thread</a:t>
            </a:r>
            <a:r>
              <a:rPr lang="zh-CN" altLang="en-US" dirty="0">
                <a:solidFill>
                  <a:srgbClr val="00B050"/>
                </a:solidFill>
              </a:rPr>
              <a:t> </a:t>
            </a:r>
            <a:r>
              <a:rPr lang="en-US" altLang="zh-CN" dirty="0">
                <a:solidFill>
                  <a:srgbClr val="00B050"/>
                </a:solidFill>
              </a:rPr>
              <a:t>1</a:t>
            </a:r>
            <a:endParaRPr lang="en-US" dirty="0">
              <a:solidFill>
                <a:srgbClr val="00B050"/>
              </a:solidFill>
            </a:endParaRPr>
          </a:p>
        </p:txBody>
      </p:sp>
      <p:sp>
        <p:nvSpPr>
          <p:cNvPr id="49" name="Rounded Rectangle 48">
            <a:extLst>
              <a:ext uri="{FF2B5EF4-FFF2-40B4-BE49-F238E27FC236}">
                <a16:creationId xmlns:a16="http://schemas.microsoft.com/office/drawing/2014/main" id="{943937C2-A202-FD85-C795-144AE2F51216}"/>
              </a:ext>
            </a:extLst>
          </p:cNvPr>
          <p:cNvSpPr/>
          <p:nvPr/>
        </p:nvSpPr>
        <p:spPr>
          <a:xfrm>
            <a:off x="4334664" y="4538405"/>
            <a:ext cx="824215" cy="657711"/>
          </a:xfrm>
          <a:prstGeom prst="roundRect">
            <a:avLst/>
          </a:prstGeom>
          <a:ln w="38100">
            <a:solidFill>
              <a:srgbClr val="7030A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Or 49">
            <a:extLst>
              <a:ext uri="{FF2B5EF4-FFF2-40B4-BE49-F238E27FC236}">
                <a16:creationId xmlns:a16="http://schemas.microsoft.com/office/drawing/2014/main" id="{2E307538-184A-670C-0509-CEAB1B5D3393}"/>
              </a:ext>
            </a:extLst>
          </p:cNvPr>
          <p:cNvSpPr/>
          <p:nvPr/>
        </p:nvSpPr>
        <p:spPr>
          <a:xfrm>
            <a:off x="5433234" y="4863992"/>
            <a:ext cx="295972" cy="295972"/>
          </a:xfrm>
          <a:prstGeom prst="flowChartOr">
            <a:avLst/>
          </a:prstGeom>
          <a:ln>
            <a:solidFill>
              <a:srgbClr val="7030A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BAFDDD59-2DC5-E6E4-B477-13BBEC233C47}"/>
              </a:ext>
            </a:extLst>
          </p:cNvPr>
          <p:cNvSpPr txBox="1"/>
          <p:nvPr/>
        </p:nvSpPr>
        <p:spPr>
          <a:xfrm>
            <a:off x="5090767" y="5117275"/>
            <a:ext cx="1417376" cy="461665"/>
          </a:xfrm>
          <a:prstGeom prst="rect">
            <a:avLst/>
          </a:prstGeom>
          <a:noFill/>
        </p:spPr>
        <p:txBody>
          <a:bodyPr wrap="none" rtlCol="0">
            <a:spAutoFit/>
          </a:bodyPr>
          <a:lstStyle/>
          <a:p>
            <a:r>
              <a:rPr lang="en-US" altLang="zh-CN" dirty="0">
                <a:solidFill>
                  <a:srgbClr val="7030A0"/>
                </a:solidFill>
              </a:rPr>
              <a:t>Thread</a:t>
            </a:r>
            <a:r>
              <a:rPr lang="zh-CN" altLang="en-US" dirty="0">
                <a:solidFill>
                  <a:srgbClr val="7030A0"/>
                </a:solidFill>
              </a:rPr>
              <a:t> </a:t>
            </a:r>
            <a:r>
              <a:rPr lang="en-US" altLang="zh-CN" dirty="0">
                <a:solidFill>
                  <a:srgbClr val="7030A0"/>
                </a:solidFill>
              </a:rPr>
              <a:t>2</a:t>
            </a:r>
            <a:endParaRPr lang="en-US" dirty="0">
              <a:solidFill>
                <a:srgbClr val="7030A0"/>
              </a:solidFill>
            </a:endParaRPr>
          </a:p>
        </p:txBody>
      </p:sp>
      <p:sp>
        <p:nvSpPr>
          <p:cNvPr id="52" name="Or 51">
            <a:extLst>
              <a:ext uri="{FF2B5EF4-FFF2-40B4-BE49-F238E27FC236}">
                <a16:creationId xmlns:a16="http://schemas.microsoft.com/office/drawing/2014/main" id="{3B0F5083-E704-6678-D92D-5219941C393E}"/>
              </a:ext>
            </a:extLst>
          </p:cNvPr>
          <p:cNvSpPr/>
          <p:nvPr/>
        </p:nvSpPr>
        <p:spPr>
          <a:xfrm>
            <a:off x="6472920" y="4107420"/>
            <a:ext cx="295972" cy="295972"/>
          </a:xfrm>
          <a:prstGeom prst="flowChartOr">
            <a:avLst/>
          </a:prstGeom>
          <a:ln>
            <a:solidFill>
              <a:srgbClr val="00B05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F049B293-618A-732E-E10C-1720FF4A6672}"/>
              </a:ext>
            </a:extLst>
          </p:cNvPr>
          <p:cNvSpPr txBox="1"/>
          <p:nvPr/>
        </p:nvSpPr>
        <p:spPr>
          <a:xfrm>
            <a:off x="6119432" y="4376399"/>
            <a:ext cx="1417376" cy="461665"/>
          </a:xfrm>
          <a:prstGeom prst="rect">
            <a:avLst/>
          </a:prstGeom>
          <a:noFill/>
        </p:spPr>
        <p:txBody>
          <a:bodyPr wrap="none" rtlCol="0">
            <a:spAutoFit/>
          </a:bodyPr>
          <a:lstStyle/>
          <a:p>
            <a:r>
              <a:rPr lang="en-US" altLang="zh-CN" dirty="0">
                <a:solidFill>
                  <a:srgbClr val="00B050"/>
                </a:solidFill>
              </a:rPr>
              <a:t>Thread</a:t>
            </a:r>
            <a:r>
              <a:rPr lang="zh-CN" altLang="en-US" dirty="0">
                <a:solidFill>
                  <a:srgbClr val="00B050"/>
                </a:solidFill>
              </a:rPr>
              <a:t> </a:t>
            </a:r>
            <a:r>
              <a:rPr lang="en-US" altLang="zh-CN" dirty="0">
                <a:solidFill>
                  <a:srgbClr val="00B050"/>
                </a:solidFill>
              </a:rPr>
              <a:t>3</a:t>
            </a:r>
            <a:endParaRPr lang="en-US" dirty="0">
              <a:solidFill>
                <a:srgbClr val="00B050"/>
              </a:solidFill>
            </a:endParaRPr>
          </a:p>
        </p:txBody>
      </p:sp>
      <p:sp>
        <p:nvSpPr>
          <p:cNvPr id="54" name="Rounded Rectangle 53">
            <a:extLst>
              <a:ext uri="{FF2B5EF4-FFF2-40B4-BE49-F238E27FC236}">
                <a16:creationId xmlns:a16="http://schemas.microsoft.com/office/drawing/2014/main" id="{BC43A909-CB95-214B-4662-36B63B64CD9E}"/>
              </a:ext>
            </a:extLst>
          </p:cNvPr>
          <p:cNvSpPr/>
          <p:nvPr/>
        </p:nvSpPr>
        <p:spPr>
          <a:xfrm>
            <a:off x="5707751" y="3617716"/>
            <a:ext cx="603256" cy="657711"/>
          </a:xfrm>
          <a:prstGeom prst="roundRect">
            <a:avLst/>
          </a:prstGeom>
          <a:ln w="38100">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AD638053-2313-FCC6-C371-15D2726D151F}"/>
              </a:ext>
            </a:extLst>
          </p:cNvPr>
          <p:cNvSpPr/>
          <p:nvPr/>
        </p:nvSpPr>
        <p:spPr>
          <a:xfrm>
            <a:off x="7586043" y="3599038"/>
            <a:ext cx="611168" cy="657711"/>
          </a:xfrm>
          <a:prstGeom prst="roundRect">
            <a:avLst/>
          </a:prstGeom>
          <a:ln w="38100">
            <a:solidFill>
              <a:srgbClr val="7030A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Or 55">
            <a:extLst>
              <a:ext uri="{FF2B5EF4-FFF2-40B4-BE49-F238E27FC236}">
                <a16:creationId xmlns:a16="http://schemas.microsoft.com/office/drawing/2014/main" id="{52E5D472-BCD8-0EC7-CF61-5F38E49BA1FA}"/>
              </a:ext>
            </a:extLst>
          </p:cNvPr>
          <p:cNvSpPr/>
          <p:nvPr/>
        </p:nvSpPr>
        <p:spPr>
          <a:xfrm>
            <a:off x="8431974" y="4080427"/>
            <a:ext cx="295972" cy="295972"/>
          </a:xfrm>
          <a:prstGeom prst="flowChartOr">
            <a:avLst/>
          </a:prstGeom>
          <a:ln>
            <a:solidFill>
              <a:srgbClr val="7030A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F2EB4F3B-E6D2-A134-C354-DD3C40E7383C}"/>
              </a:ext>
            </a:extLst>
          </p:cNvPr>
          <p:cNvSpPr txBox="1"/>
          <p:nvPr/>
        </p:nvSpPr>
        <p:spPr>
          <a:xfrm>
            <a:off x="8107162" y="4354628"/>
            <a:ext cx="1417376" cy="461665"/>
          </a:xfrm>
          <a:prstGeom prst="rect">
            <a:avLst/>
          </a:prstGeom>
          <a:noFill/>
        </p:spPr>
        <p:txBody>
          <a:bodyPr wrap="none" rtlCol="0">
            <a:spAutoFit/>
          </a:bodyPr>
          <a:lstStyle/>
          <a:p>
            <a:r>
              <a:rPr lang="en-US" altLang="zh-CN" dirty="0">
                <a:solidFill>
                  <a:srgbClr val="7030A0"/>
                </a:solidFill>
              </a:rPr>
              <a:t>Thread</a:t>
            </a:r>
            <a:r>
              <a:rPr lang="zh-CN" altLang="en-US" dirty="0">
                <a:solidFill>
                  <a:srgbClr val="7030A0"/>
                </a:solidFill>
              </a:rPr>
              <a:t> </a:t>
            </a:r>
            <a:r>
              <a:rPr lang="en-US" altLang="zh-CN" dirty="0">
                <a:solidFill>
                  <a:srgbClr val="7030A0"/>
                </a:solidFill>
              </a:rPr>
              <a:t>4</a:t>
            </a:r>
            <a:endParaRPr lang="en-US" dirty="0">
              <a:solidFill>
                <a:srgbClr val="7030A0"/>
              </a:solidFill>
            </a:endParaRPr>
          </a:p>
        </p:txBody>
      </p:sp>
      <p:pic>
        <p:nvPicPr>
          <p:cNvPr id="58" name="Picture 57">
            <a:extLst>
              <a:ext uri="{FF2B5EF4-FFF2-40B4-BE49-F238E27FC236}">
                <a16:creationId xmlns:a16="http://schemas.microsoft.com/office/drawing/2014/main" id="{1555939E-94D9-DFD6-96E7-3251BFBA0B16}"/>
              </a:ext>
            </a:extLst>
          </p:cNvPr>
          <p:cNvPicPr>
            <a:picLocks noChangeAspect="1"/>
          </p:cNvPicPr>
          <p:nvPr/>
        </p:nvPicPr>
        <p:blipFill>
          <a:blip r:embed="rId3"/>
          <a:stretch>
            <a:fillRect/>
          </a:stretch>
        </p:blipFill>
        <p:spPr>
          <a:xfrm>
            <a:off x="8309765" y="3109672"/>
            <a:ext cx="689496" cy="689496"/>
          </a:xfrm>
          <a:prstGeom prst="rect">
            <a:avLst/>
          </a:prstGeom>
        </p:spPr>
      </p:pic>
      <p:sp>
        <p:nvSpPr>
          <p:cNvPr id="59" name="Rectangle 58">
            <a:extLst>
              <a:ext uri="{FF2B5EF4-FFF2-40B4-BE49-F238E27FC236}">
                <a16:creationId xmlns:a16="http://schemas.microsoft.com/office/drawing/2014/main" id="{F3C6AA44-21EC-85F6-A8D0-BF0D11BF9ED0}"/>
              </a:ext>
            </a:extLst>
          </p:cNvPr>
          <p:cNvSpPr/>
          <p:nvPr/>
        </p:nvSpPr>
        <p:spPr>
          <a:xfrm>
            <a:off x="8196174" y="2969188"/>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sp>
        <p:nvSpPr>
          <p:cNvPr id="60" name="Right Brace 59">
            <a:extLst>
              <a:ext uri="{FF2B5EF4-FFF2-40B4-BE49-F238E27FC236}">
                <a16:creationId xmlns:a16="http://schemas.microsoft.com/office/drawing/2014/main" id="{099622A1-5CCA-CE23-404A-3FA259B1302E}"/>
              </a:ext>
            </a:extLst>
          </p:cNvPr>
          <p:cNvSpPr/>
          <p:nvPr/>
        </p:nvSpPr>
        <p:spPr>
          <a:xfrm>
            <a:off x="7477503" y="2551478"/>
            <a:ext cx="68969" cy="144016"/>
          </a:xfrm>
          <a:prstGeom prst="rightBrace">
            <a:avLst>
              <a:gd name="adj1" fmla="val 45489"/>
              <a:gd name="adj2"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Right Brace 60">
            <a:extLst>
              <a:ext uri="{FF2B5EF4-FFF2-40B4-BE49-F238E27FC236}">
                <a16:creationId xmlns:a16="http://schemas.microsoft.com/office/drawing/2014/main" id="{7D0AEFE4-2865-E5C7-05FC-05BF5F23F8A4}"/>
              </a:ext>
            </a:extLst>
          </p:cNvPr>
          <p:cNvSpPr/>
          <p:nvPr/>
        </p:nvSpPr>
        <p:spPr>
          <a:xfrm>
            <a:off x="7478685" y="2721836"/>
            <a:ext cx="68969" cy="144016"/>
          </a:xfrm>
          <a:prstGeom prst="rightBrace">
            <a:avLst>
              <a:gd name="adj1" fmla="val 45489"/>
              <a:gd name="adj2"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Right Brace 61">
            <a:extLst>
              <a:ext uri="{FF2B5EF4-FFF2-40B4-BE49-F238E27FC236}">
                <a16:creationId xmlns:a16="http://schemas.microsoft.com/office/drawing/2014/main" id="{0D581377-D234-E05B-3AE3-6BBF66A4E622}"/>
              </a:ext>
            </a:extLst>
          </p:cNvPr>
          <p:cNvSpPr/>
          <p:nvPr/>
        </p:nvSpPr>
        <p:spPr>
          <a:xfrm>
            <a:off x="7478684" y="2891148"/>
            <a:ext cx="68969" cy="144016"/>
          </a:xfrm>
          <a:prstGeom prst="rightBrace">
            <a:avLst>
              <a:gd name="adj1" fmla="val 45489"/>
              <a:gd name="adj2"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Or 62">
            <a:extLst>
              <a:ext uri="{FF2B5EF4-FFF2-40B4-BE49-F238E27FC236}">
                <a16:creationId xmlns:a16="http://schemas.microsoft.com/office/drawing/2014/main" id="{C235534E-8C0E-C852-9088-4C9A30C9DB4F}"/>
              </a:ext>
            </a:extLst>
          </p:cNvPr>
          <p:cNvSpPr/>
          <p:nvPr/>
        </p:nvSpPr>
        <p:spPr>
          <a:xfrm>
            <a:off x="7591688" y="2579487"/>
            <a:ext cx="85989" cy="85989"/>
          </a:xfrm>
          <a:prstGeom prst="flowChartOr">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Or 63">
            <a:extLst>
              <a:ext uri="{FF2B5EF4-FFF2-40B4-BE49-F238E27FC236}">
                <a16:creationId xmlns:a16="http://schemas.microsoft.com/office/drawing/2014/main" id="{B449FADE-D951-6C1E-660D-9C8A6A1F33F9}"/>
              </a:ext>
            </a:extLst>
          </p:cNvPr>
          <p:cNvSpPr/>
          <p:nvPr/>
        </p:nvSpPr>
        <p:spPr>
          <a:xfrm>
            <a:off x="7591688" y="2750849"/>
            <a:ext cx="85989" cy="85989"/>
          </a:xfrm>
          <a:prstGeom prst="flowChartOr">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Or 64">
            <a:extLst>
              <a:ext uri="{FF2B5EF4-FFF2-40B4-BE49-F238E27FC236}">
                <a16:creationId xmlns:a16="http://schemas.microsoft.com/office/drawing/2014/main" id="{496D96B8-D0CD-549F-76EE-2E2BBC6130D1}"/>
              </a:ext>
            </a:extLst>
          </p:cNvPr>
          <p:cNvSpPr/>
          <p:nvPr/>
        </p:nvSpPr>
        <p:spPr>
          <a:xfrm>
            <a:off x="7591688" y="2920606"/>
            <a:ext cx="85989" cy="85989"/>
          </a:xfrm>
          <a:prstGeom prst="flowChartOr">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ectangle 65">
            <a:extLst>
              <a:ext uri="{FF2B5EF4-FFF2-40B4-BE49-F238E27FC236}">
                <a16:creationId xmlns:a16="http://schemas.microsoft.com/office/drawing/2014/main" id="{023E9474-2551-43B3-3C51-194D77CD31D3}"/>
              </a:ext>
            </a:extLst>
          </p:cNvPr>
          <p:cNvSpPr/>
          <p:nvPr/>
        </p:nvSpPr>
        <p:spPr>
          <a:xfrm>
            <a:off x="7791048" y="2637761"/>
            <a:ext cx="3039550" cy="400110"/>
          </a:xfrm>
          <a:prstGeom prst="rect">
            <a:avLst/>
          </a:prstGeom>
        </p:spPr>
        <p:txBody>
          <a:bodyPr wrap="none">
            <a:spAutoFit/>
          </a:bodyPr>
          <a:lstStyle/>
          <a:p>
            <a:r>
              <a:rPr lang="en-US" altLang="zh-CN" sz="2000" b="1" dirty="0">
                <a:solidFill>
                  <a:srgbClr val="950001"/>
                </a:solidFill>
              </a:rPr>
              <a:t>PDB-parallelism</a:t>
            </a:r>
            <a:r>
              <a:rPr lang="zh-CN" altLang="en-US" sz="2000" b="1" dirty="0">
                <a:solidFill>
                  <a:srgbClr val="950001"/>
                </a:solidFill>
              </a:rPr>
              <a:t> </a:t>
            </a:r>
            <a:r>
              <a:rPr lang="en-US" altLang="zh-CN" sz="2000" b="1" dirty="0">
                <a:solidFill>
                  <a:srgbClr val="950001"/>
                </a:solidFill>
              </a:rPr>
              <a:t>(root</a:t>
            </a:r>
            <a:r>
              <a:rPr lang="zh-CN" altLang="en-US" sz="2000" b="1" dirty="0">
                <a:solidFill>
                  <a:srgbClr val="950001"/>
                </a:solidFill>
              </a:rPr>
              <a:t> </a:t>
            </a:r>
            <a:r>
              <a:rPr lang="en-US" altLang="zh-CN" sz="2000" b="1">
                <a:solidFill>
                  <a:srgbClr val="950001"/>
                </a:solidFill>
              </a:rPr>
              <a:t>task)</a:t>
            </a:r>
            <a:endParaRPr lang="en-US" sz="2000" b="1" dirty="0">
              <a:solidFill>
                <a:srgbClr val="950001"/>
              </a:solidFill>
            </a:endParaRPr>
          </a:p>
        </p:txBody>
      </p:sp>
    </p:spTree>
    <p:extLst>
      <p:ext uri="{BB962C8B-B14F-4D97-AF65-F5344CB8AC3E}">
        <p14:creationId xmlns:p14="http://schemas.microsoft.com/office/powerpoint/2010/main" val="31511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animBg="1"/>
      <p:bldP spid="50" grpId="0" animBg="1"/>
      <p:bldP spid="51" grpId="0"/>
      <p:bldP spid="52" grpId="0" animBg="1"/>
      <p:bldP spid="53" grpId="0"/>
      <p:bldP spid="54" grpId="0" animBg="1"/>
      <p:bldP spid="55" grpId="0" animBg="1"/>
      <p:bldP spid="56" grpId="0" animBg="1"/>
      <p:bldP spid="57" grpId="0"/>
      <p:bldP spid="60" grpId="0" animBg="1"/>
      <p:bldP spid="61" grpId="0" animBg="1"/>
      <p:bldP spid="62" grpId="0" animBg="1"/>
      <p:bldP spid="63" grpId="0" animBg="1"/>
      <p:bldP spid="64" grpId="0" animBg="1"/>
      <p:bldP spid="65" grpId="0" animBg="1"/>
      <p:bldP spid="6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F16C7-940F-DA71-095C-72842015A2EF}"/>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16BBF41-094D-2C2E-41E2-73F765A0E1F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79</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6C8279F8-774A-655A-0878-C2991182B6AC}"/>
              </a:ext>
            </a:extLst>
          </p:cNvPr>
          <p:cNvPicPr>
            <a:picLocks noChangeAspect="1"/>
          </p:cNvPicPr>
          <p:nvPr/>
        </p:nvPicPr>
        <p:blipFill>
          <a:blip r:embed="rId3"/>
          <a:stretch>
            <a:fillRect/>
          </a:stretch>
        </p:blipFill>
        <p:spPr>
          <a:xfrm>
            <a:off x="5247144" y="59919"/>
            <a:ext cx="5971878" cy="6738161"/>
          </a:xfrm>
          <a:prstGeom prst="rect">
            <a:avLst/>
          </a:prstGeom>
        </p:spPr>
      </p:pic>
      <p:sp>
        <p:nvSpPr>
          <p:cNvPr id="10" name="Rectangle 9">
            <a:extLst>
              <a:ext uri="{FF2B5EF4-FFF2-40B4-BE49-F238E27FC236}">
                <a16:creationId xmlns:a16="http://schemas.microsoft.com/office/drawing/2014/main" id="{9B3E1CF4-AE65-3511-B8B3-33C249F7216C}"/>
              </a:ext>
            </a:extLst>
          </p:cNvPr>
          <p:cNvSpPr/>
          <p:nvPr/>
        </p:nvSpPr>
        <p:spPr>
          <a:xfrm>
            <a:off x="129387" y="59919"/>
            <a:ext cx="6284926" cy="1077218"/>
          </a:xfrm>
          <a:prstGeom prst="rect">
            <a:avLst/>
          </a:prstGeom>
        </p:spPr>
        <p:txBody>
          <a:bodyPr wrap="none">
            <a:spAutoFit/>
          </a:bodyPr>
          <a:lstStyle/>
          <a:p>
            <a:r>
              <a:rPr lang="en-US" altLang="zh-CN" sz="3200" b="1" dirty="0">
                <a:solidFill>
                  <a:srgbClr val="C00000"/>
                </a:solidFill>
              </a:rPr>
              <a:t>Other Subgraph-Centric Systems</a:t>
            </a:r>
          </a:p>
          <a:p>
            <a:r>
              <a:rPr lang="en-US" altLang="zh-CN" sz="3200" b="1" dirty="0">
                <a:solidFill>
                  <a:srgbClr val="C00000"/>
                </a:solidFill>
              </a:rPr>
              <a:t>Beyond Our TLAT Systems</a:t>
            </a:r>
            <a:endParaRPr lang="en-US" sz="3200" b="1" dirty="0">
              <a:solidFill>
                <a:srgbClr val="C00000"/>
              </a:solidFill>
            </a:endParaRPr>
          </a:p>
        </p:txBody>
      </p:sp>
      <p:sp>
        <p:nvSpPr>
          <p:cNvPr id="15" name="Rounded Rectangle 14">
            <a:extLst>
              <a:ext uri="{FF2B5EF4-FFF2-40B4-BE49-F238E27FC236}">
                <a16:creationId xmlns:a16="http://schemas.microsoft.com/office/drawing/2014/main" id="{0A3DC5CD-ADD2-28D6-42B2-E8824911CE83}"/>
              </a:ext>
            </a:extLst>
          </p:cNvPr>
          <p:cNvSpPr/>
          <p:nvPr/>
        </p:nvSpPr>
        <p:spPr>
          <a:xfrm>
            <a:off x="8759687" y="1643269"/>
            <a:ext cx="966444" cy="123245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978D87B-02DE-D3D4-6D04-DFA0E746304A}"/>
              </a:ext>
            </a:extLst>
          </p:cNvPr>
          <p:cNvSpPr/>
          <p:nvPr/>
        </p:nvSpPr>
        <p:spPr>
          <a:xfrm>
            <a:off x="554088" y="3458646"/>
            <a:ext cx="4039095" cy="830997"/>
          </a:xfrm>
          <a:prstGeom prst="rect">
            <a:avLst/>
          </a:prstGeom>
        </p:spPr>
        <p:txBody>
          <a:bodyPr wrap="square">
            <a:spAutoFit/>
          </a:bodyPr>
          <a:lstStyle/>
          <a:p>
            <a:r>
              <a:rPr lang="en-US" altLang="zh-CN" sz="2400" b="1" dirty="0">
                <a:solidFill>
                  <a:srgbClr val="950001"/>
                </a:solidFill>
              </a:rPr>
              <a:t>Earlier systems materialize intermediate subgraphs</a:t>
            </a:r>
            <a:endParaRPr lang="en-US" sz="2400" b="1" dirty="0">
              <a:solidFill>
                <a:srgbClr val="950001"/>
              </a:solidFill>
            </a:endParaRPr>
          </a:p>
        </p:txBody>
      </p:sp>
    </p:spTree>
    <p:extLst>
      <p:ext uri="{BB962C8B-B14F-4D97-AF65-F5344CB8AC3E}">
        <p14:creationId xmlns:p14="http://schemas.microsoft.com/office/powerpoint/2010/main" val="33741430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sz="6600" b="1" dirty="0">
                <a:solidFill>
                  <a:srgbClr val="C00000"/>
                </a:solidFill>
                <a:latin typeface="Times New Roman" panose="02020603050405020304" pitchFamily="18" charset="0"/>
                <a:cs typeface="Times New Roman" panose="02020603050405020304" pitchFamily="18" charset="0"/>
              </a:rPr>
              <a:t>Our TLAV Research</a:t>
            </a: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8</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E919F2D-CFCE-7B8E-8677-DA9511F539FB}"/>
              </a:ext>
            </a:extLst>
          </p:cNvPr>
          <p:cNvPicPr>
            <a:picLocks noChangeAspect="1"/>
          </p:cNvPicPr>
          <p:nvPr/>
        </p:nvPicPr>
        <p:blipFill>
          <a:blip r:embed="rId3"/>
          <a:stretch>
            <a:fillRect/>
          </a:stretch>
        </p:blipFill>
        <p:spPr>
          <a:xfrm>
            <a:off x="865014" y="1428564"/>
            <a:ext cx="9750932" cy="505268"/>
          </a:xfrm>
          <a:prstGeom prst="rect">
            <a:avLst/>
          </a:prstGeom>
        </p:spPr>
      </p:pic>
      <p:pic>
        <p:nvPicPr>
          <p:cNvPr id="9" name="Picture 8">
            <a:extLst>
              <a:ext uri="{FF2B5EF4-FFF2-40B4-BE49-F238E27FC236}">
                <a16:creationId xmlns:a16="http://schemas.microsoft.com/office/drawing/2014/main" id="{0730533A-8EC5-11D7-2FDC-000455C01963}"/>
              </a:ext>
            </a:extLst>
          </p:cNvPr>
          <p:cNvPicPr>
            <a:picLocks noChangeAspect="1"/>
          </p:cNvPicPr>
          <p:nvPr/>
        </p:nvPicPr>
        <p:blipFill>
          <a:blip r:embed="rId4"/>
          <a:stretch>
            <a:fillRect/>
          </a:stretch>
        </p:blipFill>
        <p:spPr>
          <a:xfrm>
            <a:off x="845349" y="2359425"/>
            <a:ext cx="9381163" cy="497596"/>
          </a:xfrm>
          <a:prstGeom prst="rect">
            <a:avLst/>
          </a:prstGeom>
        </p:spPr>
      </p:pic>
      <p:pic>
        <p:nvPicPr>
          <p:cNvPr id="10" name="Picture 9">
            <a:extLst>
              <a:ext uri="{FF2B5EF4-FFF2-40B4-BE49-F238E27FC236}">
                <a16:creationId xmlns:a16="http://schemas.microsoft.com/office/drawing/2014/main" id="{757510D4-8EAB-585C-EF4D-FAE87D359867}"/>
              </a:ext>
            </a:extLst>
          </p:cNvPr>
          <p:cNvPicPr>
            <a:picLocks noChangeAspect="1"/>
          </p:cNvPicPr>
          <p:nvPr/>
        </p:nvPicPr>
        <p:blipFill>
          <a:blip r:embed="rId5"/>
          <a:stretch>
            <a:fillRect/>
          </a:stretch>
        </p:blipFill>
        <p:spPr>
          <a:xfrm>
            <a:off x="818464" y="1865728"/>
            <a:ext cx="9377105" cy="508332"/>
          </a:xfrm>
          <a:prstGeom prst="rect">
            <a:avLst/>
          </a:prstGeom>
        </p:spPr>
      </p:pic>
      <p:pic>
        <p:nvPicPr>
          <p:cNvPr id="12" name="Picture 11" descr="Text&#10;&#10;Description automatically generated">
            <a:extLst>
              <a:ext uri="{FF2B5EF4-FFF2-40B4-BE49-F238E27FC236}">
                <a16:creationId xmlns:a16="http://schemas.microsoft.com/office/drawing/2014/main" id="{228A8F14-231D-7F70-5C5C-0B2C2CF4BDA0}"/>
              </a:ext>
            </a:extLst>
          </p:cNvPr>
          <p:cNvPicPr>
            <a:picLocks noChangeAspect="1"/>
          </p:cNvPicPr>
          <p:nvPr/>
        </p:nvPicPr>
        <p:blipFill rotWithShape="1">
          <a:blip r:embed="rId6"/>
          <a:srcRect t="66811" r="11179" b="1"/>
          <a:stretch/>
        </p:blipFill>
        <p:spPr>
          <a:xfrm>
            <a:off x="817498" y="4294954"/>
            <a:ext cx="8257171" cy="567955"/>
          </a:xfrm>
          <a:prstGeom prst="rect">
            <a:avLst/>
          </a:prstGeom>
        </p:spPr>
      </p:pic>
      <p:pic>
        <p:nvPicPr>
          <p:cNvPr id="11" name="Picture 10">
            <a:extLst>
              <a:ext uri="{FF2B5EF4-FFF2-40B4-BE49-F238E27FC236}">
                <a16:creationId xmlns:a16="http://schemas.microsoft.com/office/drawing/2014/main" id="{2A268154-2155-A020-A14A-7F43C015A70E}"/>
              </a:ext>
            </a:extLst>
          </p:cNvPr>
          <p:cNvPicPr>
            <a:picLocks noChangeAspect="1"/>
          </p:cNvPicPr>
          <p:nvPr/>
        </p:nvPicPr>
        <p:blipFill>
          <a:blip r:embed="rId7"/>
          <a:stretch>
            <a:fillRect/>
          </a:stretch>
        </p:blipFill>
        <p:spPr>
          <a:xfrm>
            <a:off x="852330" y="4769789"/>
            <a:ext cx="6232666" cy="528972"/>
          </a:xfrm>
          <a:prstGeom prst="rect">
            <a:avLst/>
          </a:prstGeom>
        </p:spPr>
      </p:pic>
      <p:pic>
        <p:nvPicPr>
          <p:cNvPr id="20" name="Picture 19">
            <a:extLst>
              <a:ext uri="{FF2B5EF4-FFF2-40B4-BE49-F238E27FC236}">
                <a16:creationId xmlns:a16="http://schemas.microsoft.com/office/drawing/2014/main" id="{04C70748-FB9F-7DB0-AD4C-62FEEF013054}"/>
              </a:ext>
            </a:extLst>
          </p:cNvPr>
          <p:cNvPicPr>
            <a:picLocks noChangeAspect="1"/>
          </p:cNvPicPr>
          <p:nvPr/>
        </p:nvPicPr>
        <p:blipFill>
          <a:blip r:embed="rId8"/>
          <a:stretch>
            <a:fillRect/>
          </a:stretch>
        </p:blipFill>
        <p:spPr>
          <a:xfrm>
            <a:off x="872065" y="2874212"/>
            <a:ext cx="10165498" cy="437898"/>
          </a:xfrm>
          <a:prstGeom prst="rect">
            <a:avLst/>
          </a:prstGeom>
        </p:spPr>
      </p:pic>
      <p:pic>
        <p:nvPicPr>
          <p:cNvPr id="24" name="Picture 23">
            <a:extLst>
              <a:ext uri="{FF2B5EF4-FFF2-40B4-BE49-F238E27FC236}">
                <a16:creationId xmlns:a16="http://schemas.microsoft.com/office/drawing/2014/main" id="{B58C5FC3-A8F1-0B5E-6AA9-D406A3E97C5A}"/>
              </a:ext>
            </a:extLst>
          </p:cNvPr>
          <p:cNvPicPr>
            <a:picLocks noChangeAspect="1"/>
          </p:cNvPicPr>
          <p:nvPr/>
        </p:nvPicPr>
        <p:blipFill>
          <a:blip r:embed="rId9"/>
          <a:stretch>
            <a:fillRect/>
          </a:stretch>
        </p:blipFill>
        <p:spPr>
          <a:xfrm>
            <a:off x="872065" y="3368323"/>
            <a:ext cx="8867318" cy="428155"/>
          </a:xfrm>
          <a:prstGeom prst="rect">
            <a:avLst/>
          </a:prstGeom>
        </p:spPr>
      </p:pic>
      <p:pic>
        <p:nvPicPr>
          <p:cNvPr id="26" name="Picture 25">
            <a:extLst>
              <a:ext uri="{FF2B5EF4-FFF2-40B4-BE49-F238E27FC236}">
                <a16:creationId xmlns:a16="http://schemas.microsoft.com/office/drawing/2014/main" id="{5E7CDD53-B2E8-C602-0169-7E44CE8C6B00}"/>
              </a:ext>
            </a:extLst>
          </p:cNvPr>
          <p:cNvPicPr>
            <a:picLocks noChangeAspect="1"/>
          </p:cNvPicPr>
          <p:nvPr/>
        </p:nvPicPr>
        <p:blipFill>
          <a:blip r:embed="rId10"/>
          <a:stretch>
            <a:fillRect/>
          </a:stretch>
        </p:blipFill>
        <p:spPr>
          <a:xfrm>
            <a:off x="845349" y="3838594"/>
            <a:ext cx="7709430" cy="428912"/>
          </a:xfrm>
          <a:prstGeom prst="rect">
            <a:avLst/>
          </a:prstGeom>
        </p:spPr>
      </p:pic>
      <p:pic>
        <p:nvPicPr>
          <p:cNvPr id="3" name="Picture 2">
            <a:extLst>
              <a:ext uri="{FF2B5EF4-FFF2-40B4-BE49-F238E27FC236}">
                <a16:creationId xmlns:a16="http://schemas.microsoft.com/office/drawing/2014/main" id="{3866A075-2F31-15A5-8C38-A1794A61804D}"/>
              </a:ext>
            </a:extLst>
          </p:cNvPr>
          <p:cNvPicPr>
            <a:picLocks noChangeAspect="1"/>
          </p:cNvPicPr>
          <p:nvPr/>
        </p:nvPicPr>
        <p:blipFill>
          <a:blip r:embed="rId11"/>
          <a:stretch>
            <a:fillRect/>
          </a:stretch>
        </p:blipFill>
        <p:spPr>
          <a:xfrm>
            <a:off x="831566" y="5259576"/>
            <a:ext cx="5976158" cy="539731"/>
          </a:xfrm>
          <a:prstGeom prst="rect">
            <a:avLst/>
          </a:prstGeom>
        </p:spPr>
      </p:pic>
      <p:pic>
        <p:nvPicPr>
          <p:cNvPr id="5" name="Picture 4">
            <a:extLst>
              <a:ext uri="{FF2B5EF4-FFF2-40B4-BE49-F238E27FC236}">
                <a16:creationId xmlns:a16="http://schemas.microsoft.com/office/drawing/2014/main" id="{CE2EBF43-1EAE-674A-6F37-27D4C9793CB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89711" y="3348576"/>
            <a:ext cx="2402289" cy="3736590"/>
          </a:xfrm>
          <a:prstGeom prst="rect">
            <a:avLst/>
          </a:prstGeom>
        </p:spPr>
      </p:pic>
    </p:spTree>
    <p:extLst>
      <p:ext uri="{BB962C8B-B14F-4D97-AF65-F5344CB8AC3E}">
        <p14:creationId xmlns:p14="http://schemas.microsoft.com/office/powerpoint/2010/main" val="195064280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82E20-2A1E-DE07-6395-A1BD16F1B9F2}"/>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58033EC4-F6F4-79F0-C81C-674927B9728A}"/>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80</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1DF4C10E-03BB-8D98-3EF3-AE69A26D44F1}"/>
              </a:ext>
            </a:extLst>
          </p:cNvPr>
          <p:cNvPicPr>
            <a:picLocks noChangeAspect="1"/>
          </p:cNvPicPr>
          <p:nvPr/>
        </p:nvPicPr>
        <p:blipFill>
          <a:blip r:embed="rId3"/>
          <a:stretch>
            <a:fillRect/>
          </a:stretch>
        </p:blipFill>
        <p:spPr>
          <a:xfrm>
            <a:off x="5247144" y="59919"/>
            <a:ext cx="5971878" cy="6738161"/>
          </a:xfrm>
          <a:prstGeom prst="rect">
            <a:avLst/>
          </a:prstGeom>
        </p:spPr>
      </p:pic>
      <p:sp>
        <p:nvSpPr>
          <p:cNvPr id="10" name="Rectangle 9">
            <a:extLst>
              <a:ext uri="{FF2B5EF4-FFF2-40B4-BE49-F238E27FC236}">
                <a16:creationId xmlns:a16="http://schemas.microsoft.com/office/drawing/2014/main" id="{C9B044B9-83B5-B07C-90C1-4CA8049CFF9B}"/>
              </a:ext>
            </a:extLst>
          </p:cNvPr>
          <p:cNvSpPr/>
          <p:nvPr/>
        </p:nvSpPr>
        <p:spPr>
          <a:xfrm>
            <a:off x="129387" y="59919"/>
            <a:ext cx="6284926" cy="1077218"/>
          </a:xfrm>
          <a:prstGeom prst="rect">
            <a:avLst/>
          </a:prstGeom>
        </p:spPr>
        <p:txBody>
          <a:bodyPr wrap="none">
            <a:spAutoFit/>
          </a:bodyPr>
          <a:lstStyle/>
          <a:p>
            <a:r>
              <a:rPr lang="en-US" altLang="zh-CN" sz="3200" b="1" dirty="0">
                <a:solidFill>
                  <a:srgbClr val="C00000"/>
                </a:solidFill>
              </a:rPr>
              <a:t>Other Subgraph-Centric Systems</a:t>
            </a:r>
          </a:p>
          <a:p>
            <a:r>
              <a:rPr lang="en-US" altLang="zh-CN" sz="3200" b="1" dirty="0">
                <a:solidFill>
                  <a:srgbClr val="C00000"/>
                </a:solidFill>
              </a:rPr>
              <a:t>Beyond Our TLAT Systems</a:t>
            </a:r>
            <a:endParaRPr lang="en-US" sz="3200" b="1" dirty="0">
              <a:solidFill>
                <a:srgbClr val="C00000"/>
              </a:solidFill>
            </a:endParaRPr>
          </a:p>
        </p:txBody>
      </p:sp>
      <p:sp>
        <p:nvSpPr>
          <p:cNvPr id="15" name="Rounded Rectangle 14">
            <a:extLst>
              <a:ext uri="{FF2B5EF4-FFF2-40B4-BE49-F238E27FC236}">
                <a16:creationId xmlns:a16="http://schemas.microsoft.com/office/drawing/2014/main" id="{B9451C78-3021-1865-8C15-9BCBCB80AC19}"/>
              </a:ext>
            </a:extLst>
          </p:cNvPr>
          <p:cNvSpPr/>
          <p:nvPr/>
        </p:nvSpPr>
        <p:spPr>
          <a:xfrm>
            <a:off x="9501809" y="2718327"/>
            <a:ext cx="966444" cy="4107889"/>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C09E5C7-3E9C-1B99-5320-EE64D8B7EBD5}"/>
              </a:ext>
            </a:extLst>
          </p:cNvPr>
          <p:cNvSpPr/>
          <p:nvPr/>
        </p:nvSpPr>
        <p:spPr>
          <a:xfrm>
            <a:off x="541001" y="3428999"/>
            <a:ext cx="5132968" cy="830997"/>
          </a:xfrm>
          <a:prstGeom prst="rect">
            <a:avLst/>
          </a:prstGeom>
        </p:spPr>
        <p:txBody>
          <a:bodyPr wrap="square">
            <a:spAutoFit/>
          </a:bodyPr>
          <a:lstStyle/>
          <a:p>
            <a:r>
              <a:rPr lang="en-US" altLang="zh-CN" sz="2400" b="1" dirty="0">
                <a:solidFill>
                  <a:srgbClr val="950001"/>
                </a:solidFill>
              </a:rPr>
              <a:t>Recent systems start to utilize backtracking as much as possible</a:t>
            </a:r>
            <a:endParaRPr lang="en-US" sz="2400" b="1" dirty="0">
              <a:solidFill>
                <a:srgbClr val="950001"/>
              </a:solidFill>
            </a:endParaRPr>
          </a:p>
        </p:txBody>
      </p:sp>
    </p:spTree>
    <p:extLst>
      <p:ext uri="{BB962C8B-B14F-4D97-AF65-F5344CB8AC3E}">
        <p14:creationId xmlns:p14="http://schemas.microsoft.com/office/powerpoint/2010/main" val="143412247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27773-F8E8-73D8-64FD-131B32854511}"/>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76573C3C-8149-B4A2-9881-687DA878D0E7}"/>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81</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99E27465-5D24-D74A-22AB-5B4ECD3B9B31}"/>
              </a:ext>
            </a:extLst>
          </p:cNvPr>
          <p:cNvPicPr>
            <a:picLocks noChangeAspect="1"/>
          </p:cNvPicPr>
          <p:nvPr/>
        </p:nvPicPr>
        <p:blipFill>
          <a:blip r:embed="rId3"/>
          <a:stretch>
            <a:fillRect/>
          </a:stretch>
        </p:blipFill>
        <p:spPr>
          <a:xfrm>
            <a:off x="5247144" y="59919"/>
            <a:ext cx="5971878" cy="6738161"/>
          </a:xfrm>
          <a:prstGeom prst="rect">
            <a:avLst/>
          </a:prstGeom>
        </p:spPr>
      </p:pic>
      <p:sp>
        <p:nvSpPr>
          <p:cNvPr id="10" name="Rectangle 9">
            <a:extLst>
              <a:ext uri="{FF2B5EF4-FFF2-40B4-BE49-F238E27FC236}">
                <a16:creationId xmlns:a16="http://schemas.microsoft.com/office/drawing/2014/main" id="{1352BF31-5861-8398-5B64-27BC11CD1EDF}"/>
              </a:ext>
            </a:extLst>
          </p:cNvPr>
          <p:cNvSpPr/>
          <p:nvPr/>
        </p:nvSpPr>
        <p:spPr>
          <a:xfrm>
            <a:off x="129387" y="59919"/>
            <a:ext cx="6284926" cy="1077218"/>
          </a:xfrm>
          <a:prstGeom prst="rect">
            <a:avLst/>
          </a:prstGeom>
        </p:spPr>
        <p:txBody>
          <a:bodyPr wrap="none">
            <a:spAutoFit/>
          </a:bodyPr>
          <a:lstStyle/>
          <a:p>
            <a:r>
              <a:rPr lang="en-US" altLang="zh-CN" sz="3200" b="1" dirty="0">
                <a:solidFill>
                  <a:srgbClr val="C00000"/>
                </a:solidFill>
              </a:rPr>
              <a:t>Other Subgraph-Centric Systems</a:t>
            </a:r>
          </a:p>
          <a:p>
            <a:r>
              <a:rPr lang="en-US" altLang="zh-CN" sz="3200" b="1" dirty="0">
                <a:solidFill>
                  <a:srgbClr val="C00000"/>
                </a:solidFill>
              </a:rPr>
              <a:t>Beyond Our TLAT Systems</a:t>
            </a:r>
            <a:endParaRPr lang="en-US" sz="3200" b="1" dirty="0">
              <a:solidFill>
                <a:srgbClr val="C00000"/>
              </a:solidFill>
            </a:endParaRPr>
          </a:p>
        </p:txBody>
      </p:sp>
      <p:sp>
        <p:nvSpPr>
          <p:cNvPr id="15" name="Rounded Rectangle 14">
            <a:extLst>
              <a:ext uri="{FF2B5EF4-FFF2-40B4-BE49-F238E27FC236}">
                <a16:creationId xmlns:a16="http://schemas.microsoft.com/office/drawing/2014/main" id="{B02E885A-0542-9B40-D86D-32E6B163AB5F}"/>
              </a:ext>
            </a:extLst>
          </p:cNvPr>
          <p:cNvSpPr/>
          <p:nvPr/>
        </p:nvSpPr>
        <p:spPr>
          <a:xfrm>
            <a:off x="7266639" y="1705454"/>
            <a:ext cx="2472744" cy="1094018"/>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3216B781-8CEC-2A81-04AF-74A09FC39F8F}"/>
              </a:ext>
            </a:extLst>
          </p:cNvPr>
          <p:cNvSpPr/>
          <p:nvPr/>
        </p:nvSpPr>
        <p:spPr>
          <a:xfrm>
            <a:off x="7266639" y="6238298"/>
            <a:ext cx="966444" cy="346227"/>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CBE07F5-6BF2-9472-E5D2-B92C0DC9F617}"/>
              </a:ext>
            </a:extLst>
          </p:cNvPr>
          <p:cNvSpPr/>
          <p:nvPr/>
        </p:nvSpPr>
        <p:spPr>
          <a:xfrm>
            <a:off x="7266639" y="5711482"/>
            <a:ext cx="2472744" cy="34622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D413109-2942-7497-93FF-E15B89D8C088}"/>
              </a:ext>
            </a:extLst>
          </p:cNvPr>
          <p:cNvSpPr/>
          <p:nvPr/>
        </p:nvSpPr>
        <p:spPr>
          <a:xfrm>
            <a:off x="623991" y="1275978"/>
            <a:ext cx="4848342" cy="5262979"/>
          </a:xfrm>
          <a:prstGeom prst="rect">
            <a:avLst/>
          </a:prstGeom>
        </p:spPr>
        <p:txBody>
          <a:bodyPr wrap="square">
            <a:spAutoFit/>
          </a:bodyPr>
          <a:lstStyle/>
          <a:p>
            <a:r>
              <a:rPr lang="en-US" altLang="zh-CN" sz="2400" b="1" dirty="0">
                <a:solidFill>
                  <a:srgbClr val="950001"/>
                </a:solidFill>
              </a:rPr>
              <a:t>For FSM:</a:t>
            </a:r>
          </a:p>
          <a:p>
            <a:endParaRPr lang="en-US" altLang="zh-CN" sz="2400" b="1" dirty="0">
              <a:solidFill>
                <a:srgbClr val="950001"/>
              </a:solidFill>
            </a:endParaRPr>
          </a:p>
          <a:p>
            <a:r>
              <a:rPr lang="en-US" altLang="zh-CN" sz="2400" b="1" dirty="0">
                <a:solidFill>
                  <a:srgbClr val="950001"/>
                </a:solidFill>
              </a:rPr>
              <a:t>Some systems materialize all subgraph patterns of size </a:t>
            </a:r>
            <a:r>
              <a:rPr lang="en-US" altLang="zh-CN" sz="2400" b="1" i="1" dirty="0" err="1">
                <a:solidFill>
                  <a:srgbClr val="950001"/>
                </a:solidFill>
              </a:rPr>
              <a:t>i</a:t>
            </a:r>
            <a:r>
              <a:rPr lang="en-US" altLang="zh-CN" sz="2400" b="1" dirty="0">
                <a:solidFill>
                  <a:srgbClr val="950001"/>
                </a:solidFill>
              </a:rPr>
              <a:t>, </a:t>
            </a:r>
          </a:p>
          <a:p>
            <a:r>
              <a:rPr lang="en-US" altLang="zh-CN" sz="2400" b="1" dirty="0">
                <a:solidFill>
                  <a:srgbClr val="950001"/>
                </a:solidFill>
              </a:rPr>
              <a:t>and then aggregate them to obtain pattern frequency</a:t>
            </a:r>
          </a:p>
          <a:p>
            <a:endParaRPr lang="en-US" sz="2400" b="1" dirty="0">
              <a:solidFill>
                <a:srgbClr val="950001"/>
              </a:solidFill>
            </a:endParaRPr>
          </a:p>
          <a:p>
            <a:r>
              <a:rPr lang="en-US" sz="2400" b="1" dirty="0">
                <a:solidFill>
                  <a:srgbClr val="950001"/>
                </a:solidFill>
              </a:rPr>
              <a:t>Frequent ones generate patterns of size </a:t>
            </a:r>
            <a:r>
              <a:rPr lang="en-US" sz="2400" b="1" i="1" dirty="0" err="1">
                <a:solidFill>
                  <a:srgbClr val="950001"/>
                </a:solidFill>
              </a:rPr>
              <a:t>i</a:t>
            </a:r>
            <a:r>
              <a:rPr lang="en-US" sz="2400" b="1" dirty="0">
                <a:solidFill>
                  <a:srgbClr val="950001"/>
                </a:solidFill>
              </a:rPr>
              <a:t> + 1</a:t>
            </a:r>
          </a:p>
          <a:p>
            <a:endParaRPr lang="en-US" sz="2400" b="1" dirty="0">
              <a:solidFill>
                <a:srgbClr val="950001"/>
              </a:solidFill>
            </a:endParaRPr>
          </a:p>
          <a:p>
            <a:r>
              <a:rPr lang="en-US" sz="2400" b="1" dirty="0">
                <a:solidFill>
                  <a:srgbClr val="950001"/>
                </a:solidFill>
              </a:rPr>
              <a:t>Problems:</a:t>
            </a:r>
          </a:p>
          <a:p>
            <a:pPr marL="342900" indent="-342900">
              <a:buFont typeface="Arial" panose="020B0604020202020204" pitchFamily="34" charset="0"/>
              <a:buChar char="•"/>
            </a:pPr>
            <a:r>
              <a:rPr lang="en-US" sz="2400" b="1" dirty="0">
                <a:solidFill>
                  <a:srgbClr val="950001"/>
                </a:solidFill>
              </a:rPr>
              <a:t>Anti-monotonicity? (e.g., MNI)</a:t>
            </a:r>
          </a:p>
          <a:p>
            <a:pPr marL="342900" indent="-342900">
              <a:buFont typeface="Arial" panose="020B0604020202020204" pitchFamily="34" charset="0"/>
              <a:buChar char="•"/>
            </a:pPr>
            <a:r>
              <a:rPr lang="en-US" sz="2400" b="1" dirty="0">
                <a:solidFill>
                  <a:srgbClr val="950001"/>
                </a:solidFill>
              </a:rPr>
              <a:t>What if frequency is much higher than the threshold?</a:t>
            </a:r>
          </a:p>
        </p:txBody>
      </p:sp>
    </p:spTree>
    <p:extLst>
      <p:ext uri="{BB962C8B-B14F-4D97-AF65-F5344CB8AC3E}">
        <p14:creationId xmlns:p14="http://schemas.microsoft.com/office/powerpoint/2010/main" val="776345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C47F-C553-5FD2-146E-48B840DF9346}"/>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521B1210-07D5-3F6D-9FEC-21ED733495EA}"/>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82</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CBE09ABA-396A-15CB-FADD-8C876498DF5A}"/>
              </a:ext>
            </a:extLst>
          </p:cNvPr>
          <p:cNvPicPr>
            <a:picLocks noChangeAspect="1"/>
          </p:cNvPicPr>
          <p:nvPr/>
        </p:nvPicPr>
        <p:blipFill>
          <a:blip r:embed="rId3"/>
          <a:stretch>
            <a:fillRect/>
          </a:stretch>
        </p:blipFill>
        <p:spPr>
          <a:xfrm>
            <a:off x="5247144" y="59919"/>
            <a:ext cx="5971878" cy="6738161"/>
          </a:xfrm>
          <a:prstGeom prst="rect">
            <a:avLst/>
          </a:prstGeom>
        </p:spPr>
      </p:pic>
      <p:sp>
        <p:nvSpPr>
          <p:cNvPr id="10" name="Rectangle 9">
            <a:extLst>
              <a:ext uri="{FF2B5EF4-FFF2-40B4-BE49-F238E27FC236}">
                <a16:creationId xmlns:a16="http://schemas.microsoft.com/office/drawing/2014/main" id="{DF0D6A6E-DD72-0510-1431-792F09D35C83}"/>
              </a:ext>
            </a:extLst>
          </p:cNvPr>
          <p:cNvSpPr/>
          <p:nvPr/>
        </p:nvSpPr>
        <p:spPr>
          <a:xfrm>
            <a:off x="129387" y="59919"/>
            <a:ext cx="6284926" cy="1077218"/>
          </a:xfrm>
          <a:prstGeom prst="rect">
            <a:avLst/>
          </a:prstGeom>
        </p:spPr>
        <p:txBody>
          <a:bodyPr wrap="none">
            <a:spAutoFit/>
          </a:bodyPr>
          <a:lstStyle/>
          <a:p>
            <a:r>
              <a:rPr lang="en-US" altLang="zh-CN" sz="3200" b="1" dirty="0">
                <a:solidFill>
                  <a:srgbClr val="C00000"/>
                </a:solidFill>
              </a:rPr>
              <a:t>Other Subgraph-Centric Systems</a:t>
            </a:r>
          </a:p>
          <a:p>
            <a:r>
              <a:rPr lang="en-US" altLang="zh-CN" sz="3200" b="1" dirty="0">
                <a:solidFill>
                  <a:srgbClr val="C00000"/>
                </a:solidFill>
              </a:rPr>
              <a:t>Beyond Our TLAT Systems</a:t>
            </a:r>
            <a:endParaRPr lang="en-US" sz="3200" b="1" dirty="0">
              <a:solidFill>
                <a:srgbClr val="C00000"/>
              </a:solidFill>
            </a:endParaRPr>
          </a:p>
        </p:txBody>
      </p:sp>
      <p:sp>
        <p:nvSpPr>
          <p:cNvPr id="15" name="Rounded Rectangle 14">
            <a:extLst>
              <a:ext uri="{FF2B5EF4-FFF2-40B4-BE49-F238E27FC236}">
                <a16:creationId xmlns:a16="http://schemas.microsoft.com/office/drawing/2014/main" id="{11933958-5BC9-555B-1BCC-B0D4151FCFFD}"/>
              </a:ext>
            </a:extLst>
          </p:cNvPr>
          <p:cNvSpPr/>
          <p:nvPr/>
        </p:nvSpPr>
        <p:spPr>
          <a:xfrm>
            <a:off x="10252578" y="2210615"/>
            <a:ext cx="966444" cy="36512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5A91E2A3-F3B5-F3AA-1F6D-BB72EFC349A6}"/>
              </a:ext>
            </a:extLst>
          </p:cNvPr>
          <p:cNvSpPr/>
          <p:nvPr/>
        </p:nvSpPr>
        <p:spPr>
          <a:xfrm>
            <a:off x="10252578" y="4238524"/>
            <a:ext cx="966444" cy="155736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D655E23-AE6A-ACFC-C612-9FDAFF896421}"/>
              </a:ext>
            </a:extLst>
          </p:cNvPr>
          <p:cNvSpPr/>
          <p:nvPr/>
        </p:nvSpPr>
        <p:spPr>
          <a:xfrm>
            <a:off x="6572920" y="3732904"/>
            <a:ext cx="861265" cy="176425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7D2182-FF0D-8E9D-AAD6-7F386BAEFB01}"/>
              </a:ext>
            </a:extLst>
          </p:cNvPr>
          <p:cNvSpPr/>
          <p:nvPr/>
        </p:nvSpPr>
        <p:spPr>
          <a:xfrm>
            <a:off x="353187" y="2948074"/>
            <a:ext cx="5130428" cy="1200329"/>
          </a:xfrm>
          <a:prstGeom prst="rect">
            <a:avLst/>
          </a:prstGeom>
        </p:spPr>
        <p:txBody>
          <a:bodyPr wrap="square">
            <a:spAutoFit/>
          </a:bodyPr>
          <a:lstStyle/>
          <a:p>
            <a:r>
              <a:rPr lang="en-US" altLang="zh-CN" sz="2400" b="1" dirty="0">
                <a:solidFill>
                  <a:srgbClr val="950001"/>
                </a:solidFill>
              </a:rPr>
              <a:t>Systems for</a:t>
            </a:r>
            <a:r>
              <a:rPr lang="en-US" sz="2400" b="1" dirty="0">
                <a:solidFill>
                  <a:srgbClr val="950001"/>
                </a:solidFill>
              </a:rPr>
              <a:t>:</a:t>
            </a:r>
          </a:p>
          <a:p>
            <a:pPr marL="342900" indent="-342900">
              <a:buFont typeface="Arial" panose="020B0604020202020204" pitchFamily="34" charset="0"/>
              <a:buChar char="•"/>
            </a:pPr>
            <a:r>
              <a:rPr lang="en-US" sz="2400" b="1" dirty="0">
                <a:solidFill>
                  <a:srgbClr val="950001"/>
                </a:solidFill>
              </a:rPr>
              <a:t>Subgraph enumeration/matching</a:t>
            </a:r>
          </a:p>
          <a:p>
            <a:pPr marL="342900" indent="-342900">
              <a:buFont typeface="Arial" panose="020B0604020202020204" pitchFamily="34" charset="0"/>
              <a:buChar char="•"/>
            </a:pPr>
            <a:r>
              <a:rPr lang="en-US" sz="2400" b="1" dirty="0">
                <a:solidFill>
                  <a:srgbClr val="950001"/>
                </a:solidFill>
              </a:rPr>
              <a:t>GPU Support</a:t>
            </a:r>
          </a:p>
        </p:txBody>
      </p:sp>
      <p:sp>
        <p:nvSpPr>
          <p:cNvPr id="5" name="Rectangle 4">
            <a:extLst>
              <a:ext uri="{FF2B5EF4-FFF2-40B4-BE49-F238E27FC236}">
                <a16:creationId xmlns:a16="http://schemas.microsoft.com/office/drawing/2014/main" id="{23DFCDB9-6CDA-8CE1-D790-959A89ADBD65}"/>
              </a:ext>
            </a:extLst>
          </p:cNvPr>
          <p:cNvSpPr/>
          <p:nvPr/>
        </p:nvSpPr>
        <p:spPr>
          <a:xfrm>
            <a:off x="353187" y="5172968"/>
            <a:ext cx="4726813" cy="830997"/>
          </a:xfrm>
          <a:prstGeom prst="rect">
            <a:avLst/>
          </a:prstGeom>
        </p:spPr>
        <p:txBody>
          <a:bodyPr wrap="square">
            <a:spAutoFit/>
          </a:bodyPr>
          <a:lstStyle/>
          <a:p>
            <a:r>
              <a:rPr lang="en-US" altLang="zh-CN" sz="2400" b="1" dirty="0">
                <a:solidFill>
                  <a:srgbClr val="950001"/>
                </a:solidFill>
              </a:rPr>
              <a:t>We will review systems in their intersection in Part II</a:t>
            </a:r>
            <a:endParaRPr lang="en-US" sz="2400" b="1" dirty="0">
              <a:solidFill>
                <a:srgbClr val="950001"/>
              </a:solidFill>
            </a:endParaRPr>
          </a:p>
        </p:txBody>
      </p:sp>
    </p:spTree>
    <p:extLst>
      <p:ext uri="{BB962C8B-B14F-4D97-AF65-F5344CB8AC3E}">
        <p14:creationId xmlns:p14="http://schemas.microsoft.com/office/powerpoint/2010/main" val="4241339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D4ED85-8499-A17F-1B0A-2C8343C05DBF}"/>
              </a:ext>
            </a:extLst>
          </p:cNvPr>
          <p:cNvSpPr>
            <a:spLocks noGrp="1"/>
          </p:cNvSpPr>
          <p:nvPr>
            <p:ph idx="1"/>
          </p:nvPr>
        </p:nvSpPr>
        <p:spPr>
          <a:xfrm>
            <a:off x="838200" y="1568818"/>
            <a:ext cx="10515600" cy="4351338"/>
          </a:xfrm>
        </p:spPr>
        <p:txBody>
          <a:bodyPr/>
          <a:lstStyle/>
          <a:p>
            <a:pPr marL="0" indent="0">
              <a:buNone/>
            </a:pPr>
            <a:r>
              <a:rPr lang="en-US" sz="4000" b="1" dirty="0">
                <a:latin typeface="+mj-lt"/>
              </a:rPr>
              <a:t>Pattern-aware matching engine</a:t>
            </a:r>
          </a:p>
          <a:p>
            <a:pPr marL="514350" indent="-514350">
              <a:buFont typeface="+mj-lt"/>
              <a:buAutoNum type="arabicPeriod"/>
            </a:pPr>
            <a:r>
              <a:rPr lang="en-US" dirty="0">
                <a:latin typeface="+mj-lt"/>
              </a:rPr>
              <a:t>Find </a:t>
            </a:r>
            <a:r>
              <a:rPr lang="en-US" dirty="0">
                <a:solidFill>
                  <a:srgbClr val="0070C0"/>
                </a:solidFill>
                <a:latin typeface="+mj-lt"/>
              </a:rPr>
              <a:t>partial ordering</a:t>
            </a:r>
            <a:r>
              <a:rPr lang="en-US" dirty="0">
                <a:latin typeface="+mj-lt"/>
              </a:rPr>
              <a:t> to break symmetries</a:t>
            </a:r>
          </a:p>
          <a:p>
            <a:pPr marL="514350" indent="-514350">
              <a:buFont typeface="+mj-lt"/>
              <a:buAutoNum type="arabicPeriod"/>
            </a:pPr>
            <a:r>
              <a:rPr lang="en-US" dirty="0">
                <a:latin typeface="+mj-lt"/>
              </a:rPr>
              <a:t>Find the </a:t>
            </a:r>
            <a:r>
              <a:rPr lang="en-US" dirty="0">
                <a:solidFill>
                  <a:schemeClr val="accent2"/>
                </a:solidFill>
                <a:latin typeface="+mj-lt"/>
              </a:rPr>
              <a:t>core</a:t>
            </a:r>
            <a:r>
              <a:rPr lang="en-US" dirty="0">
                <a:latin typeface="+mj-lt"/>
              </a:rPr>
              <a:t> (vertex-cover) of pattern</a:t>
            </a:r>
          </a:p>
          <a:p>
            <a:pPr marL="514350" indent="-514350">
              <a:buFont typeface="+mj-lt"/>
              <a:buAutoNum type="arabicPeriod"/>
            </a:pPr>
            <a:r>
              <a:rPr lang="en-US" dirty="0">
                <a:latin typeface="+mj-lt"/>
              </a:rPr>
              <a:t>Match core with </a:t>
            </a:r>
            <a:r>
              <a:rPr lang="en-US" dirty="0">
                <a:solidFill>
                  <a:schemeClr val="accent6">
                    <a:lumMod val="75000"/>
                  </a:schemeClr>
                </a:solidFill>
                <a:latin typeface="+mj-lt"/>
              </a:rPr>
              <a:t>increasing IDs</a:t>
            </a:r>
            <a:endParaRPr lang="en-US" dirty="0">
              <a:solidFill>
                <a:schemeClr val="accent6"/>
              </a:solidFill>
              <a:latin typeface="+mj-lt"/>
            </a:endParaRPr>
          </a:p>
          <a:p>
            <a:endParaRPr lang="en-US" dirty="0">
              <a:latin typeface="+mj-lt"/>
            </a:endParaRPr>
          </a:p>
        </p:txBody>
      </p:sp>
      <p:sp>
        <p:nvSpPr>
          <p:cNvPr id="4" name="Slide Number Placeholder 3">
            <a:extLst>
              <a:ext uri="{FF2B5EF4-FFF2-40B4-BE49-F238E27FC236}">
                <a16:creationId xmlns:a16="http://schemas.microsoft.com/office/drawing/2014/main" id="{11075B36-F0D8-E101-3083-13BB8F34E1D4}"/>
              </a:ext>
            </a:extLst>
          </p:cNvPr>
          <p:cNvSpPr>
            <a:spLocks noGrp="1"/>
          </p:cNvSpPr>
          <p:nvPr>
            <p:ph type="sldNum" sz="quarter" idx="12"/>
          </p:nvPr>
        </p:nvSpPr>
        <p:spPr/>
        <p:txBody>
          <a:bodyPr/>
          <a:lstStyle/>
          <a:p>
            <a:fld id="{6F6053F2-432F-FB4F-AC79-1AD4FC0B2E9E}" type="slidenum">
              <a:rPr lang="en-US" smtClean="0"/>
              <a:t>83</a:t>
            </a:fld>
            <a:endParaRPr lang="en-US"/>
          </a:p>
        </p:txBody>
      </p:sp>
      <p:pic>
        <p:nvPicPr>
          <p:cNvPr id="5" name="Picture 4">
            <a:extLst>
              <a:ext uri="{FF2B5EF4-FFF2-40B4-BE49-F238E27FC236}">
                <a16:creationId xmlns:a16="http://schemas.microsoft.com/office/drawing/2014/main" id="{81FD8335-EF7B-0167-6909-9220640B8EF5}"/>
              </a:ext>
            </a:extLst>
          </p:cNvPr>
          <p:cNvPicPr>
            <a:picLocks noChangeAspect="1"/>
          </p:cNvPicPr>
          <p:nvPr/>
        </p:nvPicPr>
        <p:blipFill>
          <a:blip r:embed="rId3"/>
          <a:stretch>
            <a:fillRect/>
          </a:stretch>
        </p:blipFill>
        <p:spPr>
          <a:xfrm>
            <a:off x="2956955" y="3927050"/>
            <a:ext cx="6889668" cy="2611862"/>
          </a:xfrm>
          <a:prstGeom prst="rect">
            <a:avLst/>
          </a:prstGeom>
        </p:spPr>
      </p:pic>
      <p:pic>
        <p:nvPicPr>
          <p:cNvPr id="6" name="Picture 5">
            <a:extLst>
              <a:ext uri="{FF2B5EF4-FFF2-40B4-BE49-F238E27FC236}">
                <a16:creationId xmlns:a16="http://schemas.microsoft.com/office/drawing/2014/main" id="{AA85B438-BBD6-6617-F788-CF4F8FAB5840}"/>
              </a:ext>
            </a:extLst>
          </p:cNvPr>
          <p:cNvPicPr>
            <a:picLocks noChangeAspect="1"/>
          </p:cNvPicPr>
          <p:nvPr/>
        </p:nvPicPr>
        <p:blipFill>
          <a:blip r:embed="rId4"/>
          <a:stretch>
            <a:fillRect/>
          </a:stretch>
        </p:blipFill>
        <p:spPr>
          <a:xfrm>
            <a:off x="4441371" y="20134"/>
            <a:ext cx="7707087" cy="763638"/>
          </a:xfrm>
          <a:prstGeom prst="rect">
            <a:avLst/>
          </a:prstGeom>
        </p:spPr>
      </p:pic>
      <p:sp>
        <p:nvSpPr>
          <p:cNvPr id="13" name="Title 1">
            <a:extLst>
              <a:ext uri="{FF2B5EF4-FFF2-40B4-BE49-F238E27FC236}">
                <a16:creationId xmlns:a16="http://schemas.microsoft.com/office/drawing/2014/main" id="{4A5B8D43-CB81-714A-BA3B-26A6DADDEDB8}"/>
              </a:ext>
            </a:extLst>
          </p:cNvPr>
          <p:cNvSpPr txBox="1">
            <a:spLocks/>
          </p:cNvSpPr>
          <p:nvPr/>
        </p:nvSpPr>
        <p:spPr>
          <a:xfrm>
            <a:off x="703422" y="119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6600" b="1" dirty="0">
                <a:solidFill>
                  <a:srgbClr val="C00000"/>
                </a:solidFill>
                <a:latin typeface="Times New Roman" panose="02020603050405020304" pitchFamily="18" charset="0"/>
                <a:cs typeface="Times New Roman" panose="02020603050405020304" pitchFamily="18" charset="0"/>
              </a:rPr>
              <a:t>Peregrine</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101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51F1A-A3A7-2BB8-A1FD-5530A9942ED8}"/>
              </a:ext>
            </a:extLst>
          </p:cNvPr>
          <p:cNvSpPr>
            <a:spLocks noGrp="1"/>
          </p:cNvSpPr>
          <p:nvPr>
            <p:ph idx="1"/>
          </p:nvPr>
        </p:nvSpPr>
        <p:spPr>
          <a:xfrm>
            <a:off x="838200" y="1445402"/>
            <a:ext cx="10515600" cy="4351338"/>
          </a:xfrm>
        </p:spPr>
        <p:txBody>
          <a:bodyPr>
            <a:normAutofit/>
          </a:bodyPr>
          <a:lstStyle/>
          <a:p>
            <a:pPr marL="0" indent="0">
              <a:buNone/>
            </a:pPr>
            <a:r>
              <a:rPr lang="en-US" sz="3600" dirty="0">
                <a:latin typeface="+mj-lt"/>
              </a:rPr>
              <a:t>Comparing with existing distributed solutions</a:t>
            </a:r>
          </a:p>
          <a:p>
            <a:pPr marL="0" indent="0">
              <a:buNone/>
            </a:pPr>
            <a:endParaRPr lang="en-US" sz="3600" dirty="0">
              <a:latin typeface="+mj-lt"/>
            </a:endParaRPr>
          </a:p>
          <a:p>
            <a:pPr marL="0" indent="0">
              <a:buNone/>
            </a:pPr>
            <a:endParaRPr lang="en-US" sz="3600" dirty="0">
              <a:latin typeface="+mj-lt"/>
            </a:endParaRPr>
          </a:p>
          <a:p>
            <a:pPr marL="0" indent="0">
              <a:buNone/>
            </a:pPr>
            <a:r>
              <a:rPr lang="en-US" sz="3600" dirty="0">
                <a:latin typeface="+mj-lt"/>
              </a:rPr>
              <a:t>Speedups</a:t>
            </a:r>
          </a:p>
        </p:txBody>
      </p:sp>
      <p:sp>
        <p:nvSpPr>
          <p:cNvPr id="4" name="Slide Number Placeholder 3">
            <a:extLst>
              <a:ext uri="{FF2B5EF4-FFF2-40B4-BE49-F238E27FC236}">
                <a16:creationId xmlns:a16="http://schemas.microsoft.com/office/drawing/2014/main" id="{BCBC53E0-BD58-8BB4-62F6-660A2B60B35F}"/>
              </a:ext>
            </a:extLst>
          </p:cNvPr>
          <p:cNvSpPr>
            <a:spLocks noGrp="1"/>
          </p:cNvSpPr>
          <p:nvPr>
            <p:ph type="sldNum" sz="quarter" idx="12"/>
          </p:nvPr>
        </p:nvSpPr>
        <p:spPr/>
        <p:txBody>
          <a:bodyPr/>
          <a:lstStyle/>
          <a:p>
            <a:fld id="{6F6053F2-432F-FB4F-AC79-1AD4FC0B2E9E}" type="slidenum">
              <a:rPr lang="en-US" smtClean="0"/>
              <a:t>84</a:t>
            </a:fld>
            <a:endParaRPr lang="en-US"/>
          </a:p>
        </p:txBody>
      </p:sp>
      <p:pic>
        <p:nvPicPr>
          <p:cNvPr id="5" name="Picture 4">
            <a:extLst>
              <a:ext uri="{FF2B5EF4-FFF2-40B4-BE49-F238E27FC236}">
                <a16:creationId xmlns:a16="http://schemas.microsoft.com/office/drawing/2014/main" id="{89BE8BF6-18C9-8ED4-D09D-C95752C5203D}"/>
              </a:ext>
            </a:extLst>
          </p:cNvPr>
          <p:cNvPicPr>
            <a:picLocks noChangeAspect="1"/>
          </p:cNvPicPr>
          <p:nvPr/>
        </p:nvPicPr>
        <p:blipFill>
          <a:blip r:embed="rId3"/>
          <a:stretch>
            <a:fillRect/>
          </a:stretch>
        </p:blipFill>
        <p:spPr>
          <a:xfrm>
            <a:off x="2485202" y="2025610"/>
            <a:ext cx="7221595" cy="1141012"/>
          </a:xfrm>
          <a:prstGeom prst="rect">
            <a:avLst/>
          </a:prstGeom>
        </p:spPr>
      </p:pic>
      <p:pic>
        <p:nvPicPr>
          <p:cNvPr id="6" name="Picture 5">
            <a:extLst>
              <a:ext uri="{FF2B5EF4-FFF2-40B4-BE49-F238E27FC236}">
                <a16:creationId xmlns:a16="http://schemas.microsoft.com/office/drawing/2014/main" id="{C0D2D822-7A11-CD48-7610-5FE96DF0DA0F}"/>
              </a:ext>
            </a:extLst>
          </p:cNvPr>
          <p:cNvPicPr>
            <a:picLocks noChangeAspect="1"/>
          </p:cNvPicPr>
          <p:nvPr/>
        </p:nvPicPr>
        <p:blipFill>
          <a:blip r:embed="rId4"/>
          <a:srcRect t="10559"/>
          <a:stretch/>
        </p:blipFill>
        <p:spPr>
          <a:xfrm>
            <a:off x="4359122" y="3691378"/>
            <a:ext cx="3783392" cy="2865943"/>
          </a:xfrm>
          <a:prstGeom prst="rect">
            <a:avLst/>
          </a:prstGeom>
        </p:spPr>
      </p:pic>
      <p:sp>
        <p:nvSpPr>
          <p:cNvPr id="9" name="Title 1">
            <a:extLst>
              <a:ext uri="{FF2B5EF4-FFF2-40B4-BE49-F238E27FC236}">
                <a16:creationId xmlns:a16="http://schemas.microsoft.com/office/drawing/2014/main" id="{87777AEB-A403-1F7A-15B0-CF3B7109557B}"/>
              </a:ext>
            </a:extLst>
          </p:cNvPr>
          <p:cNvSpPr txBox="1">
            <a:spLocks/>
          </p:cNvSpPr>
          <p:nvPr/>
        </p:nvSpPr>
        <p:spPr>
          <a:xfrm>
            <a:off x="703422" y="119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6600" b="1" dirty="0">
                <a:solidFill>
                  <a:srgbClr val="C00000"/>
                </a:solidFill>
                <a:latin typeface="Times New Roman" panose="02020603050405020304" pitchFamily="18" charset="0"/>
                <a:cs typeface="Times New Roman" panose="02020603050405020304" pitchFamily="18" charset="0"/>
              </a:rPr>
              <a:t>Peregrine</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79746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ECC0D-DDF4-FDE8-148A-96AD4764E8B1}"/>
            </a:ext>
          </a:extLst>
        </p:cNvPr>
        <p:cNvGrpSpPr/>
        <p:nvPr/>
      </p:nvGrpSpPr>
      <p:grpSpPr>
        <a:xfrm>
          <a:off x="0" y="0"/>
          <a:ext cx="0" cy="0"/>
          <a:chOff x="0" y="0"/>
          <a:chExt cx="0" cy="0"/>
        </a:xfrm>
      </p:grpSpPr>
      <p:sp>
        <p:nvSpPr>
          <p:cNvPr id="6" name="Rectangle 30">
            <a:extLst>
              <a:ext uri="{FF2B5EF4-FFF2-40B4-BE49-F238E27FC236}">
                <a16:creationId xmlns:a16="http://schemas.microsoft.com/office/drawing/2014/main" id="{6D8D8CBD-C1BA-10FF-B423-C5F2FA966EE5}"/>
              </a:ext>
            </a:extLst>
          </p:cNvPr>
          <p:cNvSpPr>
            <a:spLocks noChangeArrowheads="1"/>
          </p:cNvSpPr>
          <p:nvPr/>
        </p:nvSpPr>
        <p:spPr bwMode="auto">
          <a:xfrm>
            <a:off x="6545726" y="5971934"/>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pic>
        <p:nvPicPr>
          <p:cNvPr id="1026" name="Picture 2" descr="EDBT/ICDT Logo">
            <a:extLst>
              <a:ext uri="{FF2B5EF4-FFF2-40B4-BE49-F238E27FC236}">
                <a16:creationId xmlns:a16="http://schemas.microsoft.com/office/drawing/2014/main" id="{A220F0A0-6F84-318B-ED0B-F0A8B24B3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30" y="5049705"/>
            <a:ext cx="2497899" cy="17251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diana University Bloomington Campus post orders : Commencement Group">
            <a:extLst>
              <a:ext uri="{FF2B5EF4-FFF2-40B4-BE49-F238E27FC236}">
                <a16:creationId xmlns:a16="http://schemas.microsoft.com/office/drawing/2014/main" id="{A53D1C4A-C234-3B1A-D72C-6187BB3DE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5DF6E49-86EE-BCB5-0F76-03C111E2429A}"/>
              </a:ext>
            </a:extLst>
          </p:cNvPr>
          <p:cNvSpPr>
            <a:spLocks noGrp="1"/>
          </p:cNvSpPr>
          <p:nvPr>
            <p:ph type="ctrTitle"/>
          </p:nvPr>
        </p:nvSpPr>
        <p:spPr>
          <a:xfrm>
            <a:off x="984011" y="3384896"/>
            <a:ext cx="10223976" cy="1377224"/>
          </a:xfrm>
        </p:spPr>
        <p:txBody>
          <a:bodyPr>
            <a:noAutofit/>
          </a:bodyPr>
          <a:lstStyle/>
          <a:p>
            <a:r>
              <a:rPr lang="en-US" altLang="zh-CN" sz="4400" b="1" dirty="0">
                <a:solidFill>
                  <a:srgbClr val="C00000"/>
                </a:solidFill>
                <a:latin typeface="Times New Roman" panose="02020603050405020304" pitchFamily="18" charset="0"/>
                <a:cs typeface="Times New Roman" panose="02020603050405020304" pitchFamily="18" charset="0"/>
              </a:rPr>
              <a:t>Part II: Systems for Subgraph Matching/Enumeration on GPUs</a:t>
            </a:r>
          </a:p>
        </p:txBody>
      </p:sp>
      <p:sp>
        <p:nvSpPr>
          <p:cNvPr id="8" name="Title 1">
            <a:extLst>
              <a:ext uri="{FF2B5EF4-FFF2-40B4-BE49-F238E27FC236}">
                <a16:creationId xmlns:a16="http://schemas.microsoft.com/office/drawing/2014/main" id="{AE5F4B91-539F-75CA-62F0-B888F99CD061}"/>
              </a:ext>
            </a:extLst>
          </p:cNvPr>
          <p:cNvSpPr txBox="1">
            <a:spLocks/>
          </p:cNvSpPr>
          <p:nvPr/>
        </p:nvSpPr>
        <p:spPr>
          <a:xfrm>
            <a:off x="409611" y="2003471"/>
            <a:ext cx="11372777" cy="13772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t>Structure Analytics</a:t>
            </a:r>
          </a:p>
        </p:txBody>
      </p:sp>
    </p:spTree>
    <p:extLst>
      <p:ext uri="{BB962C8B-B14F-4D97-AF65-F5344CB8AC3E}">
        <p14:creationId xmlns:p14="http://schemas.microsoft.com/office/powerpoint/2010/main" val="34341866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86</a:t>
            </a:fld>
            <a:endParaRPr lang="en-US" sz="2000" dirty="0">
              <a:solidFill>
                <a:schemeClr val="tx1"/>
              </a:solidFill>
              <a:latin typeface="Arial" pitchFamily="34" charset="0"/>
              <a:cs typeface="Arial" pitchFamily="34" charset="0"/>
            </a:endParaRPr>
          </a:p>
        </p:txBody>
      </p:sp>
      <p:grpSp>
        <p:nvGrpSpPr>
          <p:cNvPr id="94" name="Group 93">
            <a:extLst>
              <a:ext uri="{FF2B5EF4-FFF2-40B4-BE49-F238E27FC236}">
                <a16:creationId xmlns:a16="http://schemas.microsoft.com/office/drawing/2014/main" id="{4D770AD4-39F2-87C9-CBE5-D1CF37ABB546}"/>
              </a:ext>
            </a:extLst>
          </p:cNvPr>
          <p:cNvGrpSpPr/>
          <p:nvPr/>
        </p:nvGrpSpPr>
        <p:grpSpPr>
          <a:xfrm>
            <a:off x="1128355" y="1297781"/>
            <a:ext cx="9935289" cy="5024925"/>
            <a:chOff x="303925" y="1494700"/>
            <a:chExt cx="8536150" cy="4438284"/>
          </a:xfrm>
        </p:grpSpPr>
        <p:sp>
          <p:nvSpPr>
            <p:cNvPr id="95" name="Rounded Rectangle 94">
              <a:extLst>
                <a:ext uri="{FF2B5EF4-FFF2-40B4-BE49-F238E27FC236}">
                  <a16:creationId xmlns:a16="http://schemas.microsoft.com/office/drawing/2014/main" id="{5995BC5C-DC90-15D5-417C-136454DC5B78}"/>
                </a:ext>
              </a:extLst>
            </p:cNvPr>
            <p:cNvSpPr/>
            <p:nvPr/>
          </p:nvSpPr>
          <p:spPr>
            <a:xfrm>
              <a:off x="303925" y="2114079"/>
              <a:ext cx="2519972" cy="3818905"/>
            </a:xfrm>
            <a:prstGeom prst="roundRect">
              <a:avLst>
                <a:gd name="adj" fmla="val 1249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TextBox 55">
              <a:extLst>
                <a:ext uri="{FF2B5EF4-FFF2-40B4-BE49-F238E27FC236}">
                  <a16:creationId xmlns:a16="http://schemas.microsoft.com/office/drawing/2014/main" id="{F4DC2EC5-3981-1A77-EFC2-5E27B49955F9}"/>
                </a:ext>
              </a:extLst>
            </p:cNvPr>
            <p:cNvSpPr txBox="1"/>
            <p:nvPr/>
          </p:nvSpPr>
          <p:spPr>
            <a:xfrm>
              <a:off x="1033619" y="1494701"/>
              <a:ext cx="1115500" cy="6234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t>Host</a:t>
              </a:r>
              <a:endParaRPr lang="en-US" sz="2800" b="1" dirty="0"/>
            </a:p>
          </p:txBody>
        </p:sp>
        <p:pic>
          <p:nvPicPr>
            <p:cNvPr id="97" name="Picture 96" descr="Quad core processor color icon. Four core microprocessor. Microchip,  chipset. CPU. Central processing unit. Computer, phone multi-core  processor. Integrated circuit. Isolated vector illustration 5992769 Vector  Art at Vecteezy">
              <a:extLst>
                <a:ext uri="{FF2B5EF4-FFF2-40B4-BE49-F238E27FC236}">
                  <a16:creationId xmlns:a16="http://schemas.microsoft.com/office/drawing/2014/main" id="{3C132736-99C8-43FD-E354-970A28FEE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02" y="2267695"/>
              <a:ext cx="2148016" cy="2148016"/>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59">
              <a:extLst>
                <a:ext uri="{FF2B5EF4-FFF2-40B4-BE49-F238E27FC236}">
                  <a16:creationId xmlns:a16="http://schemas.microsoft.com/office/drawing/2014/main" id="{2D4217F1-3033-63D8-B7FA-42D45517570B}"/>
                </a:ext>
              </a:extLst>
            </p:cNvPr>
            <p:cNvSpPr txBox="1"/>
            <p:nvPr/>
          </p:nvSpPr>
          <p:spPr>
            <a:xfrm>
              <a:off x="1057071" y="2971359"/>
              <a:ext cx="483694" cy="21747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0070C0"/>
                  </a:solidFill>
                </a:rPr>
                <a:t>Core</a:t>
              </a:r>
              <a:r>
                <a:rPr lang="zh-CN" altLang="en-US" sz="1000" b="1" dirty="0">
                  <a:solidFill>
                    <a:srgbClr val="0070C0"/>
                  </a:solidFill>
                </a:rPr>
                <a:t> </a:t>
              </a:r>
              <a:r>
                <a:rPr lang="en-US" altLang="zh-CN" sz="1000" b="1" dirty="0">
                  <a:solidFill>
                    <a:srgbClr val="0070C0"/>
                  </a:solidFill>
                </a:rPr>
                <a:t>1</a:t>
              </a:r>
              <a:endParaRPr lang="en-US" sz="1000" b="1" dirty="0">
                <a:solidFill>
                  <a:srgbClr val="0070C0"/>
                </a:solidFill>
              </a:endParaRPr>
            </a:p>
          </p:txBody>
        </p:sp>
        <p:pic>
          <p:nvPicPr>
            <p:cNvPr id="99" name="Picture 98" descr="Random access memory - Free computer icons">
              <a:extLst>
                <a:ext uri="{FF2B5EF4-FFF2-40B4-BE49-F238E27FC236}">
                  <a16:creationId xmlns:a16="http://schemas.microsoft.com/office/drawing/2014/main" id="{109DB00A-0364-C5AE-C750-BCA647E57A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18" b="24372"/>
            <a:stretch/>
          </p:blipFill>
          <p:spPr bwMode="auto">
            <a:xfrm>
              <a:off x="611665" y="4813940"/>
              <a:ext cx="1904485" cy="939114"/>
            </a:xfrm>
            <a:prstGeom prst="rect">
              <a:avLst/>
            </a:prstGeom>
            <a:noFill/>
            <a:extLst>
              <a:ext uri="{909E8E84-426E-40DD-AFC4-6F175D3DCCD1}">
                <a14:hiddenFill xmlns:a14="http://schemas.microsoft.com/office/drawing/2010/main">
                  <a:solidFill>
                    <a:srgbClr val="FFFFFF"/>
                  </a:solidFill>
                </a14:hiddenFill>
              </a:ext>
            </a:extLst>
          </p:spPr>
        </p:pic>
        <p:sp>
          <p:nvSpPr>
            <p:cNvPr id="100" name="Up-Down Arrow 99">
              <a:extLst>
                <a:ext uri="{FF2B5EF4-FFF2-40B4-BE49-F238E27FC236}">
                  <a16:creationId xmlns:a16="http://schemas.microsoft.com/office/drawing/2014/main" id="{00E6708D-039F-001B-F340-E4D7D45C96D1}"/>
                </a:ext>
              </a:extLst>
            </p:cNvPr>
            <p:cNvSpPr/>
            <p:nvPr/>
          </p:nvSpPr>
          <p:spPr>
            <a:xfrm>
              <a:off x="1390914" y="4201142"/>
              <a:ext cx="253371" cy="570289"/>
            </a:xfrm>
            <a:prstGeom prst="upDownArrow">
              <a:avLst>
                <a:gd name="adj1" fmla="val 40140"/>
                <a:gd name="adj2" fmla="val 50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TextBox 67">
              <a:extLst>
                <a:ext uri="{FF2B5EF4-FFF2-40B4-BE49-F238E27FC236}">
                  <a16:creationId xmlns:a16="http://schemas.microsoft.com/office/drawing/2014/main" id="{1FD07B7E-F141-42A1-F1F1-304E9D94E5FA}"/>
                </a:ext>
              </a:extLst>
            </p:cNvPr>
            <p:cNvSpPr txBox="1"/>
            <p:nvPr/>
          </p:nvSpPr>
          <p:spPr>
            <a:xfrm>
              <a:off x="380219" y="4383993"/>
              <a:ext cx="823489" cy="47676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RAM</a:t>
              </a:r>
              <a:endParaRPr lang="en-US" sz="2000" dirty="0"/>
            </a:p>
          </p:txBody>
        </p:sp>
        <p:sp>
          <p:nvSpPr>
            <p:cNvPr id="102" name="TextBox 68">
              <a:extLst>
                <a:ext uri="{FF2B5EF4-FFF2-40B4-BE49-F238E27FC236}">
                  <a16:creationId xmlns:a16="http://schemas.microsoft.com/office/drawing/2014/main" id="{65AF4C09-A6EB-361F-C86F-542C1C305844}"/>
                </a:ext>
              </a:extLst>
            </p:cNvPr>
            <p:cNvSpPr txBox="1"/>
            <p:nvPr/>
          </p:nvSpPr>
          <p:spPr>
            <a:xfrm>
              <a:off x="436786" y="2202053"/>
              <a:ext cx="793760" cy="47676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CPU</a:t>
              </a:r>
              <a:endParaRPr lang="en-US" sz="2000" dirty="0"/>
            </a:p>
          </p:txBody>
        </p:sp>
        <p:sp>
          <p:nvSpPr>
            <p:cNvPr id="103" name="TextBox 69">
              <a:extLst>
                <a:ext uri="{FF2B5EF4-FFF2-40B4-BE49-F238E27FC236}">
                  <a16:creationId xmlns:a16="http://schemas.microsoft.com/office/drawing/2014/main" id="{91BC1AD2-5B71-25CA-5CD8-07827A511471}"/>
                </a:ext>
              </a:extLst>
            </p:cNvPr>
            <p:cNvSpPr txBox="1"/>
            <p:nvPr/>
          </p:nvSpPr>
          <p:spPr>
            <a:xfrm>
              <a:off x="1575634" y="2967194"/>
              <a:ext cx="483694" cy="21747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0070C0"/>
                  </a:solidFill>
                </a:rPr>
                <a:t>Core</a:t>
              </a:r>
              <a:r>
                <a:rPr lang="zh-CN" altLang="en-US" sz="1000" b="1" dirty="0">
                  <a:solidFill>
                    <a:srgbClr val="0070C0"/>
                  </a:solidFill>
                </a:rPr>
                <a:t> </a:t>
              </a:r>
              <a:r>
                <a:rPr lang="en-US" altLang="zh-CN" sz="1000" b="1" dirty="0">
                  <a:solidFill>
                    <a:srgbClr val="0070C0"/>
                  </a:solidFill>
                </a:rPr>
                <a:t>2</a:t>
              </a:r>
              <a:endParaRPr lang="en-US" sz="1000" b="1" dirty="0">
                <a:solidFill>
                  <a:srgbClr val="0070C0"/>
                </a:solidFill>
              </a:endParaRPr>
            </a:p>
          </p:txBody>
        </p:sp>
        <p:sp>
          <p:nvSpPr>
            <p:cNvPr id="104" name="TextBox 70">
              <a:extLst>
                <a:ext uri="{FF2B5EF4-FFF2-40B4-BE49-F238E27FC236}">
                  <a16:creationId xmlns:a16="http://schemas.microsoft.com/office/drawing/2014/main" id="{FE823E88-C6B5-9482-FEFB-2CC4110F5CC5}"/>
                </a:ext>
              </a:extLst>
            </p:cNvPr>
            <p:cNvSpPr txBox="1"/>
            <p:nvPr/>
          </p:nvSpPr>
          <p:spPr>
            <a:xfrm>
              <a:off x="1057071" y="3482423"/>
              <a:ext cx="483694" cy="21747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0070C0"/>
                  </a:solidFill>
                </a:rPr>
                <a:t>Core</a:t>
              </a:r>
              <a:r>
                <a:rPr lang="zh-CN" altLang="en-US" sz="1000" b="1" dirty="0">
                  <a:solidFill>
                    <a:srgbClr val="0070C0"/>
                  </a:solidFill>
                </a:rPr>
                <a:t> </a:t>
              </a:r>
              <a:r>
                <a:rPr lang="en-US" altLang="zh-CN" sz="1000" b="1" dirty="0">
                  <a:solidFill>
                    <a:srgbClr val="0070C0"/>
                  </a:solidFill>
                </a:rPr>
                <a:t>3</a:t>
              </a:r>
              <a:endParaRPr lang="en-US" sz="1000" b="1" dirty="0">
                <a:solidFill>
                  <a:srgbClr val="0070C0"/>
                </a:solidFill>
              </a:endParaRPr>
            </a:p>
          </p:txBody>
        </p:sp>
        <p:sp>
          <p:nvSpPr>
            <p:cNvPr id="105" name="TextBox 71">
              <a:extLst>
                <a:ext uri="{FF2B5EF4-FFF2-40B4-BE49-F238E27FC236}">
                  <a16:creationId xmlns:a16="http://schemas.microsoft.com/office/drawing/2014/main" id="{A1095A81-CD7D-E53E-765D-59B106B9D9B5}"/>
                </a:ext>
              </a:extLst>
            </p:cNvPr>
            <p:cNvSpPr txBox="1"/>
            <p:nvPr/>
          </p:nvSpPr>
          <p:spPr>
            <a:xfrm>
              <a:off x="1579610" y="3484286"/>
              <a:ext cx="483694" cy="21747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0070C0"/>
                  </a:solidFill>
                </a:rPr>
                <a:t>Core</a:t>
              </a:r>
              <a:r>
                <a:rPr lang="zh-CN" altLang="en-US" sz="1000" b="1" dirty="0">
                  <a:solidFill>
                    <a:srgbClr val="0070C0"/>
                  </a:solidFill>
                </a:rPr>
                <a:t> </a:t>
              </a:r>
              <a:r>
                <a:rPr lang="en-US" altLang="zh-CN" sz="1000" b="1" dirty="0">
                  <a:solidFill>
                    <a:srgbClr val="0070C0"/>
                  </a:solidFill>
                </a:rPr>
                <a:t>4</a:t>
              </a:r>
              <a:endParaRPr lang="en-US" sz="1000" b="1" dirty="0">
                <a:solidFill>
                  <a:srgbClr val="0070C0"/>
                </a:solidFill>
              </a:endParaRPr>
            </a:p>
          </p:txBody>
        </p:sp>
        <p:sp>
          <p:nvSpPr>
            <p:cNvPr id="106" name="Rounded Rectangle 105">
              <a:extLst>
                <a:ext uri="{FF2B5EF4-FFF2-40B4-BE49-F238E27FC236}">
                  <a16:creationId xmlns:a16="http://schemas.microsoft.com/office/drawing/2014/main" id="{CDC55212-DCA9-607F-2CAD-882D4813FEEB}"/>
                </a:ext>
              </a:extLst>
            </p:cNvPr>
            <p:cNvSpPr/>
            <p:nvPr/>
          </p:nvSpPr>
          <p:spPr>
            <a:xfrm>
              <a:off x="4333380" y="2114079"/>
              <a:ext cx="4506695" cy="3818905"/>
            </a:xfrm>
            <a:prstGeom prst="roundRect">
              <a:avLst>
                <a:gd name="adj" fmla="val 769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TextBox 73">
              <a:extLst>
                <a:ext uri="{FF2B5EF4-FFF2-40B4-BE49-F238E27FC236}">
                  <a16:creationId xmlns:a16="http://schemas.microsoft.com/office/drawing/2014/main" id="{AC42EE93-0D98-81D7-BB9D-8FACEA40B9AE}"/>
                </a:ext>
              </a:extLst>
            </p:cNvPr>
            <p:cNvSpPr txBox="1"/>
            <p:nvPr/>
          </p:nvSpPr>
          <p:spPr>
            <a:xfrm>
              <a:off x="4333379" y="1494700"/>
              <a:ext cx="4506695" cy="6234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a:t>Device</a:t>
              </a:r>
              <a:endParaRPr lang="en-US" sz="2800" b="1" dirty="0"/>
            </a:p>
          </p:txBody>
        </p:sp>
        <p:sp>
          <p:nvSpPr>
            <p:cNvPr id="108" name="Up-Down Arrow 107">
              <a:extLst>
                <a:ext uri="{FF2B5EF4-FFF2-40B4-BE49-F238E27FC236}">
                  <a16:creationId xmlns:a16="http://schemas.microsoft.com/office/drawing/2014/main" id="{C1DD9BB4-F4C9-F113-1CBE-C1278B445C0A}"/>
                </a:ext>
              </a:extLst>
            </p:cNvPr>
            <p:cNvSpPr/>
            <p:nvPr/>
          </p:nvSpPr>
          <p:spPr>
            <a:xfrm rot="5400000">
              <a:off x="3171879" y="2319971"/>
              <a:ext cx="345989" cy="1977012"/>
            </a:xfrm>
            <a:prstGeom prst="upDownArrow">
              <a:avLst>
                <a:gd name="adj1" fmla="val 36562"/>
                <a:gd name="adj2"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TextBox 75">
              <a:extLst>
                <a:ext uri="{FF2B5EF4-FFF2-40B4-BE49-F238E27FC236}">
                  <a16:creationId xmlns:a16="http://schemas.microsoft.com/office/drawing/2014/main" id="{54646BCF-8077-8AC5-AA94-1D467D46BD02}"/>
                </a:ext>
              </a:extLst>
            </p:cNvPr>
            <p:cNvSpPr txBox="1"/>
            <p:nvPr/>
          </p:nvSpPr>
          <p:spPr>
            <a:xfrm>
              <a:off x="2923094" y="2678821"/>
              <a:ext cx="1209964" cy="6234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PCI-e</a:t>
              </a:r>
              <a:endParaRPr lang="en-US" sz="2800" dirty="0"/>
            </a:p>
          </p:txBody>
        </p:sp>
        <p:pic>
          <p:nvPicPr>
            <p:cNvPr id="110" name="Picture 109" descr="Introduction to GPUs: CUDA">
              <a:extLst>
                <a:ext uri="{FF2B5EF4-FFF2-40B4-BE49-F238E27FC236}">
                  <a16:creationId xmlns:a16="http://schemas.microsoft.com/office/drawing/2014/main" id="{E80631ED-D2B1-CA06-4204-10CD37363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2484" y="2772653"/>
              <a:ext cx="4234802" cy="1503355"/>
            </a:xfrm>
            <a:prstGeom prst="rect">
              <a:avLst/>
            </a:prstGeom>
            <a:noFill/>
            <a:extLst>
              <a:ext uri="{909E8E84-426E-40DD-AFC4-6F175D3DCCD1}">
                <a14:hiddenFill xmlns:a14="http://schemas.microsoft.com/office/drawing/2010/main">
                  <a:solidFill>
                    <a:srgbClr val="FFFFFF"/>
                  </a:solidFill>
                </a14:hiddenFill>
              </a:ext>
            </a:extLst>
          </p:spPr>
        </p:pic>
        <p:sp>
          <p:nvSpPr>
            <p:cNvPr id="111" name="AutoShape 8" descr="CUDA编程笔记（11）——warp | 我的站点">
              <a:extLst>
                <a:ext uri="{FF2B5EF4-FFF2-40B4-BE49-F238E27FC236}">
                  <a16:creationId xmlns:a16="http://schemas.microsoft.com/office/drawing/2014/main" id="{762B6987-801B-3A12-09AA-7E7BC01A7346}"/>
                </a:ext>
              </a:extLst>
            </p:cNvPr>
            <p:cNvSpPr>
              <a:spLocks noChangeAspect="1" noChangeArrowheads="1"/>
            </p:cNvSpPr>
            <p:nvPr/>
          </p:nvSpPr>
          <p:spPr bwMode="auto">
            <a:xfrm>
              <a:off x="5208752" y="3684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12" name="Picture 111">
              <a:extLst>
                <a:ext uri="{FF2B5EF4-FFF2-40B4-BE49-F238E27FC236}">
                  <a16:creationId xmlns:a16="http://schemas.microsoft.com/office/drawing/2014/main" id="{8A73D234-E9A7-D281-9486-7000AD118978}"/>
                </a:ext>
              </a:extLst>
            </p:cNvPr>
            <p:cNvPicPr>
              <a:picLocks noChangeAspect="1"/>
            </p:cNvPicPr>
            <p:nvPr/>
          </p:nvPicPr>
          <p:blipFill>
            <a:blip r:embed="rId6"/>
            <a:stretch>
              <a:fillRect/>
            </a:stretch>
          </p:blipFill>
          <p:spPr>
            <a:xfrm>
              <a:off x="4573752" y="4445793"/>
              <a:ext cx="4056782" cy="1284448"/>
            </a:xfrm>
            <a:prstGeom prst="rect">
              <a:avLst/>
            </a:prstGeom>
          </p:spPr>
        </p:pic>
        <p:cxnSp>
          <p:nvCxnSpPr>
            <p:cNvPr id="113" name="Straight Connector 112">
              <a:extLst>
                <a:ext uri="{FF2B5EF4-FFF2-40B4-BE49-F238E27FC236}">
                  <a16:creationId xmlns:a16="http://schemas.microsoft.com/office/drawing/2014/main" id="{3BE44D18-EFE7-F939-D8ED-6A5422065EF7}"/>
                </a:ext>
              </a:extLst>
            </p:cNvPr>
            <p:cNvCxnSpPr>
              <a:cxnSpLocks/>
            </p:cNvCxnSpPr>
            <p:nvPr/>
          </p:nvCxnSpPr>
          <p:spPr>
            <a:xfrm flipH="1">
              <a:off x="4573752" y="4092302"/>
              <a:ext cx="78409" cy="353491"/>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FDECFC2-92F9-D471-CC64-A3022FFB9DBE}"/>
                </a:ext>
              </a:extLst>
            </p:cNvPr>
            <p:cNvCxnSpPr>
              <a:cxnSpLocks/>
            </p:cNvCxnSpPr>
            <p:nvPr/>
          </p:nvCxnSpPr>
          <p:spPr>
            <a:xfrm>
              <a:off x="5715648" y="4092302"/>
              <a:ext cx="2914886" cy="353491"/>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sp>
          <p:nvSpPr>
            <p:cNvPr id="118" name="Rounded Rectangle 117">
              <a:extLst>
                <a:ext uri="{FF2B5EF4-FFF2-40B4-BE49-F238E27FC236}">
                  <a16:creationId xmlns:a16="http://schemas.microsoft.com/office/drawing/2014/main" id="{06ECCB0E-1F59-EB1E-44C0-BA2152D199EF}"/>
                </a:ext>
              </a:extLst>
            </p:cNvPr>
            <p:cNvSpPr/>
            <p:nvPr/>
          </p:nvSpPr>
          <p:spPr>
            <a:xfrm>
              <a:off x="4833111" y="2281332"/>
              <a:ext cx="3507232" cy="427373"/>
            </a:xfrm>
            <a:prstGeom prst="roundRect">
              <a:avLst>
                <a:gd name="adj" fmla="val 3629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a:t>
              </a:r>
              <a:r>
                <a:rPr lang="en-US" altLang="zh-CN" dirty="0"/>
                <a:t>bal</a:t>
              </a:r>
              <a:r>
                <a:rPr lang="zh-CN" altLang="en-US" dirty="0"/>
                <a:t> </a:t>
              </a:r>
              <a:r>
                <a:rPr lang="en-US" altLang="zh-CN" dirty="0"/>
                <a:t>Memory</a:t>
              </a:r>
              <a:endParaRPr lang="en-US" dirty="0"/>
            </a:p>
          </p:txBody>
        </p:sp>
      </p:grpSp>
      <p:sp>
        <p:nvSpPr>
          <p:cNvPr id="7" name="Title 1">
            <a:extLst>
              <a:ext uri="{FF2B5EF4-FFF2-40B4-BE49-F238E27FC236}">
                <a16:creationId xmlns:a16="http://schemas.microsoft.com/office/drawing/2014/main" id="{BFA15D9F-4448-365B-FD01-470BC83D725F}"/>
              </a:ext>
            </a:extLst>
          </p:cNvPr>
          <p:cNvSpPr txBox="1">
            <a:spLocks/>
          </p:cNvSpPr>
          <p:nvPr/>
        </p:nvSpPr>
        <p:spPr>
          <a:xfrm>
            <a:off x="931500" y="1759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GPU Architecture</a:t>
            </a:r>
          </a:p>
        </p:txBody>
      </p:sp>
    </p:spTree>
    <p:extLst>
      <p:ext uri="{BB962C8B-B14F-4D97-AF65-F5344CB8AC3E}">
        <p14:creationId xmlns:p14="http://schemas.microsoft.com/office/powerpoint/2010/main" val="11102306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38E8B-991D-8617-EF79-427DA6747015}"/>
              </a:ext>
            </a:extLst>
          </p:cNvPr>
          <p:cNvPicPr>
            <a:picLocks noChangeAspect="1"/>
          </p:cNvPicPr>
          <p:nvPr/>
        </p:nvPicPr>
        <p:blipFill rotWithShape="1">
          <a:blip r:embed="rId3"/>
          <a:srcRect l="11922" t="11310" r="33668" b="14459"/>
          <a:stretch/>
        </p:blipFill>
        <p:spPr>
          <a:xfrm>
            <a:off x="7598031" y="1190257"/>
            <a:ext cx="3877339" cy="4909017"/>
          </a:xfrm>
          <a:prstGeom prst="rect">
            <a:avLst/>
          </a:prstGeom>
        </p:spPr>
      </p:pic>
      <p:sp>
        <p:nvSpPr>
          <p:cNvPr id="5" name="TextBox 4">
            <a:extLst>
              <a:ext uri="{FF2B5EF4-FFF2-40B4-BE49-F238E27FC236}">
                <a16:creationId xmlns:a16="http://schemas.microsoft.com/office/drawing/2014/main" id="{8909844E-68E4-3887-506E-FF6CC7F292A6}"/>
              </a:ext>
            </a:extLst>
          </p:cNvPr>
          <p:cNvSpPr txBox="1"/>
          <p:nvPr/>
        </p:nvSpPr>
        <p:spPr>
          <a:xfrm>
            <a:off x="8551417" y="6099274"/>
            <a:ext cx="1738681" cy="400110"/>
          </a:xfrm>
          <a:prstGeom prst="rect">
            <a:avLst/>
          </a:prstGeom>
          <a:noFill/>
        </p:spPr>
        <p:txBody>
          <a:bodyPr wrap="none" rtlCol="0">
            <a:spAutoFit/>
          </a:bodyPr>
          <a:lstStyle/>
          <a:p>
            <a:r>
              <a:rPr lang="en-US" sz="2000" b="1" dirty="0"/>
              <a:t>Data Graph </a:t>
            </a:r>
            <a:r>
              <a:rPr lang="en-US" sz="2000" b="1" i="1" dirty="0"/>
              <a:t>G</a:t>
            </a:r>
          </a:p>
        </p:txBody>
      </p:sp>
      <p:pic>
        <p:nvPicPr>
          <p:cNvPr id="6" name="Picture 5">
            <a:extLst>
              <a:ext uri="{FF2B5EF4-FFF2-40B4-BE49-F238E27FC236}">
                <a16:creationId xmlns:a16="http://schemas.microsoft.com/office/drawing/2014/main" id="{6FB683F3-5CB1-4A04-2914-8422AEA6CB1D}"/>
              </a:ext>
            </a:extLst>
          </p:cNvPr>
          <p:cNvPicPr>
            <a:picLocks noChangeAspect="1"/>
          </p:cNvPicPr>
          <p:nvPr/>
        </p:nvPicPr>
        <p:blipFill rotWithShape="1">
          <a:blip r:embed="rId4"/>
          <a:srcRect l="7995" t="5922" r="4360" b="12576"/>
          <a:stretch/>
        </p:blipFill>
        <p:spPr>
          <a:xfrm>
            <a:off x="5288060" y="4727307"/>
            <a:ext cx="1811687" cy="1324965"/>
          </a:xfrm>
          <a:prstGeom prst="rect">
            <a:avLst/>
          </a:prstGeom>
        </p:spPr>
      </p:pic>
      <p:sp>
        <p:nvSpPr>
          <p:cNvPr id="7" name="TextBox 6">
            <a:extLst>
              <a:ext uri="{FF2B5EF4-FFF2-40B4-BE49-F238E27FC236}">
                <a16:creationId xmlns:a16="http://schemas.microsoft.com/office/drawing/2014/main" id="{1A8BA393-4FC5-88B4-524D-4106A87B2B46}"/>
              </a:ext>
            </a:extLst>
          </p:cNvPr>
          <p:cNvSpPr txBox="1"/>
          <p:nvPr/>
        </p:nvSpPr>
        <p:spPr>
          <a:xfrm>
            <a:off x="5540599" y="6099274"/>
            <a:ext cx="1250983" cy="400110"/>
          </a:xfrm>
          <a:prstGeom prst="rect">
            <a:avLst/>
          </a:prstGeom>
          <a:noFill/>
        </p:spPr>
        <p:txBody>
          <a:bodyPr wrap="none" rtlCol="0">
            <a:spAutoFit/>
          </a:bodyPr>
          <a:lstStyle/>
          <a:p>
            <a:r>
              <a:rPr lang="en-US" sz="2000" b="1" dirty="0"/>
              <a:t>Pattern </a:t>
            </a:r>
            <a:r>
              <a:rPr lang="en-US" sz="2000" b="1" i="1" dirty="0"/>
              <a:t>P</a:t>
            </a:r>
          </a:p>
        </p:txBody>
      </p:sp>
      <p:pic>
        <p:nvPicPr>
          <p:cNvPr id="19" name="Picture 18">
            <a:extLst>
              <a:ext uri="{FF2B5EF4-FFF2-40B4-BE49-F238E27FC236}">
                <a16:creationId xmlns:a16="http://schemas.microsoft.com/office/drawing/2014/main" id="{53090F81-FCC3-6717-6DBB-D31508B26319}"/>
              </a:ext>
            </a:extLst>
          </p:cNvPr>
          <p:cNvPicPr>
            <a:picLocks noChangeAspect="1"/>
          </p:cNvPicPr>
          <p:nvPr/>
        </p:nvPicPr>
        <p:blipFill rotWithShape="1">
          <a:blip r:embed="rId5"/>
          <a:srcRect t="12035"/>
          <a:stretch/>
        </p:blipFill>
        <p:spPr>
          <a:xfrm>
            <a:off x="1094040" y="2611789"/>
            <a:ext cx="4491248" cy="903649"/>
          </a:xfrm>
          <a:prstGeom prst="rect">
            <a:avLst/>
          </a:prstGeom>
        </p:spPr>
      </p:pic>
      <p:sp>
        <p:nvSpPr>
          <p:cNvPr id="22" name="Title 1">
            <a:extLst>
              <a:ext uri="{FF2B5EF4-FFF2-40B4-BE49-F238E27FC236}">
                <a16:creationId xmlns:a16="http://schemas.microsoft.com/office/drawing/2014/main" id="{8693A46F-FCC0-C3D3-A674-6EA217D9AFA3}"/>
              </a:ext>
            </a:extLst>
          </p:cNvPr>
          <p:cNvSpPr>
            <a:spLocks noGrp="1"/>
          </p:cNvSpPr>
          <p:nvPr>
            <p:ph type="title"/>
          </p:nvPr>
        </p:nvSpPr>
        <p:spPr>
          <a:xfrm>
            <a:off x="838200" y="527475"/>
            <a:ext cx="10515600" cy="1325563"/>
          </a:xfrm>
        </p:spPr>
        <p:txBody>
          <a:bodyPr/>
          <a:lstStyle/>
          <a:p>
            <a:r>
              <a:rPr lang="en-US" dirty="0"/>
              <a:t>Subgraph Matching/Counting</a:t>
            </a:r>
          </a:p>
        </p:txBody>
      </p:sp>
      <p:sp>
        <p:nvSpPr>
          <p:cNvPr id="24" name="TextBox 23">
            <a:extLst>
              <a:ext uri="{FF2B5EF4-FFF2-40B4-BE49-F238E27FC236}">
                <a16:creationId xmlns:a16="http://schemas.microsoft.com/office/drawing/2014/main" id="{422B0D1A-5B4A-1774-C000-CE0EE54B10B0}"/>
              </a:ext>
            </a:extLst>
          </p:cNvPr>
          <p:cNvSpPr txBox="1"/>
          <p:nvPr/>
        </p:nvSpPr>
        <p:spPr>
          <a:xfrm>
            <a:off x="917712" y="2158671"/>
            <a:ext cx="2181366" cy="400110"/>
          </a:xfrm>
          <a:prstGeom prst="rect">
            <a:avLst/>
          </a:prstGeom>
          <a:noFill/>
        </p:spPr>
        <p:txBody>
          <a:bodyPr wrap="none" rtlCol="0">
            <a:spAutoFit/>
          </a:bodyPr>
          <a:lstStyle/>
          <a:p>
            <a:r>
              <a:rPr lang="en-US" sz="2000" b="1" dirty="0"/>
              <a:t>Various Patterns:</a:t>
            </a:r>
            <a:endParaRPr lang="en-US" sz="2000" b="1" i="1" dirty="0"/>
          </a:p>
        </p:txBody>
      </p:sp>
    </p:spTree>
    <p:extLst>
      <p:ext uri="{BB962C8B-B14F-4D97-AF65-F5344CB8AC3E}">
        <p14:creationId xmlns:p14="http://schemas.microsoft.com/office/powerpoint/2010/main" val="582292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33E9-73E3-EB32-A7F7-951A07D15E00}"/>
              </a:ext>
            </a:extLst>
          </p:cNvPr>
          <p:cNvSpPr>
            <a:spLocks noGrp="1"/>
          </p:cNvSpPr>
          <p:nvPr>
            <p:ph type="title"/>
          </p:nvPr>
        </p:nvSpPr>
        <p:spPr/>
        <p:txBody>
          <a:bodyPr/>
          <a:lstStyle/>
          <a:p>
            <a:r>
              <a:rPr lang="en-US" dirty="0"/>
              <a:t>A Series of CPU works</a:t>
            </a:r>
          </a:p>
        </p:txBody>
      </p:sp>
      <p:sp>
        <p:nvSpPr>
          <p:cNvPr id="3" name="Content Placeholder 2">
            <a:extLst>
              <a:ext uri="{FF2B5EF4-FFF2-40B4-BE49-F238E27FC236}">
                <a16:creationId xmlns:a16="http://schemas.microsoft.com/office/drawing/2014/main" id="{ED75A40F-8A76-9AD6-8346-0E47809B5A84}"/>
              </a:ext>
            </a:extLst>
          </p:cNvPr>
          <p:cNvSpPr>
            <a:spLocks noGrp="1"/>
          </p:cNvSpPr>
          <p:nvPr>
            <p:ph idx="1"/>
          </p:nvPr>
        </p:nvSpPr>
        <p:spPr/>
        <p:txBody>
          <a:bodyPr/>
          <a:lstStyle/>
          <a:p>
            <a:r>
              <a:rPr lang="en-US" dirty="0">
                <a:latin typeface="+mj-lt"/>
                <a:cs typeface="Arial" panose="020B0604020202020204" pitchFamily="34" charset="0"/>
              </a:rPr>
              <a:t>Arabesque [</a:t>
            </a:r>
            <a:r>
              <a:rPr lang="en-US" dirty="0">
                <a:solidFill>
                  <a:schemeClr val="accent2"/>
                </a:solidFill>
                <a:latin typeface="+mj-lt"/>
                <a:cs typeface="Arial" panose="020B0604020202020204" pitchFamily="34" charset="0"/>
              </a:rPr>
              <a:t>SOSP’15</a:t>
            </a:r>
            <a:r>
              <a:rPr lang="en-US" dirty="0">
                <a:latin typeface="+mj-lt"/>
                <a:cs typeface="Arial" panose="020B0604020202020204" pitchFamily="34" charset="0"/>
              </a:rPr>
              <a:t>]</a:t>
            </a:r>
          </a:p>
          <a:p>
            <a:r>
              <a:rPr lang="en-US" dirty="0">
                <a:latin typeface="+mj-lt"/>
                <a:cs typeface="Arial" panose="020B0604020202020204" pitchFamily="34" charset="0"/>
              </a:rPr>
              <a:t>G-Miner [</a:t>
            </a:r>
            <a:r>
              <a:rPr lang="en-US" dirty="0">
                <a:solidFill>
                  <a:schemeClr val="accent2"/>
                </a:solidFill>
                <a:latin typeface="+mj-lt"/>
                <a:cs typeface="Arial" panose="020B0604020202020204" pitchFamily="34" charset="0"/>
              </a:rPr>
              <a:t>EuroSys’18</a:t>
            </a:r>
            <a:r>
              <a:rPr lang="en-US" dirty="0">
                <a:latin typeface="+mj-lt"/>
                <a:cs typeface="Arial" panose="020B0604020202020204" pitchFamily="34" charset="0"/>
              </a:rPr>
              <a:t>]</a:t>
            </a:r>
          </a:p>
          <a:p>
            <a:r>
              <a:rPr lang="en-US" dirty="0">
                <a:latin typeface="+mj-lt"/>
                <a:cs typeface="Arial" panose="020B0604020202020204" pitchFamily="34" charset="0"/>
              </a:rPr>
              <a:t>G-thinker [</a:t>
            </a:r>
            <a:r>
              <a:rPr lang="en-US" dirty="0">
                <a:solidFill>
                  <a:schemeClr val="accent2"/>
                </a:solidFill>
                <a:latin typeface="+mj-lt"/>
                <a:cs typeface="Arial" panose="020B0604020202020204" pitchFamily="34" charset="0"/>
              </a:rPr>
              <a:t>ICDE’20</a:t>
            </a:r>
            <a:r>
              <a:rPr lang="en-US" dirty="0">
                <a:latin typeface="+mj-lt"/>
                <a:cs typeface="Arial" panose="020B0604020202020204" pitchFamily="34" charset="0"/>
              </a:rPr>
              <a:t>]</a:t>
            </a:r>
          </a:p>
          <a:p>
            <a:r>
              <a:rPr lang="en-US" dirty="0">
                <a:latin typeface="+mj-lt"/>
                <a:cs typeface="Arial" panose="020B0604020202020204" pitchFamily="34" charset="0"/>
              </a:rPr>
              <a:t>Fractal [</a:t>
            </a:r>
            <a:r>
              <a:rPr lang="en-US" dirty="0">
                <a:solidFill>
                  <a:schemeClr val="accent2"/>
                </a:solidFill>
                <a:latin typeface="+mj-lt"/>
                <a:cs typeface="Arial" panose="020B0604020202020204" pitchFamily="34" charset="0"/>
              </a:rPr>
              <a:t>SIGMOD’20</a:t>
            </a:r>
            <a:r>
              <a:rPr lang="en-US" dirty="0">
                <a:latin typeface="+mj-lt"/>
                <a:cs typeface="Arial" panose="020B0604020202020204" pitchFamily="34" charset="0"/>
              </a:rPr>
              <a:t>]</a:t>
            </a:r>
          </a:p>
          <a:p>
            <a:r>
              <a:rPr lang="en-US" dirty="0">
                <a:latin typeface="+mj-lt"/>
                <a:cs typeface="Arial" panose="020B0604020202020204" pitchFamily="34" charset="0"/>
              </a:rPr>
              <a:t>Peregrine [</a:t>
            </a:r>
            <a:r>
              <a:rPr lang="en-US" dirty="0">
                <a:solidFill>
                  <a:schemeClr val="accent2"/>
                </a:solidFill>
                <a:latin typeface="+mj-lt"/>
                <a:cs typeface="Arial" panose="020B0604020202020204" pitchFamily="34" charset="0"/>
              </a:rPr>
              <a:t>EuroSys’20</a:t>
            </a:r>
            <a:r>
              <a:rPr lang="en-US" dirty="0">
                <a:latin typeface="+mj-lt"/>
                <a:cs typeface="Arial" panose="020B0604020202020204" pitchFamily="34" charset="0"/>
              </a:rPr>
              <a:t>]</a:t>
            </a:r>
          </a:p>
          <a:p>
            <a:r>
              <a:rPr lang="en-US" dirty="0" err="1">
                <a:latin typeface="+mj-lt"/>
                <a:cs typeface="Arial" panose="020B0604020202020204" pitchFamily="34" charset="0"/>
              </a:rPr>
              <a:t>GraphPi</a:t>
            </a:r>
            <a:r>
              <a:rPr lang="en-US" dirty="0">
                <a:latin typeface="+mj-lt"/>
                <a:cs typeface="Arial" panose="020B0604020202020204" pitchFamily="34" charset="0"/>
              </a:rPr>
              <a:t> [</a:t>
            </a:r>
            <a:r>
              <a:rPr lang="en-US" dirty="0">
                <a:solidFill>
                  <a:schemeClr val="accent2"/>
                </a:solidFill>
                <a:latin typeface="+mj-lt"/>
                <a:cs typeface="Arial" panose="020B0604020202020204" pitchFamily="34" charset="0"/>
              </a:rPr>
              <a:t>SC’20</a:t>
            </a:r>
            <a:r>
              <a:rPr lang="en-US" dirty="0">
                <a:latin typeface="+mj-lt"/>
                <a:cs typeface="Arial" panose="020B0604020202020204" pitchFamily="34" charset="0"/>
              </a:rPr>
              <a:t>]</a:t>
            </a:r>
          </a:p>
          <a:p>
            <a:r>
              <a:rPr lang="en-US" dirty="0">
                <a:latin typeface="+mj-lt"/>
                <a:cs typeface="Arial" panose="020B0604020202020204" pitchFamily="34" charset="0"/>
              </a:rPr>
              <a:t>…</a:t>
            </a:r>
          </a:p>
          <a:p>
            <a:endParaRPr lang="en-US" dirty="0"/>
          </a:p>
        </p:txBody>
      </p:sp>
    </p:spTree>
    <p:extLst>
      <p:ext uri="{BB962C8B-B14F-4D97-AF65-F5344CB8AC3E}">
        <p14:creationId xmlns:p14="http://schemas.microsoft.com/office/powerpoint/2010/main" val="37723792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39A6-6449-8627-B48E-B3739AD7D696}"/>
              </a:ext>
            </a:extLst>
          </p:cNvPr>
          <p:cNvSpPr>
            <a:spLocks noGrp="1"/>
          </p:cNvSpPr>
          <p:nvPr>
            <p:ph type="title"/>
          </p:nvPr>
        </p:nvSpPr>
        <p:spPr/>
        <p:txBody>
          <a:bodyPr>
            <a:normAutofit/>
          </a:bodyPr>
          <a:lstStyle/>
          <a:p>
            <a:r>
              <a:rPr lang="en-US" sz="4800" dirty="0"/>
              <a:t>Recent GPU Solutions</a:t>
            </a:r>
          </a:p>
        </p:txBody>
      </p:sp>
      <p:sp>
        <p:nvSpPr>
          <p:cNvPr id="3" name="Content Placeholder 2">
            <a:extLst>
              <a:ext uri="{FF2B5EF4-FFF2-40B4-BE49-F238E27FC236}">
                <a16:creationId xmlns:a16="http://schemas.microsoft.com/office/drawing/2014/main" id="{2E22E883-D809-441F-D7E7-20F6100E2A5C}"/>
              </a:ext>
            </a:extLst>
          </p:cNvPr>
          <p:cNvSpPr>
            <a:spLocks noGrp="1"/>
          </p:cNvSpPr>
          <p:nvPr>
            <p:ph idx="1"/>
          </p:nvPr>
        </p:nvSpPr>
        <p:spPr/>
        <p:txBody>
          <a:bodyPr/>
          <a:lstStyle/>
          <a:p>
            <a:pPr marL="0" indent="0">
              <a:buNone/>
            </a:pPr>
            <a:r>
              <a:rPr lang="en-US" sz="3200" dirty="0"/>
              <a:t>BFS-style</a:t>
            </a:r>
          </a:p>
          <a:p>
            <a:pPr lvl="1">
              <a:buFont typeface="Wingdings" pitchFamily="2" charset="2"/>
              <a:buChar char="§"/>
            </a:pPr>
            <a:r>
              <a:rPr lang="en-US" dirty="0" err="1"/>
              <a:t>CuTS</a:t>
            </a:r>
            <a:r>
              <a:rPr lang="en-US" dirty="0"/>
              <a:t> [</a:t>
            </a:r>
            <a:r>
              <a:rPr lang="en-US" dirty="0">
                <a:solidFill>
                  <a:schemeClr val="accent2"/>
                </a:solidFill>
              </a:rPr>
              <a:t>SC’21</a:t>
            </a:r>
            <a:r>
              <a:rPr lang="en-US" dirty="0"/>
              <a:t>]</a:t>
            </a:r>
          </a:p>
          <a:p>
            <a:pPr lvl="1">
              <a:buFont typeface="Wingdings" pitchFamily="2" charset="2"/>
              <a:buChar char="§"/>
            </a:pPr>
            <a:r>
              <a:rPr lang="en-US" dirty="0"/>
              <a:t>VSGM [</a:t>
            </a:r>
            <a:r>
              <a:rPr lang="en-US" dirty="0">
                <a:solidFill>
                  <a:schemeClr val="accent2"/>
                </a:solidFill>
              </a:rPr>
              <a:t>SC’22</a:t>
            </a:r>
            <a:r>
              <a:rPr lang="en-US" dirty="0"/>
              <a:t>]</a:t>
            </a:r>
          </a:p>
          <a:p>
            <a:pPr marL="457200" lvl="1" indent="0">
              <a:buNone/>
            </a:pPr>
            <a:endParaRPr lang="en-US" dirty="0"/>
          </a:p>
          <a:p>
            <a:pPr marL="0" indent="0">
              <a:buNone/>
            </a:pPr>
            <a:r>
              <a:rPr lang="en-US" sz="3200" dirty="0"/>
              <a:t>DFS-style</a:t>
            </a:r>
            <a:endParaRPr lang="en-US" dirty="0"/>
          </a:p>
          <a:p>
            <a:pPr lvl="1">
              <a:buFont typeface="Wingdings" pitchFamily="2" charset="2"/>
              <a:buChar char="§"/>
            </a:pPr>
            <a:r>
              <a:rPr lang="en-US" dirty="0" err="1"/>
              <a:t>STMatch</a:t>
            </a:r>
            <a:r>
              <a:rPr lang="en-US" dirty="0"/>
              <a:t> [</a:t>
            </a:r>
            <a:r>
              <a:rPr lang="en-US" dirty="0">
                <a:solidFill>
                  <a:schemeClr val="accent2"/>
                </a:solidFill>
              </a:rPr>
              <a:t>SC’22</a:t>
            </a:r>
            <a:r>
              <a:rPr lang="en-US" dirty="0"/>
              <a:t>]</a:t>
            </a:r>
          </a:p>
          <a:p>
            <a:pPr lvl="1">
              <a:buFont typeface="Wingdings" pitchFamily="2" charset="2"/>
              <a:buChar char="§"/>
            </a:pPr>
            <a:r>
              <a:rPr lang="en-US" dirty="0"/>
              <a:t>EGSM [</a:t>
            </a:r>
            <a:r>
              <a:rPr lang="en-US" dirty="0">
                <a:solidFill>
                  <a:schemeClr val="accent2"/>
                </a:solidFill>
              </a:rPr>
              <a:t>SIGMOD’23</a:t>
            </a:r>
            <a:r>
              <a:rPr lang="en-US" dirty="0"/>
              <a:t>]</a:t>
            </a:r>
          </a:p>
          <a:p>
            <a:pPr lvl="1">
              <a:buFont typeface="Wingdings" pitchFamily="2" charset="2"/>
              <a:buChar char="§"/>
            </a:pPr>
            <a:r>
              <a:rPr lang="en-US" dirty="0" err="1"/>
              <a:t>GraphSet</a:t>
            </a:r>
            <a:r>
              <a:rPr lang="en-US" dirty="0"/>
              <a:t> [</a:t>
            </a:r>
            <a:r>
              <a:rPr lang="en-US" dirty="0">
                <a:solidFill>
                  <a:schemeClr val="accent2"/>
                </a:solidFill>
              </a:rPr>
              <a:t>SC’23</a:t>
            </a:r>
            <a:r>
              <a:rPr lang="en-US" dirty="0"/>
              <a:t>]</a:t>
            </a:r>
          </a:p>
          <a:p>
            <a:pPr lvl="1">
              <a:buFont typeface="Wingdings" pitchFamily="2" charset="2"/>
              <a:buChar char="§"/>
            </a:pPr>
            <a:r>
              <a:rPr lang="en-US" dirty="0"/>
              <a:t>T-DFS [</a:t>
            </a:r>
            <a:r>
              <a:rPr lang="en-US" dirty="0">
                <a:solidFill>
                  <a:schemeClr val="accent2"/>
                </a:solidFill>
              </a:rPr>
              <a:t>ICDE’24</a:t>
            </a:r>
            <a:r>
              <a:rPr lang="en-US" dirty="0"/>
              <a:t>]</a:t>
            </a:r>
          </a:p>
        </p:txBody>
      </p:sp>
    </p:spTree>
    <p:extLst>
      <p:ext uri="{BB962C8B-B14F-4D97-AF65-F5344CB8AC3E}">
        <p14:creationId xmlns:p14="http://schemas.microsoft.com/office/powerpoint/2010/main" val="798278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A26646-FAFD-83ED-2FA7-7BAF7961665A}"/>
              </a:ext>
            </a:extLst>
          </p:cNvPr>
          <p:cNvPicPr>
            <a:picLocks noChangeAspect="1"/>
          </p:cNvPicPr>
          <p:nvPr/>
        </p:nvPicPr>
        <p:blipFill rotWithShape="1">
          <a:blip r:embed="rId3"/>
          <a:srcRect b="7315"/>
          <a:stretch/>
        </p:blipFill>
        <p:spPr>
          <a:xfrm>
            <a:off x="9528370" y="3756843"/>
            <a:ext cx="1976370" cy="2747703"/>
          </a:xfrm>
          <a:prstGeom prst="rect">
            <a:avLst/>
          </a:prstGeom>
        </p:spPr>
      </p:pic>
      <p:pic>
        <p:nvPicPr>
          <p:cNvPr id="11" name="Picture 10">
            <a:extLst>
              <a:ext uri="{FF2B5EF4-FFF2-40B4-BE49-F238E27FC236}">
                <a16:creationId xmlns:a16="http://schemas.microsoft.com/office/drawing/2014/main" id="{1F35F97C-71C7-094F-5AD1-69AEB65D26D6}"/>
              </a:ext>
            </a:extLst>
          </p:cNvPr>
          <p:cNvPicPr>
            <a:picLocks noChangeAspect="1"/>
          </p:cNvPicPr>
          <p:nvPr/>
        </p:nvPicPr>
        <p:blipFill rotWithShape="1">
          <a:blip r:embed="rId4"/>
          <a:srcRect l="77619" t="10317" b="5229"/>
          <a:stretch/>
        </p:blipFill>
        <p:spPr>
          <a:xfrm>
            <a:off x="8119134" y="3647676"/>
            <a:ext cx="1342832" cy="2693231"/>
          </a:xfrm>
          <a:prstGeom prst="rect">
            <a:avLst/>
          </a:prstGeom>
        </p:spPr>
      </p:pic>
      <p:pic>
        <p:nvPicPr>
          <p:cNvPr id="18" name="Picture 17">
            <a:extLst>
              <a:ext uri="{FF2B5EF4-FFF2-40B4-BE49-F238E27FC236}">
                <a16:creationId xmlns:a16="http://schemas.microsoft.com/office/drawing/2014/main" id="{AB093EEB-98CB-7FAD-55EA-2371847F29C4}"/>
              </a:ext>
            </a:extLst>
          </p:cNvPr>
          <p:cNvPicPr>
            <a:picLocks noChangeAspect="1"/>
          </p:cNvPicPr>
          <p:nvPr/>
        </p:nvPicPr>
        <p:blipFill>
          <a:blip r:embed="rId5"/>
          <a:stretch>
            <a:fillRect/>
          </a:stretch>
        </p:blipFill>
        <p:spPr>
          <a:xfrm>
            <a:off x="5264527" y="4793146"/>
            <a:ext cx="1783746" cy="1783746"/>
          </a:xfrm>
          <a:prstGeom prst="rect">
            <a:avLst/>
          </a:prstGeom>
        </p:spPr>
      </p:pic>
      <p:sp>
        <p:nvSpPr>
          <p:cNvPr id="22" name="Rectangle 21">
            <a:extLst>
              <a:ext uri="{FF2B5EF4-FFF2-40B4-BE49-F238E27FC236}">
                <a16:creationId xmlns:a16="http://schemas.microsoft.com/office/drawing/2014/main" id="{0CE47133-CF0D-82DF-2518-3EC672C708DE}"/>
              </a:ext>
            </a:extLst>
          </p:cNvPr>
          <p:cNvSpPr/>
          <p:nvPr/>
        </p:nvSpPr>
        <p:spPr>
          <a:xfrm>
            <a:off x="5636866" y="4793146"/>
            <a:ext cx="1039067" cy="338554"/>
          </a:xfrm>
          <a:prstGeom prst="rect">
            <a:avLst/>
          </a:prstGeom>
        </p:spPr>
        <p:txBody>
          <a:bodyPr wrap="none">
            <a:spAutoFit/>
          </a:bodyPr>
          <a:lstStyle/>
          <a:p>
            <a:r>
              <a:rPr lang="en-US" altLang="zh-CN" sz="1600" b="1" dirty="0">
                <a:solidFill>
                  <a:srgbClr val="A7F0FF"/>
                </a:solidFill>
                <a:latin typeface="Corbel" charset="0"/>
                <a:ea typeface="Corbel" charset="0"/>
                <a:cs typeface="Corbel" charset="0"/>
              </a:rPr>
              <a:t>Graph</a:t>
            </a:r>
            <a:r>
              <a:rPr lang="zh-CN" altLang="en-US" sz="1600" b="1" dirty="0">
                <a:solidFill>
                  <a:srgbClr val="A7F0FF"/>
                </a:solidFill>
                <a:latin typeface="Corbel" charset="0"/>
                <a:ea typeface="Corbel" charset="0"/>
                <a:cs typeface="Corbel" charset="0"/>
              </a:rPr>
              <a:t> </a:t>
            </a:r>
            <a:r>
              <a:rPr lang="en-US" altLang="zh-CN" sz="1600" b="1" dirty="0">
                <a:solidFill>
                  <a:srgbClr val="A7F0FF"/>
                </a:solidFill>
                <a:latin typeface="Corbel" charset="0"/>
                <a:ea typeface="Corbel" charset="0"/>
                <a:cs typeface="Corbel" charset="0"/>
              </a:rPr>
              <a:t>DB</a:t>
            </a:r>
            <a:endParaRPr lang="en-US" sz="1600" dirty="0">
              <a:solidFill>
                <a:srgbClr val="A7F0FF"/>
              </a:solidFill>
            </a:endParaRPr>
          </a:p>
        </p:txBody>
      </p:sp>
      <p:pic>
        <p:nvPicPr>
          <p:cNvPr id="23" name="Picture 22">
            <a:extLst>
              <a:ext uri="{FF2B5EF4-FFF2-40B4-BE49-F238E27FC236}">
                <a16:creationId xmlns:a16="http://schemas.microsoft.com/office/drawing/2014/main" id="{76B46556-F0C8-6A59-084C-B6884104944F}"/>
              </a:ext>
            </a:extLst>
          </p:cNvPr>
          <p:cNvPicPr>
            <a:picLocks noChangeAspect="1"/>
          </p:cNvPicPr>
          <p:nvPr/>
        </p:nvPicPr>
        <p:blipFill>
          <a:blip r:embed="rId6"/>
          <a:stretch>
            <a:fillRect/>
          </a:stretch>
        </p:blipFill>
        <p:spPr>
          <a:xfrm>
            <a:off x="6848628" y="4745701"/>
            <a:ext cx="668784" cy="668784"/>
          </a:xfrm>
          <a:prstGeom prst="rect">
            <a:avLst/>
          </a:prstGeom>
        </p:spPr>
      </p:pic>
      <p:pic>
        <p:nvPicPr>
          <p:cNvPr id="24" name="Picture 23">
            <a:extLst>
              <a:ext uri="{FF2B5EF4-FFF2-40B4-BE49-F238E27FC236}">
                <a16:creationId xmlns:a16="http://schemas.microsoft.com/office/drawing/2014/main" id="{D63B1376-2D87-381D-A2A1-455E7AEC7D40}"/>
              </a:ext>
            </a:extLst>
          </p:cNvPr>
          <p:cNvPicPr>
            <a:picLocks noChangeAspect="1"/>
          </p:cNvPicPr>
          <p:nvPr/>
        </p:nvPicPr>
        <p:blipFill>
          <a:blip r:embed="rId7"/>
          <a:stretch>
            <a:fillRect/>
          </a:stretch>
        </p:blipFill>
        <p:spPr>
          <a:xfrm>
            <a:off x="6924906" y="5408510"/>
            <a:ext cx="567184" cy="567184"/>
          </a:xfrm>
          <a:prstGeom prst="rect">
            <a:avLst/>
          </a:prstGeom>
        </p:spPr>
      </p:pic>
      <p:pic>
        <p:nvPicPr>
          <p:cNvPr id="25" name="Picture 24">
            <a:extLst>
              <a:ext uri="{FF2B5EF4-FFF2-40B4-BE49-F238E27FC236}">
                <a16:creationId xmlns:a16="http://schemas.microsoft.com/office/drawing/2014/main" id="{22636596-7C01-2BC7-3DBB-FFEDD42C1853}"/>
              </a:ext>
            </a:extLst>
          </p:cNvPr>
          <p:cNvPicPr>
            <a:picLocks noChangeAspect="1"/>
          </p:cNvPicPr>
          <p:nvPr/>
        </p:nvPicPr>
        <p:blipFill>
          <a:blip r:embed="rId8"/>
          <a:stretch>
            <a:fillRect/>
          </a:stretch>
        </p:blipFill>
        <p:spPr>
          <a:xfrm>
            <a:off x="6890084" y="5931003"/>
            <a:ext cx="625162" cy="625162"/>
          </a:xfrm>
          <a:prstGeom prst="rect">
            <a:avLst/>
          </a:prstGeom>
        </p:spPr>
      </p:pic>
      <p:sp>
        <p:nvSpPr>
          <p:cNvPr id="26" name="Oval 25">
            <a:extLst>
              <a:ext uri="{FF2B5EF4-FFF2-40B4-BE49-F238E27FC236}">
                <a16:creationId xmlns:a16="http://schemas.microsoft.com/office/drawing/2014/main" id="{B3E38C37-ACA2-FBFB-945C-95C56C42FB09}"/>
              </a:ext>
            </a:extLst>
          </p:cNvPr>
          <p:cNvSpPr/>
          <p:nvPr/>
        </p:nvSpPr>
        <p:spPr>
          <a:xfrm>
            <a:off x="7538272" y="4969160"/>
            <a:ext cx="163345" cy="77976"/>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Oval 26">
            <a:extLst>
              <a:ext uri="{FF2B5EF4-FFF2-40B4-BE49-F238E27FC236}">
                <a16:creationId xmlns:a16="http://schemas.microsoft.com/office/drawing/2014/main" id="{947A871F-1764-4BD3-FC09-FC04C9B485AD}"/>
              </a:ext>
            </a:extLst>
          </p:cNvPr>
          <p:cNvSpPr/>
          <p:nvPr/>
        </p:nvSpPr>
        <p:spPr>
          <a:xfrm>
            <a:off x="7662706" y="4825581"/>
            <a:ext cx="311634" cy="11114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Oval 27">
            <a:extLst>
              <a:ext uri="{FF2B5EF4-FFF2-40B4-BE49-F238E27FC236}">
                <a16:creationId xmlns:a16="http://schemas.microsoft.com/office/drawing/2014/main" id="{8BF8E7BC-0836-520C-66B0-259A3B14AEE9}"/>
              </a:ext>
            </a:extLst>
          </p:cNvPr>
          <p:cNvSpPr/>
          <p:nvPr/>
        </p:nvSpPr>
        <p:spPr>
          <a:xfrm>
            <a:off x="7818523" y="4640222"/>
            <a:ext cx="428783" cy="1529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9" name="Picture 28" descr="Diagram&#10;&#10;Description automatically generated">
            <a:extLst>
              <a:ext uri="{FF2B5EF4-FFF2-40B4-BE49-F238E27FC236}">
                <a16:creationId xmlns:a16="http://schemas.microsoft.com/office/drawing/2014/main" id="{0F537B0A-DBBD-80AC-CF0A-6BAE38E45FB1}"/>
              </a:ext>
            </a:extLst>
          </p:cNvPr>
          <p:cNvPicPr>
            <a:picLocks noChangeAspect="1"/>
          </p:cNvPicPr>
          <p:nvPr/>
        </p:nvPicPr>
        <p:blipFill>
          <a:blip r:embed="rId9"/>
          <a:stretch>
            <a:fillRect/>
          </a:stretch>
        </p:blipFill>
        <p:spPr>
          <a:xfrm>
            <a:off x="690289" y="2431786"/>
            <a:ext cx="4690192" cy="3087047"/>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9</a:t>
            </a:fld>
            <a:endParaRPr lang="en-US" sz="2000" dirty="0">
              <a:solidFill>
                <a:schemeClr val="tx1"/>
              </a:solidFill>
              <a:latin typeface="Arial" pitchFamily="34" charset="0"/>
              <a:cs typeface="Arial" pitchFamily="34" charset="0"/>
            </a:endParaRPr>
          </a:p>
        </p:txBody>
      </p:sp>
      <p:sp>
        <p:nvSpPr>
          <p:cNvPr id="5" name="Content Placeholder 2">
            <a:extLst>
              <a:ext uri="{FF2B5EF4-FFF2-40B4-BE49-F238E27FC236}">
                <a16:creationId xmlns:a16="http://schemas.microsoft.com/office/drawing/2014/main" id="{2EA3ECCC-179E-41F8-70F1-84554C289AEB}"/>
              </a:ext>
            </a:extLst>
          </p:cNvPr>
          <p:cNvSpPr>
            <a:spLocks noGrp="1"/>
          </p:cNvSpPr>
          <p:nvPr>
            <p:ph idx="1"/>
          </p:nvPr>
        </p:nvSpPr>
        <p:spPr>
          <a:xfrm>
            <a:off x="703422" y="1445402"/>
            <a:ext cx="8515350" cy="4221162"/>
          </a:xfrm>
        </p:spPr>
        <p:txBody>
          <a:bodyPr>
            <a:normAutofit/>
          </a:body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Graph-Centric,</a:t>
            </a:r>
            <a:r>
              <a:rPr lang="zh-CN" altLang="en-US" sz="3600" b="1" dirty="0">
                <a:solidFill>
                  <a:srgbClr val="C00000"/>
                </a:solidFill>
                <a:latin typeface="Times New Roman" panose="02020603050405020304" pitchFamily="18" charset="0"/>
                <a:cs typeface="Times New Roman" panose="02020603050405020304" pitchFamily="18" charset="0"/>
              </a:rPr>
              <a:t> </a:t>
            </a:r>
            <a:r>
              <a:rPr lang="en-US" altLang="zh-CN" sz="3600" b="1" dirty="0">
                <a:solidFill>
                  <a:srgbClr val="C00000"/>
                </a:solidFill>
                <a:latin typeface="Times New Roman" panose="02020603050405020304" pitchFamily="18" charset="0"/>
                <a:cs typeface="Times New Roman" panose="02020603050405020304" pitchFamily="18" charset="0"/>
              </a:rPr>
              <a:t>Recursive</a:t>
            </a:r>
            <a:r>
              <a:rPr lang="zh-CN" altLang="en-US" sz="3600" b="1" dirty="0">
                <a:solidFill>
                  <a:srgbClr val="C00000"/>
                </a:solidFill>
                <a:latin typeface="Times New Roman" panose="02020603050405020304" pitchFamily="18" charset="0"/>
                <a:cs typeface="Times New Roman" panose="02020603050405020304" pitchFamily="18" charset="0"/>
              </a:rPr>
              <a:t> </a:t>
            </a:r>
            <a:endParaRPr lang="en-US" sz="3600" dirty="0"/>
          </a:p>
        </p:txBody>
      </p:sp>
      <p:sp>
        <p:nvSpPr>
          <p:cNvPr id="30" name="Content Placeholder 2">
            <a:extLst>
              <a:ext uri="{FF2B5EF4-FFF2-40B4-BE49-F238E27FC236}">
                <a16:creationId xmlns:a16="http://schemas.microsoft.com/office/drawing/2014/main" id="{1F728155-FAFC-ABEF-5B15-D12796E78481}"/>
              </a:ext>
            </a:extLst>
          </p:cNvPr>
          <p:cNvSpPr txBox="1">
            <a:spLocks/>
          </p:cNvSpPr>
          <p:nvPr/>
        </p:nvSpPr>
        <p:spPr>
          <a:xfrm>
            <a:off x="5021291" y="2149663"/>
            <a:ext cx="7114797" cy="2565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altLang="zh-CN" sz="2800" dirty="0"/>
              <a:t>High</a:t>
            </a:r>
            <a:r>
              <a:rPr lang="zh-CN" altLang="en-US" sz="2800" dirty="0"/>
              <a:t> </a:t>
            </a:r>
            <a:r>
              <a:rPr lang="en-US" altLang="zh-CN" sz="2800" dirty="0"/>
              <a:t>time</a:t>
            </a:r>
            <a:r>
              <a:rPr lang="zh-CN" altLang="en-US" sz="2800" dirty="0"/>
              <a:t> </a:t>
            </a:r>
            <a:r>
              <a:rPr lang="en-US" altLang="zh-CN" sz="2800" dirty="0"/>
              <a:t>complexity</a:t>
            </a:r>
          </a:p>
          <a:p>
            <a:pPr lvl="1"/>
            <a:r>
              <a:rPr lang="zh-CN" altLang="en-US" i="1" dirty="0"/>
              <a:t> </a:t>
            </a:r>
            <a:r>
              <a:rPr lang="en-US" altLang="zh-CN" dirty="0"/>
              <a:t>Often</a:t>
            </a:r>
            <a:r>
              <a:rPr lang="zh-CN" altLang="en-US" i="1" dirty="0"/>
              <a:t> </a:t>
            </a:r>
            <a:r>
              <a:rPr lang="en-US" altLang="zh-CN" dirty="0">
                <a:solidFill>
                  <a:srgbClr val="0070C0"/>
                </a:solidFill>
              </a:rPr>
              <a:t>NP-hard</a:t>
            </a:r>
            <a:r>
              <a:rPr lang="zh-CN" altLang="en-US" dirty="0"/>
              <a:t> </a:t>
            </a:r>
            <a:r>
              <a:rPr lang="en-US" altLang="zh-CN" dirty="0"/>
              <a:t>due</a:t>
            </a:r>
            <a:r>
              <a:rPr lang="zh-CN" altLang="en-US" dirty="0"/>
              <a:t> </a:t>
            </a:r>
            <a:r>
              <a:rPr lang="en-US" altLang="zh-CN" dirty="0"/>
              <a:t>to</a:t>
            </a:r>
            <a:r>
              <a:rPr lang="zh-CN" altLang="en-US" dirty="0"/>
              <a:t> </a:t>
            </a:r>
            <a:r>
              <a:rPr lang="en-US" altLang="zh-CN" dirty="0"/>
              <a:t>search</a:t>
            </a:r>
            <a:r>
              <a:rPr lang="zh-CN" altLang="en-US" dirty="0"/>
              <a:t> </a:t>
            </a:r>
            <a:r>
              <a:rPr lang="en-US" altLang="zh-CN" dirty="0"/>
              <a:t>space</a:t>
            </a:r>
            <a:r>
              <a:rPr lang="zh-CN" altLang="en-US" dirty="0"/>
              <a:t> </a:t>
            </a:r>
            <a:r>
              <a:rPr lang="en-US" altLang="zh-CN" dirty="0"/>
              <a:t>explosion</a:t>
            </a:r>
          </a:p>
          <a:p>
            <a:pPr lvl="1"/>
            <a:r>
              <a:rPr lang="zh-CN" altLang="en-US" dirty="0"/>
              <a:t> </a:t>
            </a:r>
            <a:r>
              <a:rPr lang="en-US" altLang="zh-CN" dirty="0"/>
              <a:t>Heavily</a:t>
            </a:r>
            <a:r>
              <a:rPr lang="zh-CN" altLang="en-US" dirty="0"/>
              <a:t> </a:t>
            </a:r>
            <a:r>
              <a:rPr lang="en-US" altLang="zh-CN" dirty="0"/>
              <a:t>relies</a:t>
            </a:r>
            <a:r>
              <a:rPr lang="zh-CN" altLang="en-US" dirty="0"/>
              <a:t> </a:t>
            </a:r>
            <a:r>
              <a:rPr lang="en-US" altLang="zh-CN" dirty="0"/>
              <a:t>on</a:t>
            </a:r>
            <a:r>
              <a:rPr lang="zh-CN" altLang="en-US" dirty="0"/>
              <a:t> </a:t>
            </a:r>
            <a:r>
              <a:rPr lang="en-US" altLang="zh-CN" dirty="0"/>
              <a:t>effective</a:t>
            </a:r>
            <a:r>
              <a:rPr lang="zh-CN" altLang="en-US" dirty="0"/>
              <a:t> </a:t>
            </a:r>
            <a:r>
              <a:rPr lang="en-US" altLang="zh-CN" dirty="0">
                <a:solidFill>
                  <a:srgbClr val="0070C0"/>
                </a:solidFill>
              </a:rPr>
              <a:t>pruning</a:t>
            </a:r>
            <a:r>
              <a:rPr lang="zh-CN" altLang="en-US" dirty="0"/>
              <a:t> </a:t>
            </a:r>
            <a:r>
              <a:rPr lang="en-US" altLang="zh-CN" dirty="0"/>
              <a:t>techniques</a:t>
            </a:r>
            <a:endParaRPr lang="en-US" altLang="zh-CN" dirty="0">
              <a:solidFill>
                <a:srgbClr val="C00000"/>
              </a:solidFill>
            </a:endParaRPr>
          </a:p>
        </p:txBody>
      </p:sp>
    </p:spTree>
    <p:extLst>
      <p:ext uri="{BB962C8B-B14F-4D97-AF65-F5344CB8AC3E}">
        <p14:creationId xmlns:p14="http://schemas.microsoft.com/office/powerpoint/2010/main" val="132010892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629C-52CE-BC36-D452-1198BC8A08DA}"/>
              </a:ext>
            </a:extLst>
          </p:cNvPr>
          <p:cNvSpPr>
            <a:spLocks noGrp="1"/>
          </p:cNvSpPr>
          <p:nvPr>
            <p:ph type="title"/>
          </p:nvPr>
        </p:nvSpPr>
        <p:spPr/>
        <p:txBody>
          <a:bodyPr>
            <a:normAutofit/>
          </a:bodyPr>
          <a:lstStyle/>
          <a:p>
            <a:r>
              <a:rPr lang="en-US" sz="4800" dirty="0" err="1"/>
              <a:t>CuTS</a:t>
            </a:r>
            <a:endParaRPr lang="en-US" sz="4800" dirty="0"/>
          </a:p>
        </p:txBody>
      </p:sp>
      <p:sp>
        <p:nvSpPr>
          <p:cNvPr id="3" name="Content Placeholder 2">
            <a:extLst>
              <a:ext uri="{FF2B5EF4-FFF2-40B4-BE49-F238E27FC236}">
                <a16:creationId xmlns:a16="http://schemas.microsoft.com/office/drawing/2014/main" id="{7980F355-86AA-7411-7CBF-788A989BF983}"/>
              </a:ext>
            </a:extLst>
          </p:cNvPr>
          <p:cNvSpPr>
            <a:spLocks noGrp="1"/>
          </p:cNvSpPr>
          <p:nvPr>
            <p:ph idx="1"/>
          </p:nvPr>
        </p:nvSpPr>
        <p:spPr>
          <a:xfrm>
            <a:off x="838200" y="1825625"/>
            <a:ext cx="10515600" cy="1129584"/>
          </a:xfrm>
        </p:spPr>
        <p:txBody>
          <a:bodyPr/>
          <a:lstStyle/>
          <a:p>
            <a:pPr marL="0" indent="0">
              <a:buNone/>
            </a:pPr>
            <a:r>
              <a:rPr lang="en-US" sz="3200" dirty="0" err="1">
                <a:solidFill>
                  <a:srgbClr val="C00000"/>
                </a:solidFill>
                <a:latin typeface="+mj-lt"/>
              </a:rPr>
              <a:t>Trie</a:t>
            </a:r>
            <a:r>
              <a:rPr lang="en-US" sz="3200" dirty="0">
                <a:solidFill>
                  <a:srgbClr val="C00000"/>
                </a:solidFill>
                <a:latin typeface="+mj-lt"/>
              </a:rPr>
              <a:t>-based</a:t>
            </a:r>
            <a:r>
              <a:rPr lang="en-US" sz="3200" dirty="0">
                <a:latin typeface="+mj-lt"/>
              </a:rPr>
              <a:t> Data Structure maintained in GPU</a:t>
            </a:r>
          </a:p>
          <a:p>
            <a:pPr marL="1143000" lvl="1" indent="-457200"/>
            <a:r>
              <a:rPr lang="en-US" dirty="0">
                <a:latin typeface="+mj-lt"/>
              </a:rPr>
              <a:t>Many paths share common parents/prefixes</a:t>
            </a:r>
          </a:p>
          <a:p>
            <a:pPr marL="1143000" lvl="1" indent="-457200"/>
            <a:endParaRPr lang="en-US" dirty="0">
              <a:latin typeface="+mj-lt"/>
            </a:endParaRPr>
          </a:p>
        </p:txBody>
      </p:sp>
      <p:sp>
        <p:nvSpPr>
          <p:cNvPr id="4" name="Slide Number Placeholder 3">
            <a:extLst>
              <a:ext uri="{FF2B5EF4-FFF2-40B4-BE49-F238E27FC236}">
                <a16:creationId xmlns:a16="http://schemas.microsoft.com/office/drawing/2014/main" id="{BB12C45E-941C-1A58-E798-7F0CF31BCCE1}"/>
              </a:ext>
            </a:extLst>
          </p:cNvPr>
          <p:cNvSpPr>
            <a:spLocks noGrp="1"/>
          </p:cNvSpPr>
          <p:nvPr>
            <p:ph type="sldNum" sz="quarter" idx="12"/>
          </p:nvPr>
        </p:nvSpPr>
        <p:spPr/>
        <p:txBody>
          <a:bodyPr/>
          <a:lstStyle/>
          <a:p>
            <a:fld id="{6F6053F2-432F-FB4F-AC79-1AD4FC0B2E9E}" type="slidenum">
              <a:rPr lang="en-US" smtClean="0"/>
              <a:t>90</a:t>
            </a:fld>
            <a:endParaRPr lang="en-US"/>
          </a:p>
        </p:txBody>
      </p:sp>
      <p:pic>
        <p:nvPicPr>
          <p:cNvPr id="5" name="Picture 4">
            <a:extLst>
              <a:ext uri="{FF2B5EF4-FFF2-40B4-BE49-F238E27FC236}">
                <a16:creationId xmlns:a16="http://schemas.microsoft.com/office/drawing/2014/main" id="{76055807-6AE2-F104-FCC6-00F06B8DEF32}"/>
              </a:ext>
            </a:extLst>
          </p:cNvPr>
          <p:cNvPicPr>
            <a:picLocks noChangeAspect="1"/>
          </p:cNvPicPr>
          <p:nvPr/>
        </p:nvPicPr>
        <p:blipFill>
          <a:blip r:embed="rId3"/>
          <a:stretch>
            <a:fillRect/>
          </a:stretch>
        </p:blipFill>
        <p:spPr>
          <a:xfrm>
            <a:off x="3219719" y="153300"/>
            <a:ext cx="8804856" cy="862723"/>
          </a:xfrm>
          <a:prstGeom prst="rect">
            <a:avLst/>
          </a:prstGeom>
        </p:spPr>
      </p:pic>
      <p:pic>
        <p:nvPicPr>
          <p:cNvPr id="6" name="Picture 5">
            <a:extLst>
              <a:ext uri="{FF2B5EF4-FFF2-40B4-BE49-F238E27FC236}">
                <a16:creationId xmlns:a16="http://schemas.microsoft.com/office/drawing/2014/main" id="{0CE5CB9D-7B6A-E328-868E-32B9D7636C71}"/>
              </a:ext>
            </a:extLst>
          </p:cNvPr>
          <p:cNvPicPr>
            <a:picLocks noChangeAspect="1"/>
          </p:cNvPicPr>
          <p:nvPr/>
        </p:nvPicPr>
        <p:blipFill>
          <a:blip r:embed="rId4"/>
          <a:stretch>
            <a:fillRect/>
          </a:stretch>
        </p:blipFill>
        <p:spPr>
          <a:xfrm>
            <a:off x="3581401" y="2735783"/>
            <a:ext cx="3650557" cy="4124799"/>
          </a:xfrm>
          <a:prstGeom prst="rect">
            <a:avLst/>
          </a:prstGeom>
        </p:spPr>
      </p:pic>
      <p:sp>
        <p:nvSpPr>
          <p:cNvPr id="7" name="TextBox 6">
            <a:extLst>
              <a:ext uri="{FF2B5EF4-FFF2-40B4-BE49-F238E27FC236}">
                <a16:creationId xmlns:a16="http://schemas.microsoft.com/office/drawing/2014/main" id="{D5299A89-B288-25BA-15A4-ADA8AFA11421}"/>
              </a:ext>
            </a:extLst>
          </p:cNvPr>
          <p:cNvSpPr txBox="1"/>
          <p:nvPr/>
        </p:nvSpPr>
        <p:spPr>
          <a:xfrm>
            <a:off x="1908635" y="4893539"/>
            <a:ext cx="1906676" cy="461665"/>
          </a:xfrm>
          <a:prstGeom prst="rect">
            <a:avLst/>
          </a:prstGeom>
          <a:noFill/>
        </p:spPr>
        <p:txBody>
          <a:bodyPr wrap="none" rtlCol="0">
            <a:spAutoFit/>
          </a:bodyPr>
          <a:lstStyle/>
          <a:p>
            <a:r>
              <a:rPr lang="en-US" sz="2400" b="1" dirty="0" err="1">
                <a:solidFill>
                  <a:srgbClr val="0070C0"/>
                </a:solidFill>
                <a:effectLst/>
                <a:latin typeface="+mj-lt"/>
              </a:rPr>
              <a:t>nodeID</a:t>
            </a:r>
            <a:r>
              <a:rPr lang="en-US" sz="2400" b="1" dirty="0">
                <a:solidFill>
                  <a:srgbClr val="0070C0"/>
                </a:solidFill>
                <a:effectLst/>
                <a:latin typeface="+mj-lt"/>
              </a:rPr>
              <a:t> array </a:t>
            </a:r>
            <a:endParaRPr lang="en-US" sz="2400" b="1" dirty="0">
              <a:solidFill>
                <a:srgbClr val="0070C0"/>
              </a:solidFill>
              <a:latin typeface="+mj-lt"/>
            </a:endParaRPr>
          </a:p>
        </p:txBody>
      </p:sp>
      <p:sp>
        <p:nvSpPr>
          <p:cNvPr id="8" name="TextBox 7">
            <a:extLst>
              <a:ext uri="{FF2B5EF4-FFF2-40B4-BE49-F238E27FC236}">
                <a16:creationId xmlns:a16="http://schemas.microsoft.com/office/drawing/2014/main" id="{B6C7F6A5-615C-5E12-2B7A-76F6E8C4ACAE}"/>
              </a:ext>
            </a:extLst>
          </p:cNvPr>
          <p:cNvSpPr txBox="1"/>
          <p:nvPr/>
        </p:nvSpPr>
        <p:spPr>
          <a:xfrm>
            <a:off x="2142545" y="4546801"/>
            <a:ext cx="1672766" cy="461665"/>
          </a:xfrm>
          <a:prstGeom prst="rect">
            <a:avLst/>
          </a:prstGeom>
          <a:noFill/>
        </p:spPr>
        <p:txBody>
          <a:bodyPr wrap="none" rtlCol="0">
            <a:spAutoFit/>
          </a:bodyPr>
          <a:lstStyle/>
          <a:p>
            <a:r>
              <a:rPr lang="en-US" sz="2400" b="1" dirty="0">
                <a:solidFill>
                  <a:schemeClr val="accent2"/>
                </a:solidFill>
                <a:effectLst/>
                <a:latin typeface="+mj-lt"/>
              </a:rPr>
              <a:t>index array </a:t>
            </a:r>
            <a:endParaRPr lang="en-US" sz="2400" b="1" dirty="0">
              <a:solidFill>
                <a:schemeClr val="accent2"/>
              </a:solidFill>
              <a:latin typeface="+mj-lt"/>
            </a:endParaRPr>
          </a:p>
        </p:txBody>
      </p:sp>
    </p:spTree>
    <p:extLst>
      <p:ext uri="{BB962C8B-B14F-4D97-AF65-F5344CB8AC3E}">
        <p14:creationId xmlns:p14="http://schemas.microsoft.com/office/powerpoint/2010/main" val="52017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629C-52CE-BC36-D452-1198BC8A08DA}"/>
              </a:ext>
            </a:extLst>
          </p:cNvPr>
          <p:cNvSpPr>
            <a:spLocks noGrp="1"/>
          </p:cNvSpPr>
          <p:nvPr>
            <p:ph type="title"/>
          </p:nvPr>
        </p:nvSpPr>
        <p:spPr/>
        <p:txBody>
          <a:bodyPr>
            <a:normAutofit/>
          </a:bodyPr>
          <a:lstStyle/>
          <a:p>
            <a:r>
              <a:rPr lang="en-US" sz="4800" dirty="0" err="1"/>
              <a:t>CuTS</a:t>
            </a:r>
            <a:endParaRPr lang="en-US" sz="4800" dirty="0"/>
          </a:p>
        </p:txBody>
      </p:sp>
      <p:sp>
        <p:nvSpPr>
          <p:cNvPr id="3" name="Content Placeholder 2">
            <a:extLst>
              <a:ext uri="{FF2B5EF4-FFF2-40B4-BE49-F238E27FC236}">
                <a16:creationId xmlns:a16="http://schemas.microsoft.com/office/drawing/2014/main" id="{7980F355-86AA-7411-7CBF-788A989BF983}"/>
              </a:ext>
            </a:extLst>
          </p:cNvPr>
          <p:cNvSpPr>
            <a:spLocks noGrp="1"/>
          </p:cNvSpPr>
          <p:nvPr>
            <p:ph idx="1"/>
          </p:nvPr>
        </p:nvSpPr>
        <p:spPr>
          <a:xfrm>
            <a:off x="838200" y="1825625"/>
            <a:ext cx="10515600" cy="747934"/>
          </a:xfrm>
        </p:spPr>
        <p:txBody>
          <a:bodyPr>
            <a:normAutofit/>
          </a:bodyPr>
          <a:lstStyle/>
          <a:p>
            <a:pPr marL="0" indent="0">
              <a:buNone/>
            </a:pPr>
            <a:r>
              <a:rPr lang="en-US" sz="3200" dirty="0">
                <a:latin typeface="+mj-lt"/>
              </a:rPr>
              <a:t>Hybrid BFS-DFS strategy</a:t>
            </a:r>
          </a:p>
        </p:txBody>
      </p:sp>
      <p:sp>
        <p:nvSpPr>
          <p:cNvPr id="4" name="Slide Number Placeholder 3">
            <a:extLst>
              <a:ext uri="{FF2B5EF4-FFF2-40B4-BE49-F238E27FC236}">
                <a16:creationId xmlns:a16="http://schemas.microsoft.com/office/drawing/2014/main" id="{BB12C45E-941C-1A58-E798-7F0CF31BCCE1}"/>
              </a:ext>
            </a:extLst>
          </p:cNvPr>
          <p:cNvSpPr>
            <a:spLocks noGrp="1"/>
          </p:cNvSpPr>
          <p:nvPr>
            <p:ph type="sldNum" sz="quarter" idx="12"/>
          </p:nvPr>
        </p:nvSpPr>
        <p:spPr/>
        <p:txBody>
          <a:bodyPr/>
          <a:lstStyle/>
          <a:p>
            <a:fld id="{6F6053F2-432F-FB4F-AC79-1AD4FC0B2E9E}" type="slidenum">
              <a:rPr lang="en-US" smtClean="0"/>
              <a:t>91</a:t>
            </a:fld>
            <a:endParaRPr lang="en-US" dirty="0"/>
          </a:p>
        </p:txBody>
      </p:sp>
      <p:graphicFrame>
        <p:nvGraphicFramePr>
          <p:cNvPr id="9" name="Table 8">
            <a:extLst>
              <a:ext uri="{FF2B5EF4-FFF2-40B4-BE49-F238E27FC236}">
                <a16:creationId xmlns:a16="http://schemas.microsoft.com/office/drawing/2014/main" id="{F0D11FDF-7796-C68C-F9A5-0B62881114B9}"/>
              </a:ext>
            </a:extLst>
          </p:cNvPr>
          <p:cNvGraphicFramePr>
            <a:graphicFrameLocks noGrp="1"/>
          </p:cNvGraphicFramePr>
          <p:nvPr>
            <p:extLst>
              <p:ext uri="{D42A27DB-BD31-4B8C-83A1-F6EECF244321}">
                <p14:modId xmlns:p14="http://schemas.microsoft.com/office/powerpoint/2010/main" val="849242840"/>
              </p:ext>
            </p:extLst>
          </p:nvPr>
        </p:nvGraphicFramePr>
        <p:xfrm>
          <a:off x="2038165" y="3520405"/>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0" name="TextBox 9">
            <a:extLst>
              <a:ext uri="{FF2B5EF4-FFF2-40B4-BE49-F238E27FC236}">
                <a16:creationId xmlns:a16="http://schemas.microsoft.com/office/drawing/2014/main" id="{5480A1C5-96EC-0DF1-D641-985BA03365CC}"/>
              </a:ext>
            </a:extLst>
          </p:cNvPr>
          <p:cNvSpPr txBox="1"/>
          <p:nvPr/>
        </p:nvSpPr>
        <p:spPr>
          <a:xfrm>
            <a:off x="948652" y="3542012"/>
            <a:ext cx="896720" cy="369332"/>
          </a:xfrm>
          <a:prstGeom prst="rect">
            <a:avLst/>
          </a:prstGeom>
          <a:noFill/>
        </p:spPr>
        <p:txBody>
          <a:bodyPr wrap="none" rtlCol="0">
            <a:spAutoFit/>
          </a:bodyPr>
          <a:lstStyle/>
          <a:p>
            <a:r>
              <a:rPr lang="en-US" dirty="0"/>
              <a:t>Layer 1</a:t>
            </a:r>
          </a:p>
        </p:txBody>
      </p:sp>
      <p:graphicFrame>
        <p:nvGraphicFramePr>
          <p:cNvPr id="11" name="Table 10">
            <a:extLst>
              <a:ext uri="{FF2B5EF4-FFF2-40B4-BE49-F238E27FC236}">
                <a16:creationId xmlns:a16="http://schemas.microsoft.com/office/drawing/2014/main" id="{90894FE4-ECF8-0F54-5E92-88B34239AC54}"/>
              </a:ext>
            </a:extLst>
          </p:cNvPr>
          <p:cNvGraphicFramePr>
            <a:graphicFrameLocks noGrp="1"/>
          </p:cNvGraphicFramePr>
          <p:nvPr>
            <p:extLst>
              <p:ext uri="{D42A27DB-BD31-4B8C-83A1-F6EECF244321}">
                <p14:modId xmlns:p14="http://schemas.microsoft.com/office/powerpoint/2010/main" val="4117975397"/>
              </p:ext>
            </p:extLst>
          </p:nvPr>
        </p:nvGraphicFramePr>
        <p:xfrm>
          <a:off x="2038165" y="2579706"/>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2" name="TextBox 11">
            <a:extLst>
              <a:ext uri="{FF2B5EF4-FFF2-40B4-BE49-F238E27FC236}">
                <a16:creationId xmlns:a16="http://schemas.microsoft.com/office/drawing/2014/main" id="{EBBBE610-62B5-65C9-BDCF-4546579AC995}"/>
              </a:ext>
            </a:extLst>
          </p:cNvPr>
          <p:cNvSpPr txBox="1"/>
          <p:nvPr/>
        </p:nvSpPr>
        <p:spPr>
          <a:xfrm>
            <a:off x="948651" y="2601313"/>
            <a:ext cx="888705" cy="369332"/>
          </a:xfrm>
          <a:prstGeom prst="rect">
            <a:avLst/>
          </a:prstGeom>
          <a:noFill/>
        </p:spPr>
        <p:txBody>
          <a:bodyPr wrap="none" rtlCol="0">
            <a:spAutoFit/>
          </a:bodyPr>
          <a:lstStyle/>
          <a:p>
            <a:r>
              <a:rPr lang="en-US" dirty="0"/>
              <a:t>Layer 0</a:t>
            </a:r>
          </a:p>
        </p:txBody>
      </p:sp>
      <p:sp>
        <p:nvSpPr>
          <p:cNvPr id="13" name="TextBox 12">
            <a:extLst>
              <a:ext uri="{FF2B5EF4-FFF2-40B4-BE49-F238E27FC236}">
                <a16:creationId xmlns:a16="http://schemas.microsoft.com/office/drawing/2014/main" id="{4B2B4389-E6C1-17DC-A947-A199C835E681}"/>
              </a:ext>
            </a:extLst>
          </p:cNvPr>
          <p:cNvSpPr txBox="1"/>
          <p:nvPr/>
        </p:nvSpPr>
        <p:spPr>
          <a:xfrm>
            <a:off x="948652" y="4376886"/>
            <a:ext cx="896720" cy="369332"/>
          </a:xfrm>
          <a:prstGeom prst="rect">
            <a:avLst/>
          </a:prstGeom>
          <a:noFill/>
        </p:spPr>
        <p:txBody>
          <a:bodyPr wrap="none" rtlCol="0">
            <a:spAutoFit/>
          </a:bodyPr>
          <a:lstStyle/>
          <a:p>
            <a:r>
              <a:rPr lang="en-US" dirty="0"/>
              <a:t>Layer 2</a:t>
            </a:r>
          </a:p>
        </p:txBody>
      </p:sp>
      <p:graphicFrame>
        <p:nvGraphicFramePr>
          <p:cNvPr id="14" name="Table 13">
            <a:extLst>
              <a:ext uri="{FF2B5EF4-FFF2-40B4-BE49-F238E27FC236}">
                <a16:creationId xmlns:a16="http://schemas.microsoft.com/office/drawing/2014/main" id="{3D42EB79-11D1-16BF-8C24-4DA3798E1B6D}"/>
              </a:ext>
            </a:extLst>
          </p:cNvPr>
          <p:cNvGraphicFramePr>
            <a:graphicFrameLocks noGrp="1"/>
          </p:cNvGraphicFramePr>
          <p:nvPr>
            <p:extLst>
              <p:ext uri="{D42A27DB-BD31-4B8C-83A1-F6EECF244321}">
                <p14:modId xmlns:p14="http://schemas.microsoft.com/office/powerpoint/2010/main" val="1267167417"/>
              </p:ext>
            </p:extLst>
          </p:nvPr>
        </p:nvGraphicFramePr>
        <p:xfrm>
          <a:off x="2038165" y="4376886"/>
          <a:ext cx="7833364" cy="390939"/>
        </p:xfrm>
        <a:graphic>
          <a:graphicData uri="http://schemas.openxmlformats.org/drawingml/2006/table">
            <a:tbl>
              <a:tblPr firstRow="1" bandRow="1">
                <a:tableStyleId>{2D5ABB26-0587-4C30-8999-92F81FD0307C}</a:tableStyleId>
              </a:tblPr>
              <a:tblGrid>
                <a:gridCol w="559526">
                  <a:extLst>
                    <a:ext uri="{9D8B030D-6E8A-4147-A177-3AD203B41FA5}">
                      <a16:colId xmlns:a16="http://schemas.microsoft.com/office/drawing/2014/main" val="3498057363"/>
                    </a:ext>
                  </a:extLst>
                </a:gridCol>
                <a:gridCol w="559526">
                  <a:extLst>
                    <a:ext uri="{9D8B030D-6E8A-4147-A177-3AD203B41FA5}">
                      <a16:colId xmlns:a16="http://schemas.microsoft.com/office/drawing/2014/main" val="938540058"/>
                    </a:ext>
                  </a:extLst>
                </a:gridCol>
                <a:gridCol w="559526">
                  <a:extLst>
                    <a:ext uri="{9D8B030D-6E8A-4147-A177-3AD203B41FA5}">
                      <a16:colId xmlns:a16="http://schemas.microsoft.com/office/drawing/2014/main" val="3575566426"/>
                    </a:ext>
                  </a:extLst>
                </a:gridCol>
                <a:gridCol w="559526">
                  <a:extLst>
                    <a:ext uri="{9D8B030D-6E8A-4147-A177-3AD203B41FA5}">
                      <a16:colId xmlns:a16="http://schemas.microsoft.com/office/drawing/2014/main" val="3157611124"/>
                    </a:ext>
                  </a:extLst>
                </a:gridCol>
                <a:gridCol w="559526">
                  <a:extLst>
                    <a:ext uri="{9D8B030D-6E8A-4147-A177-3AD203B41FA5}">
                      <a16:colId xmlns:a16="http://schemas.microsoft.com/office/drawing/2014/main" val="1293981814"/>
                    </a:ext>
                  </a:extLst>
                </a:gridCol>
                <a:gridCol w="559526">
                  <a:extLst>
                    <a:ext uri="{9D8B030D-6E8A-4147-A177-3AD203B41FA5}">
                      <a16:colId xmlns:a16="http://schemas.microsoft.com/office/drawing/2014/main" val="1811170252"/>
                    </a:ext>
                  </a:extLst>
                </a:gridCol>
                <a:gridCol w="559526">
                  <a:extLst>
                    <a:ext uri="{9D8B030D-6E8A-4147-A177-3AD203B41FA5}">
                      <a16:colId xmlns:a16="http://schemas.microsoft.com/office/drawing/2014/main" val="151099578"/>
                    </a:ext>
                  </a:extLst>
                </a:gridCol>
                <a:gridCol w="559526">
                  <a:extLst>
                    <a:ext uri="{9D8B030D-6E8A-4147-A177-3AD203B41FA5}">
                      <a16:colId xmlns:a16="http://schemas.microsoft.com/office/drawing/2014/main" val="1349533826"/>
                    </a:ext>
                  </a:extLst>
                </a:gridCol>
                <a:gridCol w="559526">
                  <a:extLst>
                    <a:ext uri="{9D8B030D-6E8A-4147-A177-3AD203B41FA5}">
                      <a16:colId xmlns:a16="http://schemas.microsoft.com/office/drawing/2014/main" val="1107967290"/>
                    </a:ext>
                  </a:extLst>
                </a:gridCol>
                <a:gridCol w="559526">
                  <a:extLst>
                    <a:ext uri="{9D8B030D-6E8A-4147-A177-3AD203B41FA5}">
                      <a16:colId xmlns:a16="http://schemas.microsoft.com/office/drawing/2014/main" val="1520335240"/>
                    </a:ext>
                  </a:extLst>
                </a:gridCol>
                <a:gridCol w="559526">
                  <a:extLst>
                    <a:ext uri="{9D8B030D-6E8A-4147-A177-3AD203B41FA5}">
                      <a16:colId xmlns:a16="http://schemas.microsoft.com/office/drawing/2014/main" val="1820819468"/>
                    </a:ext>
                  </a:extLst>
                </a:gridCol>
                <a:gridCol w="559526">
                  <a:extLst>
                    <a:ext uri="{9D8B030D-6E8A-4147-A177-3AD203B41FA5}">
                      <a16:colId xmlns:a16="http://schemas.microsoft.com/office/drawing/2014/main" val="3571040763"/>
                    </a:ext>
                  </a:extLst>
                </a:gridCol>
                <a:gridCol w="559526">
                  <a:extLst>
                    <a:ext uri="{9D8B030D-6E8A-4147-A177-3AD203B41FA5}">
                      <a16:colId xmlns:a16="http://schemas.microsoft.com/office/drawing/2014/main" val="3864626979"/>
                    </a:ext>
                  </a:extLst>
                </a:gridCol>
                <a:gridCol w="559526">
                  <a:extLst>
                    <a:ext uri="{9D8B030D-6E8A-4147-A177-3AD203B41FA5}">
                      <a16:colId xmlns:a16="http://schemas.microsoft.com/office/drawing/2014/main" val="53779489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sp>
        <p:nvSpPr>
          <p:cNvPr id="15" name="Rounded Rectangle 14">
            <a:extLst>
              <a:ext uri="{FF2B5EF4-FFF2-40B4-BE49-F238E27FC236}">
                <a16:creationId xmlns:a16="http://schemas.microsoft.com/office/drawing/2014/main" id="{AC5FDF75-A503-AD6F-E6A7-B446DEAF8A4A}"/>
              </a:ext>
            </a:extLst>
          </p:cNvPr>
          <p:cNvSpPr/>
          <p:nvPr/>
        </p:nvSpPr>
        <p:spPr>
          <a:xfrm>
            <a:off x="2038165" y="4227454"/>
            <a:ext cx="2240280" cy="667820"/>
          </a:xfrm>
          <a:prstGeom prst="roundRect">
            <a:avLst/>
          </a:prstGeom>
          <a:noFill/>
          <a:ln w="381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anual Operation 17">
            <a:extLst>
              <a:ext uri="{FF2B5EF4-FFF2-40B4-BE49-F238E27FC236}">
                <a16:creationId xmlns:a16="http://schemas.microsoft.com/office/drawing/2014/main" id="{B9DA0FD1-FB82-3A0E-0F1C-C013E9A3344E}"/>
              </a:ext>
            </a:extLst>
          </p:cNvPr>
          <p:cNvSpPr/>
          <p:nvPr/>
        </p:nvSpPr>
        <p:spPr>
          <a:xfrm rot="10800000">
            <a:off x="2036402" y="4894503"/>
            <a:ext cx="2240280" cy="1224071"/>
          </a:xfrm>
          <a:prstGeom prst="flowChartManualOperati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Manual Operation 18">
            <a:extLst>
              <a:ext uri="{FF2B5EF4-FFF2-40B4-BE49-F238E27FC236}">
                <a16:creationId xmlns:a16="http://schemas.microsoft.com/office/drawing/2014/main" id="{30C31517-E247-8F64-80D9-08851BD1B14E}"/>
              </a:ext>
            </a:extLst>
          </p:cNvPr>
          <p:cNvSpPr/>
          <p:nvPr/>
        </p:nvSpPr>
        <p:spPr>
          <a:xfrm rot="10800000">
            <a:off x="4278444" y="4885657"/>
            <a:ext cx="2240280" cy="1224071"/>
          </a:xfrm>
          <a:prstGeom prst="flowChartManualOperati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Manual Operation 19">
            <a:extLst>
              <a:ext uri="{FF2B5EF4-FFF2-40B4-BE49-F238E27FC236}">
                <a16:creationId xmlns:a16="http://schemas.microsoft.com/office/drawing/2014/main" id="{2DCE6E82-FC2E-561D-FB70-A487AEC9B16D}"/>
              </a:ext>
            </a:extLst>
          </p:cNvPr>
          <p:cNvSpPr/>
          <p:nvPr/>
        </p:nvSpPr>
        <p:spPr>
          <a:xfrm rot="10800000">
            <a:off x="6518725" y="4885657"/>
            <a:ext cx="2240280" cy="1224071"/>
          </a:xfrm>
          <a:prstGeom prst="flowChartManualOperati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131BBEF-6D00-AAC8-8796-95990BD7BC5D}"/>
              </a:ext>
            </a:extLst>
          </p:cNvPr>
          <p:cNvSpPr txBox="1"/>
          <p:nvPr/>
        </p:nvSpPr>
        <p:spPr>
          <a:xfrm>
            <a:off x="2855978" y="2771395"/>
            <a:ext cx="604653" cy="707886"/>
          </a:xfrm>
          <a:prstGeom prst="rect">
            <a:avLst/>
          </a:prstGeom>
          <a:noFill/>
        </p:spPr>
        <p:txBody>
          <a:bodyPr wrap="none" rtlCol="0">
            <a:spAutoFit/>
          </a:bodyPr>
          <a:lstStyle/>
          <a:p>
            <a:r>
              <a:rPr lang="en-US" sz="4000" dirty="0"/>
              <a:t>…</a:t>
            </a:r>
          </a:p>
        </p:txBody>
      </p:sp>
      <p:sp>
        <p:nvSpPr>
          <p:cNvPr id="22" name="TextBox 21">
            <a:extLst>
              <a:ext uri="{FF2B5EF4-FFF2-40B4-BE49-F238E27FC236}">
                <a16:creationId xmlns:a16="http://schemas.microsoft.com/office/drawing/2014/main" id="{9E931DC3-C5D4-EB55-2410-33270C979AED}"/>
              </a:ext>
            </a:extLst>
          </p:cNvPr>
          <p:cNvSpPr txBox="1"/>
          <p:nvPr/>
        </p:nvSpPr>
        <p:spPr>
          <a:xfrm>
            <a:off x="3976117" y="3649895"/>
            <a:ext cx="604653" cy="707886"/>
          </a:xfrm>
          <a:prstGeom prst="rect">
            <a:avLst/>
          </a:prstGeom>
          <a:noFill/>
        </p:spPr>
        <p:txBody>
          <a:bodyPr wrap="none" rtlCol="0">
            <a:spAutoFit/>
          </a:bodyPr>
          <a:lstStyle/>
          <a:p>
            <a:r>
              <a:rPr lang="en-US" sz="4000" dirty="0"/>
              <a:t>…</a:t>
            </a:r>
          </a:p>
        </p:txBody>
      </p:sp>
      <p:sp>
        <p:nvSpPr>
          <p:cNvPr id="23" name="Rounded Rectangle 22">
            <a:extLst>
              <a:ext uri="{FF2B5EF4-FFF2-40B4-BE49-F238E27FC236}">
                <a16:creationId xmlns:a16="http://schemas.microsoft.com/office/drawing/2014/main" id="{C3823250-4516-1E52-F9BE-0CD816FBA935}"/>
              </a:ext>
            </a:extLst>
          </p:cNvPr>
          <p:cNvSpPr/>
          <p:nvPr/>
        </p:nvSpPr>
        <p:spPr>
          <a:xfrm>
            <a:off x="4278444" y="4210943"/>
            <a:ext cx="2240280" cy="667820"/>
          </a:xfrm>
          <a:prstGeom prst="round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14E8AB05-7A2D-DBAA-4127-C21C9B31B936}"/>
              </a:ext>
            </a:extLst>
          </p:cNvPr>
          <p:cNvSpPr/>
          <p:nvPr/>
        </p:nvSpPr>
        <p:spPr>
          <a:xfrm>
            <a:off x="6518725" y="4227454"/>
            <a:ext cx="2240280" cy="667820"/>
          </a:xfrm>
          <a:prstGeom prst="roundRect">
            <a:avLst/>
          </a:prstGeom>
          <a:noFill/>
          <a:ln w="3810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21A4149-5568-212A-D59D-E50167EBB55E}"/>
              </a:ext>
            </a:extLst>
          </p:cNvPr>
          <p:cNvSpPr txBox="1"/>
          <p:nvPr/>
        </p:nvSpPr>
        <p:spPr>
          <a:xfrm>
            <a:off x="2615127" y="4897527"/>
            <a:ext cx="1101584" cy="400110"/>
          </a:xfrm>
          <a:prstGeom prst="rect">
            <a:avLst/>
          </a:prstGeom>
          <a:noFill/>
        </p:spPr>
        <p:txBody>
          <a:bodyPr wrap="none" rtlCol="0">
            <a:spAutoFit/>
          </a:bodyPr>
          <a:lstStyle/>
          <a:p>
            <a:r>
              <a:rPr lang="en-US" sz="2000" dirty="0"/>
              <a:t>Chunk 1</a:t>
            </a:r>
          </a:p>
        </p:txBody>
      </p:sp>
      <p:sp>
        <p:nvSpPr>
          <p:cNvPr id="26" name="TextBox 25">
            <a:extLst>
              <a:ext uri="{FF2B5EF4-FFF2-40B4-BE49-F238E27FC236}">
                <a16:creationId xmlns:a16="http://schemas.microsoft.com/office/drawing/2014/main" id="{692DF831-9D10-FAC0-BAF0-71E40257C177}"/>
              </a:ext>
            </a:extLst>
          </p:cNvPr>
          <p:cNvSpPr txBox="1"/>
          <p:nvPr/>
        </p:nvSpPr>
        <p:spPr>
          <a:xfrm>
            <a:off x="4866349" y="4894503"/>
            <a:ext cx="1101584" cy="400110"/>
          </a:xfrm>
          <a:prstGeom prst="rect">
            <a:avLst/>
          </a:prstGeom>
          <a:noFill/>
        </p:spPr>
        <p:txBody>
          <a:bodyPr wrap="none" rtlCol="0">
            <a:spAutoFit/>
          </a:bodyPr>
          <a:lstStyle/>
          <a:p>
            <a:r>
              <a:rPr lang="en-US" sz="2000" dirty="0"/>
              <a:t>Chunk 2</a:t>
            </a:r>
          </a:p>
        </p:txBody>
      </p:sp>
      <p:sp>
        <p:nvSpPr>
          <p:cNvPr id="27" name="TextBox 26">
            <a:extLst>
              <a:ext uri="{FF2B5EF4-FFF2-40B4-BE49-F238E27FC236}">
                <a16:creationId xmlns:a16="http://schemas.microsoft.com/office/drawing/2014/main" id="{31735EE8-7A0B-AE38-FAB1-AFD53E076A52}"/>
              </a:ext>
            </a:extLst>
          </p:cNvPr>
          <p:cNvSpPr txBox="1"/>
          <p:nvPr/>
        </p:nvSpPr>
        <p:spPr>
          <a:xfrm>
            <a:off x="7106629" y="4894503"/>
            <a:ext cx="1101584" cy="400110"/>
          </a:xfrm>
          <a:prstGeom prst="rect">
            <a:avLst/>
          </a:prstGeom>
          <a:noFill/>
        </p:spPr>
        <p:txBody>
          <a:bodyPr wrap="none" rtlCol="0">
            <a:spAutoFit/>
          </a:bodyPr>
          <a:lstStyle/>
          <a:p>
            <a:r>
              <a:rPr lang="en-US" sz="2000" dirty="0"/>
              <a:t>Chunk 3</a:t>
            </a:r>
          </a:p>
        </p:txBody>
      </p:sp>
      <p:pic>
        <p:nvPicPr>
          <p:cNvPr id="28" name="Graphic 27" descr="Warning outline">
            <a:extLst>
              <a:ext uri="{FF2B5EF4-FFF2-40B4-BE49-F238E27FC236}">
                <a16:creationId xmlns:a16="http://schemas.microsoft.com/office/drawing/2014/main" id="{FCA9CB1B-63C4-62D8-AB9B-C68D5115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1655" y="6206797"/>
            <a:ext cx="484886" cy="484886"/>
          </a:xfrm>
          <a:prstGeom prst="rect">
            <a:avLst/>
          </a:prstGeom>
        </p:spPr>
      </p:pic>
      <p:sp>
        <p:nvSpPr>
          <p:cNvPr id="29" name="TextBox 28">
            <a:extLst>
              <a:ext uri="{FF2B5EF4-FFF2-40B4-BE49-F238E27FC236}">
                <a16:creationId xmlns:a16="http://schemas.microsoft.com/office/drawing/2014/main" id="{4D75113F-1E77-3EB8-8425-F6B388C58AB3}"/>
              </a:ext>
            </a:extLst>
          </p:cNvPr>
          <p:cNvSpPr txBox="1"/>
          <p:nvPr/>
        </p:nvSpPr>
        <p:spPr>
          <a:xfrm>
            <a:off x="3165919" y="6242627"/>
            <a:ext cx="6351547" cy="461665"/>
          </a:xfrm>
          <a:prstGeom prst="rect">
            <a:avLst/>
          </a:prstGeom>
          <a:noFill/>
        </p:spPr>
        <p:txBody>
          <a:bodyPr wrap="none" rtlCol="0">
            <a:spAutoFit/>
          </a:bodyPr>
          <a:lstStyle/>
          <a:p>
            <a:r>
              <a:rPr lang="en-US" sz="2400" dirty="0">
                <a:solidFill>
                  <a:srgbClr val="C00000"/>
                </a:solidFill>
              </a:rPr>
              <a:t>May still overflow the memory in deeper levels!</a:t>
            </a:r>
          </a:p>
        </p:txBody>
      </p:sp>
      <p:sp>
        <p:nvSpPr>
          <p:cNvPr id="30" name="TextBox 29">
            <a:extLst>
              <a:ext uri="{FF2B5EF4-FFF2-40B4-BE49-F238E27FC236}">
                <a16:creationId xmlns:a16="http://schemas.microsoft.com/office/drawing/2014/main" id="{EA74F6A9-5CC1-50A3-DC0D-A42681DB29EB}"/>
              </a:ext>
            </a:extLst>
          </p:cNvPr>
          <p:cNvSpPr txBox="1"/>
          <p:nvPr/>
        </p:nvSpPr>
        <p:spPr>
          <a:xfrm>
            <a:off x="6582467" y="2351172"/>
            <a:ext cx="5609533" cy="830997"/>
          </a:xfrm>
          <a:prstGeom prst="rect">
            <a:avLst/>
          </a:prstGeom>
          <a:noFill/>
        </p:spPr>
        <p:txBody>
          <a:bodyPr wrap="square" rtlCol="0">
            <a:spAutoFit/>
          </a:bodyPr>
          <a:lstStyle/>
          <a:p>
            <a:pPr marL="342900" indent="-342900">
              <a:buFont typeface="Wingdings" pitchFamily="2" charset="2"/>
              <a:buChar char="ü"/>
            </a:pPr>
            <a:r>
              <a:rPr lang="en-US" sz="2400" dirty="0">
                <a:solidFill>
                  <a:schemeClr val="accent2"/>
                </a:solidFill>
              </a:rPr>
              <a:t>Chunking allows </a:t>
            </a:r>
            <a:r>
              <a:rPr lang="en-US" sz="2400" dirty="0">
                <a:solidFill>
                  <a:schemeClr val="accent2"/>
                </a:solidFill>
                <a:effectLst/>
                <a:latin typeface="LinLibertineT"/>
              </a:rPr>
              <a:t>processing larger graphs without sacrificing performance.</a:t>
            </a:r>
          </a:p>
        </p:txBody>
      </p:sp>
      <p:pic>
        <p:nvPicPr>
          <p:cNvPr id="6" name="Picture 5">
            <a:extLst>
              <a:ext uri="{FF2B5EF4-FFF2-40B4-BE49-F238E27FC236}">
                <a16:creationId xmlns:a16="http://schemas.microsoft.com/office/drawing/2014/main" id="{9C790E1B-7705-7ABF-14D5-02045494719D}"/>
              </a:ext>
            </a:extLst>
          </p:cNvPr>
          <p:cNvPicPr>
            <a:picLocks noChangeAspect="1"/>
          </p:cNvPicPr>
          <p:nvPr/>
        </p:nvPicPr>
        <p:blipFill>
          <a:blip r:embed="rId5"/>
          <a:stretch>
            <a:fillRect/>
          </a:stretch>
        </p:blipFill>
        <p:spPr>
          <a:xfrm>
            <a:off x="3219719" y="153300"/>
            <a:ext cx="8804856" cy="862723"/>
          </a:xfrm>
          <a:prstGeom prst="rect">
            <a:avLst/>
          </a:prstGeom>
        </p:spPr>
      </p:pic>
    </p:spTree>
    <p:extLst>
      <p:ext uri="{BB962C8B-B14F-4D97-AF65-F5344CB8AC3E}">
        <p14:creationId xmlns:p14="http://schemas.microsoft.com/office/powerpoint/2010/main" val="354304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animBg="1"/>
      <p:bldP spid="18" grpId="0" animBg="1"/>
      <p:bldP spid="19" grpId="0" animBg="1"/>
      <p:bldP spid="20" grpId="0" animBg="1"/>
      <p:bldP spid="21" grpId="0"/>
      <p:bldP spid="22" grpId="0"/>
      <p:bldP spid="23" grpId="0" animBg="1"/>
      <p:bldP spid="24" grpId="0" animBg="1"/>
      <p:bldP spid="25" grpId="0"/>
      <p:bldP spid="26" grpId="0"/>
      <p:bldP spid="27" grpId="0"/>
      <p:bldP spid="29" grpId="0"/>
      <p:bldP spid="3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4D7C4-3BBC-D778-0087-CD88F6F3997E}"/>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763B4926-4913-EFCE-B4F9-58419F4DFE69}"/>
              </a:ext>
            </a:extLst>
          </p:cNvPr>
          <p:cNvSpPr>
            <a:spLocks noGrp="1"/>
          </p:cNvSpPr>
          <p:nvPr>
            <p:ph idx="1"/>
          </p:nvPr>
        </p:nvSpPr>
        <p:spPr/>
        <p:txBody>
          <a:bodyPr/>
          <a:lstStyle/>
          <a:p>
            <a:pPr marL="0" indent="0">
              <a:buNone/>
            </a:pPr>
            <a:r>
              <a:rPr lang="en-US" sz="3200" dirty="0">
                <a:solidFill>
                  <a:srgbClr val="C00000"/>
                </a:solidFill>
                <a:latin typeface="+mj-lt"/>
              </a:rPr>
              <a:t>What if size of input graph is beyond GPU memory?</a:t>
            </a:r>
            <a:r>
              <a:rPr lang="en-US" dirty="0">
                <a:latin typeface="+mj-lt"/>
              </a:rPr>
              <a:t> </a:t>
            </a:r>
          </a:p>
          <a:p>
            <a:pPr marL="457200" indent="-457200">
              <a:buFont typeface="Wingdings" pitchFamily="2" charset="2"/>
              <a:buChar char="Ø"/>
            </a:pPr>
            <a:r>
              <a:rPr lang="en-US" dirty="0">
                <a:latin typeface="+mj-lt"/>
              </a:rPr>
              <a:t>Partitioning the graph</a:t>
            </a:r>
          </a:p>
          <a:p>
            <a:pPr marL="1143000" lvl="1" indent="-457200">
              <a:buFont typeface="Wingdings" pitchFamily="2" charset="2"/>
              <a:buChar char="§"/>
            </a:pPr>
            <a:r>
              <a:rPr lang="en-US" dirty="0">
                <a:solidFill>
                  <a:schemeClr val="accent2"/>
                </a:solidFill>
                <a:latin typeface="+mj-lt"/>
              </a:rPr>
              <a:t>Intra</a:t>
            </a:r>
            <a:r>
              <a:rPr lang="en-US" dirty="0">
                <a:latin typeface="+mj-lt"/>
              </a:rPr>
              <a:t>-partition search</a:t>
            </a:r>
          </a:p>
          <a:p>
            <a:pPr marL="1143000" lvl="1" indent="-457200">
              <a:buFont typeface="Wingdings" pitchFamily="2" charset="2"/>
              <a:buChar char="§"/>
            </a:pPr>
            <a:r>
              <a:rPr lang="en-US" dirty="0">
                <a:solidFill>
                  <a:srgbClr val="0070C0"/>
                </a:solidFill>
                <a:latin typeface="+mj-lt"/>
              </a:rPr>
              <a:t>Inter</a:t>
            </a:r>
            <a:r>
              <a:rPr lang="en-US" dirty="0">
                <a:latin typeface="+mj-lt"/>
              </a:rPr>
              <a:t>-partition search</a:t>
            </a:r>
          </a:p>
        </p:txBody>
      </p:sp>
      <p:sp>
        <p:nvSpPr>
          <p:cNvPr id="4" name="Slide Number Placeholder 3">
            <a:extLst>
              <a:ext uri="{FF2B5EF4-FFF2-40B4-BE49-F238E27FC236}">
                <a16:creationId xmlns:a16="http://schemas.microsoft.com/office/drawing/2014/main" id="{6A8EB238-39AF-649F-A64E-68B6BF4D047C}"/>
              </a:ext>
            </a:extLst>
          </p:cNvPr>
          <p:cNvSpPr>
            <a:spLocks noGrp="1"/>
          </p:cNvSpPr>
          <p:nvPr>
            <p:ph type="sldNum" sz="quarter" idx="12"/>
          </p:nvPr>
        </p:nvSpPr>
        <p:spPr>
          <a:xfrm>
            <a:off x="10647680" y="6356350"/>
            <a:ext cx="706120" cy="365125"/>
          </a:xfrm>
        </p:spPr>
        <p:txBody>
          <a:bodyPr/>
          <a:lstStyle/>
          <a:p>
            <a:fld id="{6F6053F2-432F-FB4F-AC79-1AD4FC0B2E9E}" type="slidenum">
              <a:rPr lang="en-US" smtClean="0"/>
              <a:t>92</a:t>
            </a:fld>
            <a:endParaRPr lang="en-US"/>
          </a:p>
        </p:txBody>
      </p:sp>
      <p:pic>
        <p:nvPicPr>
          <p:cNvPr id="5" name="Picture 4">
            <a:extLst>
              <a:ext uri="{FF2B5EF4-FFF2-40B4-BE49-F238E27FC236}">
                <a16:creationId xmlns:a16="http://schemas.microsoft.com/office/drawing/2014/main" id="{7F848BB4-8C2C-E968-E9B3-7AA31CFAC704}"/>
              </a:ext>
            </a:extLst>
          </p:cNvPr>
          <p:cNvPicPr>
            <a:picLocks noChangeAspect="1"/>
          </p:cNvPicPr>
          <p:nvPr/>
        </p:nvPicPr>
        <p:blipFill>
          <a:blip r:embed="rId3"/>
          <a:stretch>
            <a:fillRect/>
          </a:stretch>
        </p:blipFill>
        <p:spPr>
          <a:xfrm>
            <a:off x="1651000" y="3661160"/>
            <a:ext cx="8655052" cy="2163763"/>
          </a:xfrm>
          <a:prstGeom prst="rect">
            <a:avLst/>
          </a:prstGeom>
        </p:spPr>
      </p:pic>
      <p:sp>
        <p:nvSpPr>
          <p:cNvPr id="6" name="Up Arrow 5">
            <a:extLst>
              <a:ext uri="{FF2B5EF4-FFF2-40B4-BE49-F238E27FC236}">
                <a16:creationId xmlns:a16="http://schemas.microsoft.com/office/drawing/2014/main" id="{83BB95AC-B435-4437-FEA7-905F5B4F91AC}"/>
              </a:ext>
            </a:extLst>
          </p:cNvPr>
          <p:cNvSpPr/>
          <p:nvPr/>
        </p:nvSpPr>
        <p:spPr>
          <a:xfrm>
            <a:off x="4480560" y="5855592"/>
            <a:ext cx="589280" cy="361949"/>
          </a:xfrm>
          <a:prstGeom prst="up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a:extLst>
              <a:ext uri="{FF2B5EF4-FFF2-40B4-BE49-F238E27FC236}">
                <a16:creationId xmlns:a16="http://schemas.microsoft.com/office/drawing/2014/main" id="{776D2C3A-2511-14F1-F436-824F2D2BC660}"/>
              </a:ext>
            </a:extLst>
          </p:cNvPr>
          <p:cNvSpPr/>
          <p:nvPr/>
        </p:nvSpPr>
        <p:spPr>
          <a:xfrm>
            <a:off x="6404099" y="5855592"/>
            <a:ext cx="589280" cy="361949"/>
          </a:xfrm>
          <a:prstGeom prst="up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Warning outline">
            <a:extLst>
              <a:ext uri="{FF2B5EF4-FFF2-40B4-BE49-F238E27FC236}">
                <a16:creationId xmlns:a16="http://schemas.microsoft.com/office/drawing/2014/main" id="{71D13B6A-1AD4-4C48-4510-CD2759133E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1514" y="6205047"/>
            <a:ext cx="484886" cy="484886"/>
          </a:xfrm>
          <a:prstGeom prst="rect">
            <a:avLst/>
          </a:prstGeom>
        </p:spPr>
      </p:pic>
      <p:sp>
        <p:nvSpPr>
          <p:cNvPr id="9" name="TextBox 8">
            <a:extLst>
              <a:ext uri="{FF2B5EF4-FFF2-40B4-BE49-F238E27FC236}">
                <a16:creationId xmlns:a16="http://schemas.microsoft.com/office/drawing/2014/main" id="{A42FDE05-C43C-9E33-C028-8FA55628274C}"/>
              </a:ext>
            </a:extLst>
          </p:cNvPr>
          <p:cNvSpPr txBox="1"/>
          <p:nvPr/>
        </p:nvSpPr>
        <p:spPr>
          <a:xfrm>
            <a:off x="4220846" y="6241147"/>
            <a:ext cx="4845173" cy="461665"/>
          </a:xfrm>
          <a:prstGeom prst="rect">
            <a:avLst/>
          </a:prstGeom>
          <a:noFill/>
        </p:spPr>
        <p:txBody>
          <a:bodyPr wrap="none" rtlCol="0">
            <a:spAutoFit/>
          </a:bodyPr>
          <a:lstStyle/>
          <a:p>
            <a:r>
              <a:rPr lang="en-US" sz="2400" dirty="0">
                <a:solidFill>
                  <a:srgbClr val="C00000"/>
                </a:solidFill>
              </a:rPr>
              <a:t>Inter-partition search is bottleneck!</a:t>
            </a:r>
          </a:p>
        </p:txBody>
      </p:sp>
      <p:pic>
        <p:nvPicPr>
          <p:cNvPr id="10" name="Picture 9">
            <a:extLst>
              <a:ext uri="{FF2B5EF4-FFF2-40B4-BE49-F238E27FC236}">
                <a16:creationId xmlns:a16="http://schemas.microsoft.com/office/drawing/2014/main" id="{58CAACC0-0A53-453B-FBF1-D2A43BC3E8EC}"/>
              </a:ext>
            </a:extLst>
          </p:cNvPr>
          <p:cNvPicPr>
            <a:picLocks noChangeAspect="1"/>
          </p:cNvPicPr>
          <p:nvPr/>
        </p:nvPicPr>
        <p:blipFill>
          <a:blip r:embed="rId6"/>
          <a:stretch>
            <a:fillRect/>
          </a:stretch>
        </p:blipFill>
        <p:spPr>
          <a:xfrm>
            <a:off x="2991685" y="208947"/>
            <a:ext cx="8994253" cy="631175"/>
          </a:xfrm>
          <a:prstGeom prst="rect">
            <a:avLst/>
          </a:prstGeom>
        </p:spPr>
      </p:pic>
      <p:pic>
        <p:nvPicPr>
          <p:cNvPr id="12" name="Picture 11">
            <a:extLst>
              <a:ext uri="{FF2B5EF4-FFF2-40B4-BE49-F238E27FC236}">
                <a16:creationId xmlns:a16="http://schemas.microsoft.com/office/drawing/2014/main" id="{5AE3E5FE-1348-1F30-51C1-46B44D7DE0E9}"/>
              </a:ext>
            </a:extLst>
          </p:cNvPr>
          <p:cNvPicPr>
            <a:picLocks noChangeAspect="1"/>
          </p:cNvPicPr>
          <p:nvPr/>
        </p:nvPicPr>
        <p:blipFill>
          <a:blip r:embed="rId7"/>
          <a:stretch>
            <a:fillRect/>
          </a:stretch>
        </p:blipFill>
        <p:spPr>
          <a:xfrm>
            <a:off x="4775200" y="3155275"/>
            <a:ext cx="6396318" cy="451913"/>
          </a:xfrm>
          <a:prstGeom prst="rect">
            <a:avLst/>
          </a:prstGeom>
        </p:spPr>
      </p:pic>
    </p:spTree>
    <p:extLst>
      <p:ext uri="{BB962C8B-B14F-4D97-AF65-F5344CB8AC3E}">
        <p14:creationId xmlns:p14="http://schemas.microsoft.com/office/powerpoint/2010/main" val="35500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5076-51FD-7C93-1AEA-8AA436C6D0A0}"/>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837BE748-244B-33D2-9CCE-958C53CDAAF5}"/>
              </a:ext>
            </a:extLst>
          </p:cNvPr>
          <p:cNvSpPr>
            <a:spLocks noGrp="1"/>
          </p:cNvSpPr>
          <p:nvPr>
            <p:ph idx="1"/>
          </p:nvPr>
        </p:nvSpPr>
        <p:spPr>
          <a:xfrm>
            <a:off x="838200" y="1825625"/>
            <a:ext cx="10515600" cy="1648896"/>
          </a:xfrm>
        </p:spPr>
        <p:txBody>
          <a:bodyPr>
            <a:normAutofit/>
          </a:bodyPr>
          <a:lstStyle/>
          <a:p>
            <a:pPr marL="0" indent="0">
              <a:buNone/>
            </a:pPr>
            <a:r>
              <a:rPr lang="en-US" dirty="0">
                <a:latin typeface="+mj-lt"/>
              </a:rPr>
              <a:t>Solution: Partitioning the Search Space</a:t>
            </a:r>
          </a:p>
          <a:p>
            <a:r>
              <a:rPr lang="en-US" dirty="0">
                <a:solidFill>
                  <a:srgbClr val="C00000"/>
                </a:solidFill>
                <a:latin typeface="+mj-lt"/>
              </a:rPr>
              <a:t>Minimum </a:t>
            </a:r>
            <a:r>
              <a:rPr lang="en-US" i="1" dirty="0">
                <a:solidFill>
                  <a:srgbClr val="C00000"/>
                </a:solidFill>
                <a:latin typeface="+mj-lt"/>
              </a:rPr>
              <a:t>k</a:t>
            </a:r>
            <a:r>
              <a:rPr lang="en-US" dirty="0">
                <a:solidFill>
                  <a:srgbClr val="C00000"/>
                </a:solidFill>
                <a:latin typeface="+mj-lt"/>
              </a:rPr>
              <a:t>-hop view of a pattern</a:t>
            </a:r>
          </a:p>
          <a:p>
            <a:pPr marL="1143000" lvl="1" indent="-457200">
              <a:buFont typeface="Wingdings" pitchFamily="2" charset="2"/>
              <a:buChar char="§"/>
            </a:pPr>
            <a:r>
              <a:rPr lang="en-US" dirty="0">
                <a:latin typeface="+mj-lt"/>
              </a:rPr>
              <a:t>How many </a:t>
            </a:r>
            <a:r>
              <a:rPr lang="en-US" dirty="0">
                <a:solidFill>
                  <a:srgbClr val="0070C0"/>
                </a:solidFill>
                <a:latin typeface="+mj-lt"/>
              </a:rPr>
              <a:t>hops</a:t>
            </a:r>
            <a:r>
              <a:rPr lang="en-US" dirty="0">
                <a:latin typeface="+mj-lt"/>
              </a:rPr>
              <a:t> from a source vertex should be visited in order to match P</a:t>
            </a:r>
          </a:p>
          <a:p>
            <a:endParaRPr lang="en-US" dirty="0">
              <a:latin typeface="+mj-lt"/>
            </a:endParaRPr>
          </a:p>
        </p:txBody>
      </p:sp>
      <p:sp>
        <p:nvSpPr>
          <p:cNvPr id="4" name="Slide Number Placeholder 3">
            <a:extLst>
              <a:ext uri="{FF2B5EF4-FFF2-40B4-BE49-F238E27FC236}">
                <a16:creationId xmlns:a16="http://schemas.microsoft.com/office/drawing/2014/main" id="{EC742D7B-CCB4-2FA4-4E74-7AA746029047}"/>
              </a:ext>
            </a:extLst>
          </p:cNvPr>
          <p:cNvSpPr>
            <a:spLocks noGrp="1"/>
          </p:cNvSpPr>
          <p:nvPr>
            <p:ph type="sldNum" sz="quarter" idx="12"/>
          </p:nvPr>
        </p:nvSpPr>
        <p:spPr/>
        <p:txBody>
          <a:bodyPr/>
          <a:lstStyle/>
          <a:p>
            <a:fld id="{6F6053F2-432F-FB4F-AC79-1AD4FC0B2E9E}" type="slidenum">
              <a:rPr lang="en-US" smtClean="0"/>
              <a:t>93</a:t>
            </a:fld>
            <a:endParaRPr lang="en-US"/>
          </a:p>
        </p:txBody>
      </p:sp>
      <p:cxnSp>
        <p:nvCxnSpPr>
          <p:cNvPr id="6" name="Straight Connector 5">
            <a:extLst>
              <a:ext uri="{FF2B5EF4-FFF2-40B4-BE49-F238E27FC236}">
                <a16:creationId xmlns:a16="http://schemas.microsoft.com/office/drawing/2014/main" id="{20087FCE-DB63-0D7F-1137-1A19B6F557AD}"/>
              </a:ext>
            </a:extLst>
          </p:cNvPr>
          <p:cNvCxnSpPr>
            <a:cxnSpLocks/>
          </p:cNvCxnSpPr>
          <p:nvPr/>
        </p:nvCxnSpPr>
        <p:spPr>
          <a:xfrm>
            <a:off x="2892068" y="5508844"/>
            <a:ext cx="11653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8C9C3AF-36CE-546F-868A-D9C823938677}"/>
              </a:ext>
            </a:extLst>
          </p:cNvPr>
          <p:cNvCxnSpPr>
            <a:cxnSpLocks/>
          </p:cNvCxnSpPr>
          <p:nvPr/>
        </p:nvCxnSpPr>
        <p:spPr>
          <a:xfrm flipV="1">
            <a:off x="2914827" y="4453435"/>
            <a:ext cx="0" cy="10554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A3D723-A995-2D73-E06A-A97BDE70CF8A}"/>
              </a:ext>
            </a:extLst>
          </p:cNvPr>
          <p:cNvCxnSpPr>
            <a:cxnSpLocks/>
          </p:cNvCxnSpPr>
          <p:nvPr/>
        </p:nvCxnSpPr>
        <p:spPr>
          <a:xfrm flipV="1">
            <a:off x="4057448" y="4453435"/>
            <a:ext cx="0" cy="10554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C48C1F2-3BAA-104C-4F86-3058FDEAEC34}"/>
              </a:ext>
            </a:extLst>
          </p:cNvPr>
          <p:cNvCxnSpPr>
            <a:cxnSpLocks/>
          </p:cNvCxnSpPr>
          <p:nvPr/>
        </p:nvCxnSpPr>
        <p:spPr>
          <a:xfrm>
            <a:off x="2914827" y="4453435"/>
            <a:ext cx="1142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3A18BB-DF05-801D-89EB-5B5C6DDC4DE1}"/>
              </a:ext>
            </a:extLst>
          </p:cNvPr>
          <p:cNvCxnSpPr>
            <a:cxnSpLocks/>
          </p:cNvCxnSpPr>
          <p:nvPr/>
        </p:nvCxnSpPr>
        <p:spPr>
          <a:xfrm flipV="1">
            <a:off x="2929105" y="3768960"/>
            <a:ext cx="529468" cy="6916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369F3E-72F6-3C7F-7CBB-F05A35DA917D}"/>
              </a:ext>
            </a:extLst>
          </p:cNvPr>
          <p:cNvCxnSpPr>
            <a:cxnSpLocks/>
          </p:cNvCxnSpPr>
          <p:nvPr/>
        </p:nvCxnSpPr>
        <p:spPr>
          <a:xfrm flipH="1" flipV="1">
            <a:off x="3458573" y="3768960"/>
            <a:ext cx="591966" cy="6552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63C1DD6-C110-3DBE-F690-6A72E504061A}"/>
              </a:ext>
            </a:extLst>
          </p:cNvPr>
          <p:cNvSpPr/>
          <p:nvPr/>
        </p:nvSpPr>
        <p:spPr>
          <a:xfrm>
            <a:off x="3353112" y="3653566"/>
            <a:ext cx="239475" cy="2526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C870759-C1DC-41E5-0B71-698BF0A184D4}"/>
              </a:ext>
            </a:extLst>
          </p:cNvPr>
          <p:cNvSpPr/>
          <p:nvPr/>
        </p:nvSpPr>
        <p:spPr>
          <a:xfrm>
            <a:off x="2802229" y="4323382"/>
            <a:ext cx="239475" cy="2526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0FCD9EE-86F6-C0CA-5B77-8F7CEBDA99E6}"/>
              </a:ext>
            </a:extLst>
          </p:cNvPr>
          <p:cNvSpPr/>
          <p:nvPr/>
        </p:nvSpPr>
        <p:spPr>
          <a:xfrm>
            <a:off x="3934708" y="4312513"/>
            <a:ext cx="239475" cy="2526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AB73647-2DBB-78DD-2B7E-460054A81CB5}"/>
              </a:ext>
            </a:extLst>
          </p:cNvPr>
          <p:cNvSpPr/>
          <p:nvPr/>
        </p:nvSpPr>
        <p:spPr>
          <a:xfrm>
            <a:off x="2786355" y="5361442"/>
            <a:ext cx="239475" cy="2526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3C456C4D-F40D-3CA2-D4DC-1774DBDE5BCF}"/>
              </a:ext>
            </a:extLst>
          </p:cNvPr>
          <p:cNvSpPr/>
          <p:nvPr/>
        </p:nvSpPr>
        <p:spPr>
          <a:xfrm>
            <a:off x="3946445" y="5364991"/>
            <a:ext cx="239475" cy="2526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F0A485AA-B724-8C66-D4B6-64DFC3E29786}"/>
              </a:ext>
            </a:extLst>
          </p:cNvPr>
          <p:cNvSpPr txBox="1"/>
          <p:nvPr/>
        </p:nvSpPr>
        <p:spPr>
          <a:xfrm>
            <a:off x="2428540" y="4286653"/>
            <a:ext cx="349776" cy="461665"/>
          </a:xfrm>
          <a:prstGeom prst="rect">
            <a:avLst/>
          </a:prstGeom>
          <a:noFill/>
        </p:spPr>
        <p:txBody>
          <a:bodyPr wrap="none" rtlCol="0">
            <a:spAutoFit/>
          </a:bodyPr>
          <a:lstStyle/>
          <a:p>
            <a:r>
              <a:rPr lang="en-US" sz="2400" dirty="0">
                <a:solidFill>
                  <a:srgbClr val="C00000"/>
                </a:solidFill>
              </a:rPr>
              <a:t>0</a:t>
            </a:r>
          </a:p>
        </p:txBody>
      </p:sp>
      <p:sp>
        <p:nvSpPr>
          <p:cNvPr id="21" name="TextBox 20">
            <a:extLst>
              <a:ext uri="{FF2B5EF4-FFF2-40B4-BE49-F238E27FC236}">
                <a16:creationId xmlns:a16="http://schemas.microsoft.com/office/drawing/2014/main" id="{33549E71-F496-4E89-1B53-7853D42F5D28}"/>
              </a:ext>
            </a:extLst>
          </p:cNvPr>
          <p:cNvSpPr txBox="1"/>
          <p:nvPr/>
        </p:nvSpPr>
        <p:spPr>
          <a:xfrm>
            <a:off x="2436579" y="5472949"/>
            <a:ext cx="349776" cy="461665"/>
          </a:xfrm>
          <a:prstGeom prst="rect">
            <a:avLst/>
          </a:prstGeom>
          <a:noFill/>
        </p:spPr>
        <p:txBody>
          <a:bodyPr wrap="none" rtlCol="0">
            <a:spAutoFit/>
          </a:bodyPr>
          <a:lstStyle/>
          <a:p>
            <a:r>
              <a:rPr lang="en-US" sz="2400" dirty="0">
                <a:solidFill>
                  <a:srgbClr val="C00000"/>
                </a:solidFill>
              </a:rPr>
              <a:t>1</a:t>
            </a:r>
          </a:p>
        </p:txBody>
      </p:sp>
      <p:sp>
        <p:nvSpPr>
          <p:cNvPr id="52" name="TextBox 51">
            <a:extLst>
              <a:ext uri="{FF2B5EF4-FFF2-40B4-BE49-F238E27FC236}">
                <a16:creationId xmlns:a16="http://schemas.microsoft.com/office/drawing/2014/main" id="{384F58AB-15D4-CD53-2FCB-AC7AA714E6F6}"/>
              </a:ext>
            </a:extLst>
          </p:cNvPr>
          <p:cNvSpPr txBox="1"/>
          <p:nvPr/>
        </p:nvSpPr>
        <p:spPr>
          <a:xfrm>
            <a:off x="3579668" y="3357707"/>
            <a:ext cx="349776" cy="461665"/>
          </a:xfrm>
          <a:prstGeom prst="rect">
            <a:avLst/>
          </a:prstGeom>
          <a:noFill/>
        </p:spPr>
        <p:txBody>
          <a:bodyPr wrap="none" rtlCol="0">
            <a:spAutoFit/>
          </a:bodyPr>
          <a:lstStyle/>
          <a:p>
            <a:r>
              <a:rPr lang="en-US" sz="2400" dirty="0">
                <a:solidFill>
                  <a:srgbClr val="C00000"/>
                </a:solidFill>
              </a:rPr>
              <a:t>1</a:t>
            </a:r>
          </a:p>
        </p:txBody>
      </p:sp>
      <p:sp>
        <p:nvSpPr>
          <p:cNvPr id="53" name="TextBox 52">
            <a:extLst>
              <a:ext uri="{FF2B5EF4-FFF2-40B4-BE49-F238E27FC236}">
                <a16:creationId xmlns:a16="http://schemas.microsoft.com/office/drawing/2014/main" id="{9C0152AC-9398-3CFC-9BEF-B7148EE6048B}"/>
              </a:ext>
            </a:extLst>
          </p:cNvPr>
          <p:cNvSpPr txBox="1"/>
          <p:nvPr/>
        </p:nvSpPr>
        <p:spPr>
          <a:xfrm>
            <a:off x="4191814" y="4295415"/>
            <a:ext cx="349776" cy="461665"/>
          </a:xfrm>
          <a:prstGeom prst="rect">
            <a:avLst/>
          </a:prstGeom>
          <a:noFill/>
        </p:spPr>
        <p:txBody>
          <a:bodyPr wrap="none" rtlCol="0">
            <a:spAutoFit/>
          </a:bodyPr>
          <a:lstStyle/>
          <a:p>
            <a:r>
              <a:rPr lang="en-US" sz="2400" dirty="0">
                <a:solidFill>
                  <a:srgbClr val="C00000"/>
                </a:solidFill>
              </a:rPr>
              <a:t>1</a:t>
            </a:r>
          </a:p>
        </p:txBody>
      </p:sp>
      <p:sp>
        <p:nvSpPr>
          <p:cNvPr id="54" name="TextBox 53">
            <a:extLst>
              <a:ext uri="{FF2B5EF4-FFF2-40B4-BE49-F238E27FC236}">
                <a16:creationId xmlns:a16="http://schemas.microsoft.com/office/drawing/2014/main" id="{DEAD219C-D27B-E872-95EF-928A463D69CA}"/>
              </a:ext>
            </a:extLst>
          </p:cNvPr>
          <p:cNvSpPr txBox="1"/>
          <p:nvPr/>
        </p:nvSpPr>
        <p:spPr>
          <a:xfrm>
            <a:off x="4191814" y="5459125"/>
            <a:ext cx="349776" cy="461665"/>
          </a:xfrm>
          <a:prstGeom prst="rect">
            <a:avLst/>
          </a:prstGeom>
          <a:noFill/>
        </p:spPr>
        <p:txBody>
          <a:bodyPr wrap="none" rtlCol="0">
            <a:spAutoFit/>
          </a:bodyPr>
          <a:lstStyle/>
          <a:p>
            <a:r>
              <a:rPr lang="en-US" sz="2400" dirty="0">
                <a:solidFill>
                  <a:srgbClr val="C00000"/>
                </a:solidFill>
              </a:rPr>
              <a:t>2</a:t>
            </a:r>
          </a:p>
        </p:txBody>
      </p:sp>
      <p:sp>
        <p:nvSpPr>
          <p:cNvPr id="55" name="TextBox 54">
            <a:extLst>
              <a:ext uri="{FF2B5EF4-FFF2-40B4-BE49-F238E27FC236}">
                <a16:creationId xmlns:a16="http://schemas.microsoft.com/office/drawing/2014/main" id="{99644C54-74E4-B90B-2C25-4034C3F03B32}"/>
              </a:ext>
            </a:extLst>
          </p:cNvPr>
          <p:cNvSpPr txBox="1"/>
          <p:nvPr/>
        </p:nvSpPr>
        <p:spPr>
          <a:xfrm>
            <a:off x="2989555" y="6064425"/>
            <a:ext cx="990977" cy="584775"/>
          </a:xfrm>
          <a:prstGeom prst="rect">
            <a:avLst/>
          </a:prstGeom>
          <a:noFill/>
        </p:spPr>
        <p:txBody>
          <a:bodyPr wrap="none" rtlCol="0">
            <a:spAutoFit/>
          </a:bodyPr>
          <a:lstStyle/>
          <a:p>
            <a:r>
              <a:rPr lang="en-US" sz="3200" i="1" dirty="0">
                <a:solidFill>
                  <a:srgbClr val="0070C0"/>
                </a:solidFill>
              </a:rPr>
              <a:t>k</a:t>
            </a:r>
            <a:r>
              <a:rPr lang="en-US" sz="3200" dirty="0">
                <a:solidFill>
                  <a:srgbClr val="0070C0"/>
                </a:solidFill>
              </a:rPr>
              <a:t> = 2</a:t>
            </a:r>
          </a:p>
        </p:txBody>
      </p:sp>
      <p:cxnSp>
        <p:nvCxnSpPr>
          <p:cNvPr id="73" name="Straight Connector 72">
            <a:extLst>
              <a:ext uri="{FF2B5EF4-FFF2-40B4-BE49-F238E27FC236}">
                <a16:creationId xmlns:a16="http://schemas.microsoft.com/office/drawing/2014/main" id="{FA6BE5FD-01D1-28F9-6815-0E9F6EF1DA3D}"/>
              </a:ext>
            </a:extLst>
          </p:cNvPr>
          <p:cNvCxnSpPr>
            <a:cxnSpLocks/>
          </p:cNvCxnSpPr>
          <p:nvPr/>
        </p:nvCxnSpPr>
        <p:spPr>
          <a:xfrm flipV="1">
            <a:off x="6859554" y="4248555"/>
            <a:ext cx="0" cy="10522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A95EFC1-D88D-A0BE-3C3B-7EB7FED13864}"/>
              </a:ext>
            </a:extLst>
          </p:cNvPr>
          <p:cNvCxnSpPr>
            <a:cxnSpLocks/>
          </p:cNvCxnSpPr>
          <p:nvPr/>
        </p:nvCxnSpPr>
        <p:spPr>
          <a:xfrm flipV="1">
            <a:off x="8211995" y="4233652"/>
            <a:ext cx="0" cy="10522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4B7D43-5AB7-B518-B963-23346137B186}"/>
              </a:ext>
            </a:extLst>
          </p:cNvPr>
          <p:cNvCxnSpPr>
            <a:cxnSpLocks/>
          </p:cNvCxnSpPr>
          <p:nvPr/>
        </p:nvCxnSpPr>
        <p:spPr>
          <a:xfrm flipV="1">
            <a:off x="6848068" y="3578587"/>
            <a:ext cx="573358" cy="6622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A2BBB81-D3ED-CFD8-DF00-EF8FB7CDFDCA}"/>
              </a:ext>
            </a:extLst>
          </p:cNvPr>
          <p:cNvCxnSpPr>
            <a:cxnSpLocks/>
          </p:cNvCxnSpPr>
          <p:nvPr/>
        </p:nvCxnSpPr>
        <p:spPr>
          <a:xfrm flipH="1" flipV="1">
            <a:off x="7551083" y="3537790"/>
            <a:ext cx="705073" cy="6532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DFE62A1E-A236-8F64-D002-19752AFA670B}"/>
              </a:ext>
            </a:extLst>
          </p:cNvPr>
          <p:cNvSpPr/>
          <p:nvPr/>
        </p:nvSpPr>
        <p:spPr>
          <a:xfrm>
            <a:off x="7346186" y="3436206"/>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89B8F9A2-F2D3-4444-176F-60BAA432AB1F}"/>
              </a:ext>
            </a:extLst>
          </p:cNvPr>
          <p:cNvSpPr/>
          <p:nvPr/>
        </p:nvSpPr>
        <p:spPr>
          <a:xfrm>
            <a:off x="6716939" y="4103993"/>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87E923ED-FB70-2C90-76A1-69ABDECF6F55}"/>
              </a:ext>
            </a:extLst>
          </p:cNvPr>
          <p:cNvSpPr/>
          <p:nvPr/>
        </p:nvSpPr>
        <p:spPr>
          <a:xfrm>
            <a:off x="8065802" y="4093157"/>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98CA3856-CB80-DF8D-9C70-84C19D4E5ECC}"/>
              </a:ext>
            </a:extLst>
          </p:cNvPr>
          <p:cNvSpPr/>
          <p:nvPr/>
        </p:nvSpPr>
        <p:spPr>
          <a:xfrm>
            <a:off x="6698032" y="5138908"/>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33153FC7-31BC-498D-F42A-E321216B4D88}"/>
              </a:ext>
            </a:extLst>
          </p:cNvPr>
          <p:cNvSpPr/>
          <p:nvPr/>
        </p:nvSpPr>
        <p:spPr>
          <a:xfrm>
            <a:off x="8079783" y="5142446"/>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8C8DF980-00C8-6870-E93B-0F9D48A93490}"/>
              </a:ext>
            </a:extLst>
          </p:cNvPr>
          <p:cNvCxnSpPr>
            <a:cxnSpLocks/>
          </p:cNvCxnSpPr>
          <p:nvPr/>
        </p:nvCxnSpPr>
        <p:spPr>
          <a:xfrm>
            <a:off x="7526965" y="3607672"/>
            <a:ext cx="646616" cy="16766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A47F43A-4725-F055-397D-D732B4773298}"/>
              </a:ext>
            </a:extLst>
          </p:cNvPr>
          <p:cNvCxnSpPr>
            <a:cxnSpLocks/>
          </p:cNvCxnSpPr>
          <p:nvPr/>
        </p:nvCxnSpPr>
        <p:spPr>
          <a:xfrm flipV="1">
            <a:off x="6895983" y="3603974"/>
            <a:ext cx="595706" cy="16649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40D3987E-2B8A-5714-0AC3-8058985063DB}"/>
              </a:ext>
            </a:extLst>
          </p:cNvPr>
          <p:cNvSpPr/>
          <p:nvPr/>
        </p:nvSpPr>
        <p:spPr>
          <a:xfrm>
            <a:off x="7398768" y="5676403"/>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D0FDD0EC-05B5-A28D-863B-53B0A9A17A09}"/>
              </a:ext>
            </a:extLst>
          </p:cNvPr>
          <p:cNvCxnSpPr>
            <a:cxnSpLocks/>
          </p:cNvCxnSpPr>
          <p:nvPr/>
        </p:nvCxnSpPr>
        <p:spPr>
          <a:xfrm flipH="1" flipV="1">
            <a:off x="6877530" y="5307472"/>
            <a:ext cx="609383" cy="530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6443B89-C790-8ECD-6F23-3D454F99830A}"/>
              </a:ext>
            </a:extLst>
          </p:cNvPr>
          <p:cNvCxnSpPr>
            <a:cxnSpLocks/>
          </p:cNvCxnSpPr>
          <p:nvPr/>
        </p:nvCxnSpPr>
        <p:spPr>
          <a:xfrm flipH="1">
            <a:off x="7617662" y="5320107"/>
            <a:ext cx="562651" cy="4909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F63BF46-9F4C-E0F3-3835-6EFDD6B2BDB7}"/>
              </a:ext>
            </a:extLst>
          </p:cNvPr>
          <p:cNvSpPr txBox="1"/>
          <p:nvPr/>
        </p:nvSpPr>
        <p:spPr>
          <a:xfrm>
            <a:off x="6288862" y="5163143"/>
            <a:ext cx="349776" cy="461665"/>
          </a:xfrm>
          <a:prstGeom prst="rect">
            <a:avLst/>
          </a:prstGeom>
          <a:noFill/>
        </p:spPr>
        <p:txBody>
          <a:bodyPr wrap="none" rtlCol="0">
            <a:spAutoFit/>
          </a:bodyPr>
          <a:lstStyle/>
          <a:p>
            <a:r>
              <a:rPr lang="en-US" sz="2400" dirty="0">
                <a:solidFill>
                  <a:srgbClr val="C00000"/>
                </a:solidFill>
              </a:rPr>
              <a:t>0</a:t>
            </a:r>
          </a:p>
        </p:txBody>
      </p:sp>
      <p:sp>
        <p:nvSpPr>
          <p:cNvPr id="91" name="TextBox 90">
            <a:extLst>
              <a:ext uri="{FF2B5EF4-FFF2-40B4-BE49-F238E27FC236}">
                <a16:creationId xmlns:a16="http://schemas.microsoft.com/office/drawing/2014/main" id="{92DA3EC3-09B2-9988-CF7C-4791D68ECDD0}"/>
              </a:ext>
            </a:extLst>
          </p:cNvPr>
          <p:cNvSpPr txBox="1"/>
          <p:nvPr/>
        </p:nvSpPr>
        <p:spPr>
          <a:xfrm>
            <a:off x="6287946" y="4017722"/>
            <a:ext cx="349776" cy="461665"/>
          </a:xfrm>
          <a:prstGeom prst="rect">
            <a:avLst/>
          </a:prstGeom>
          <a:noFill/>
        </p:spPr>
        <p:txBody>
          <a:bodyPr wrap="none" rtlCol="0">
            <a:spAutoFit/>
          </a:bodyPr>
          <a:lstStyle/>
          <a:p>
            <a:r>
              <a:rPr lang="en-US" sz="2400" dirty="0">
                <a:solidFill>
                  <a:srgbClr val="C00000"/>
                </a:solidFill>
              </a:rPr>
              <a:t>1</a:t>
            </a:r>
          </a:p>
        </p:txBody>
      </p:sp>
      <p:sp>
        <p:nvSpPr>
          <p:cNvPr id="92" name="TextBox 91">
            <a:extLst>
              <a:ext uri="{FF2B5EF4-FFF2-40B4-BE49-F238E27FC236}">
                <a16:creationId xmlns:a16="http://schemas.microsoft.com/office/drawing/2014/main" id="{B7BADB60-3D72-ACE6-2F4C-909332AD0F58}"/>
              </a:ext>
            </a:extLst>
          </p:cNvPr>
          <p:cNvSpPr txBox="1"/>
          <p:nvPr/>
        </p:nvSpPr>
        <p:spPr>
          <a:xfrm>
            <a:off x="7617662" y="5842162"/>
            <a:ext cx="349776" cy="461665"/>
          </a:xfrm>
          <a:prstGeom prst="rect">
            <a:avLst/>
          </a:prstGeom>
          <a:noFill/>
        </p:spPr>
        <p:txBody>
          <a:bodyPr wrap="none" rtlCol="0">
            <a:spAutoFit/>
          </a:bodyPr>
          <a:lstStyle/>
          <a:p>
            <a:r>
              <a:rPr lang="en-US" sz="2400" dirty="0">
                <a:solidFill>
                  <a:srgbClr val="C00000"/>
                </a:solidFill>
              </a:rPr>
              <a:t>1</a:t>
            </a:r>
          </a:p>
        </p:txBody>
      </p:sp>
      <p:sp>
        <p:nvSpPr>
          <p:cNvPr id="93" name="TextBox 92">
            <a:extLst>
              <a:ext uri="{FF2B5EF4-FFF2-40B4-BE49-F238E27FC236}">
                <a16:creationId xmlns:a16="http://schemas.microsoft.com/office/drawing/2014/main" id="{3385CE36-8D43-73DE-1696-7A4D93E2D44F}"/>
              </a:ext>
            </a:extLst>
          </p:cNvPr>
          <p:cNvSpPr txBox="1"/>
          <p:nvPr/>
        </p:nvSpPr>
        <p:spPr>
          <a:xfrm>
            <a:off x="7670751" y="3122492"/>
            <a:ext cx="349776" cy="461665"/>
          </a:xfrm>
          <a:prstGeom prst="rect">
            <a:avLst/>
          </a:prstGeom>
          <a:noFill/>
        </p:spPr>
        <p:txBody>
          <a:bodyPr wrap="none" rtlCol="0">
            <a:spAutoFit/>
          </a:bodyPr>
          <a:lstStyle/>
          <a:p>
            <a:r>
              <a:rPr lang="en-US" sz="2400" dirty="0">
                <a:solidFill>
                  <a:srgbClr val="C00000"/>
                </a:solidFill>
              </a:rPr>
              <a:t>1</a:t>
            </a:r>
          </a:p>
        </p:txBody>
      </p:sp>
      <p:sp>
        <p:nvSpPr>
          <p:cNvPr id="94" name="TextBox 93">
            <a:extLst>
              <a:ext uri="{FF2B5EF4-FFF2-40B4-BE49-F238E27FC236}">
                <a16:creationId xmlns:a16="http://schemas.microsoft.com/office/drawing/2014/main" id="{91E4571A-38B5-F83F-D03D-D50BE8947EEF}"/>
              </a:ext>
            </a:extLst>
          </p:cNvPr>
          <p:cNvSpPr txBox="1"/>
          <p:nvPr/>
        </p:nvSpPr>
        <p:spPr>
          <a:xfrm>
            <a:off x="8505233" y="4029880"/>
            <a:ext cx="349776" cy="461665"/>
          </a:xfrm>
          <a:prstGeom prst="rect">
            <a:avLst/>
          </a:prstGeom>
          <a:noFill/>
        </p:spPr>
        <p:txBody>
          <a:bodyPr wrap="none" rtlCol="0">
            <a:spAutoFit/>
          </a:bodyPr>
          <a:lstStyle/>
          <a:p>
            <a:r>
              <a:rPr lang="en-US" sz="2400" dirty="0">
                <a:solidFill>
                  <a:srgbClr val="C00000"/>
                </a:solidFill>
              </a:rPr>
              <a:t>2</a:t>
            </a:r>
          </a:p>
        </p:txBody>
      </p:sp>
      <p:cxnSp>
        <p:nvCxnSpPr>
          <p:cNvPr id="95" name="Straight Connector 94">
            <a:extLst>
              <a:ext uri="{FF2B5EF4-FFF2-40B4-BE49-F238E27FC236}">
                <a16:creationId xmlns:a16="http://schemas.microsoft.com/office/drawing/2014/main" id="{62B30FE1-A133-FD7C-FA9E-ED00C3CE66D4}"/>
              </a:ext>
            </a:extLst>
          </p:cNvPr>
          <p:cNvCxnSpPr>
            <a:cxnSpLocks/>
            <a:stCxn id="85" idx="0"/>
            <a:endCxn id="77" idx="4"/>
          </p:cNvCxnSpPr>
          <p:nvPr/>
        </p:nvCxnSpPr>
        <p:spPr>
          <a:xfrm flipH="1" flipV="1">
            <a:off x="7488802" y="3688087"/>
            <a:ext cx="52582" cy="19883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EA9E56FD-A0EC-8B68-5EBE-AC855DE9956E}"/>
              </a:ext>
            </a:extLst>
          </p:cNvPr>
          <p:cNvSpPr txBox="1"/>
          <p:nvPr/>
        </p:nvSpPr>
        <p:spPr>
          <a:xfrm>
            <a:off x="8459204" y="5214738"/>
            <a:ext cx="349776" cy="461665"/>
          </a:xfrm>
          <a:prstGeom prst="rect">
            <a:avLst/>
          </a:prstGeom>
          <a:noFill/>
        </p:spPr>
        <p:txBody>
          <a:bodyPr wrap="none" rtlCol="0">
            <a:spAutoFit/>
          </a:bodyPr>
          <a:lstStyle/>
          <a:p>
            <a:r>
              <a:rPr lang="en-US" sz="2400" dirty="0">
                <a:solidFill>
                  <a:srgbClr val="C00000"/>
                </a:solidFill>
              </a:rPr>
              <a:t>2</a:t>
            </a:r>
          </a:p>
        </p:txBody>
      </p:sp>
      <p:sp>
        <p:nvSpPr>
          <p:cNvPr id="99" name="TextBox 98">
            <a:extLst>
              <a:ext uri="{FF2B5EF4-FFF2-40B4-BE49-F238E27FC236}">
                <a16:creationId xmlns:a16="http://schemas.microsoft.com/office/drawing/2014/main" id="{3B726148-A601-49FB-C39F-804749B074FD}"/>
              </a:ext>
            </a:extLst>
          </p:cNvPr>
          <p:cNvSpPr txBox="1"/>
          <p:nvPr/>
        </p:nvSpPr>
        <p:spPr>
          <a:xfrm>
            <a:off x="8222398" y="4533399"/>
            <a:ext cx="514885" cy="461665"/>
          </a:xfrm>
          <a:prstGeom prst="rect">
            <a:avLst/>
          </a:prstGeom>
          <a:noFill/>
        </p:spPr>
        <p:txBody>
          <a:bodyPr wrap="none" rtlCol="0">
            <a:spAutoFit/>
          </a:bodyPr>
          <a:lstStyle/>
          <a:p>
            <a:r>
              <a:rPr lang="en-US" sz="2400" dirty="0">
                <a:solidFill>
                  <a:srgbClr val="7030A0"/>
                </a:solidFill>
              </a:rPr>
              <a:t>+1</a:t>
            </a:r>
          </a:p>
        </p:txBody>
      </p:sp>
      <p:sp>
        <p:nvSpPr>
          <p:cNvPr id="100" name="TextBox 99">
            <a:extLst>
              <a:ext uri="{FF2B5EF4-FFF2-40B4-BE49-F238E27FC236}">
                <a16:creationId xmlns:a16="http://schemas.microsoft.com/office/drawing/2014/main" id="{B2792A85-61EE-642D-29EE-A9E7FE41818D}"/>
              </a:ext>
            </a:extLst>
          </p:cNvPr>
          <p:cNvSpPr txBox="1"/>
          <p:nvPr/>
        </p:nvSpPr>
        <p:spPr>
          <a:xfrm>
            <a:off x="7175029" y="6178651"/>
            <a:ext cx="990977" cy="584775"/>
          </a:xfrm>
          <a:prstGeom prst="rect">
            <a:avLst/>
          </a:prstGeom>
          <a:noFill/>
        </p:spPr>
        <p:txBody>
          <a:bodyPr wrap="none" rtlCol="0">
            <a:spAutoFit/>
          </a:bodyPr>
          <a:lstStyle/>
          <a:p>
            <a:r>
              <a:rPr lang="en-US" sz="3200" i="1" dirty="0">
                <a:solidFill>
                  <a:srgbClr val="0070C0"/>
                </a:solidFill>
              </a:rPr>
              <a:t>k</a:t>
            </a:r>
            <a:r>
              <a:rPr lang="en-US" sz="3200" dirty="0">
                <a:solidFill>
                  <a:srgbClr val="0070C0"/>
                </a:solidFill>
              </a:rPr>
              <a:t> = 3</a:t>
            </a:r>
          </a:p>
        </p:txBody>
      </p:sp>
      <p:sp>
        <p:nvSpPr>
          <p:cNvPr id="5" name="Right Arrow 4">
            <a:extLst>
              <a:ext uri="{FF2B5EF4-FFF2-40B4-BE49-F238E27FC236}">
                <a16:creationId xmlns:a16="http://schemas.microsoft.com/office/drawing/2014/main" id="{619D485C-F084-29C3-6766-E21535223230}"/>
              </a:ext>
            </a:extLst>
          </p:cNvPr>
          <p:cNvSpPr/>
          <p:nvPr/>
        </p:nvSpPr>
        <p:spPr>
          <a:xfrm>
            <a:off x="1796902" y="4424237"/>
            <a:ext cx="520996" cy="151791"/>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0134179-C80D-B0C5-9ABF-8AE20B86ED73}"/>
              </a:ext>
            </a:extLst>
          </p:cNvPr>
          <p:cNvSpPr txBox="1"/>
          <p:nvPr/>
        </p:nvSpPr>
        <p:spPr>
          <a:xfrm>
            <a:off x="913985" y="4168379"/>
            <a:ext cx="1033951" cy="646331"/>
          </a:xfrm>
          <a:prstGeom prst="rect">
            <a:avLst/>
          </a:prstGeom>
          <a:noFill/>
        </p:spPr>
        <p:txBody>
          <a:bodyPr wrap="square" rtlCol="0">
            <a:spAutoFit/>
          </a:bodyPr>
          <a:lstStyle/>
          <a:p>
            <a:r>
              <a:rPr lang="en-US" dirty="0">
                <a:solidFill>
                  <a:srgbClr val="C00000"/>
                </a:solidFill>
              </a:rPr>
              <a:t>Source Vertex</a:t>
            </a:r>
          </a:p>
        </p:txBody>
      </p:sp>
      <p:sp>
        <p:nvSpPr>
          <p:cNvPr id="18" name="Right Arrow 17">
            <a:extLst>
              <a:ext uri="{FF2B5EF4-FFF2-40B4-BE49-F238E27FC236}">
                <a16:creationId xmlns:a16="http://schemas.microsoft.com/office/drawing/2014/main" id="{AF9B95CE-AF0B-6DA5-ACB9-E24AB428CBC2}"/>
              </a:ext>
            </a:extLst>
          </p:cNvPr>
          <p:cNvSpPr/>
          <p:nvPr/>
        </p:nvSpPr>
        <p:spPr>
          <a:xfrm rot="19359008">
            <a:off x="5882651" y="5603361"/>
            <a:ext cx="520996" cy="151791"/>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E61C748-5A83-1EFE-D657-596EF32F487D}"/>
              </a:ext>
            </a:extLst>
          </p:cNvPr>
          <p:cNvSpPr txBox="1"/>
          <p:nvPr/>
        </p:nvSpPr>
        <p:spPr>
          <a:xfrm>
            <a:off x="5362325" y="5824708"/>
            <a:ext cx="1033951" cy="646331"/>
          </a:xfrm>
          <a:prstGeom prst="rect">
            <a:avLst/>
          </a:prstGeom>
          <a:noFill/>
        </p:spPr>
        <p:txBody>
          <a:bodyPr wrap="square" rtlCol="0">
            <a:spAutoFit/>
          </a:bodyPr>
          <a:lstStyle/>
          <a:p>
            <a:r>
              <a:rPr lang="en-US" dirty="0">
                <a:solidFill>
                  <a:srgbClr val="C00000"/>
                </a:solidFill>
              </a:rPr>
              <a:t>Source Vertex</a:t>
            </a:r>
          </a:p>
        </p:txBody>
      </p:sp>
      <p:pic>
        <p:nvPicPr>
          <p:cNvPr id="22" name="Picture 21">
            <a:extLst>
              <a:ext uri="{FF2B5EF4-FFF2-40B4-BE49-F238E27FC236}">
                <a16:creationId xmlns:a16="http://schemas.microsoft.com/office/drawing/2014/main" id="{1EBCF8BE-0436-0A34-7BD7-17BA29D7957B}"/>
              </a:ext>
            </a:extLst>
          </p:cNvPr>
          <p:cNvPicPr>
            <a:picLocks noChangeAspect="1"/>
          </p:cNvPicPr>
          <p:nvPr/>
        </p:nvPicPr>
        <p:blipFill>
          <a:blip r:embed="rId3"/>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13341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0" grpId="0"/>
      <p:bldP spid="21" grpId="0"/>
      <p:bldP spid="52" grpId="0"/>
      <p:bldP spid="53" grpId="0"/>
      <p:bldP spid="54" grpId="0"/>
      <p:bldP spid="55" grpId="0"/>
      <p:bldP spid="77" grpId="0" animBg="1"/>
      <p:bldP spid="78" grpId="0" animBg="1"/>
      <p:bldP spid="79" grpId="0" animBg="1"/>
      <p:bldP spid="80" grpId="0" animBg="1"/>
      <p:bldP spid="81" grpId="0" animBg="1"/>
      <p:bldP spid="85" grpId="0" animBg="1"/>
      <p:bldP spid="90" grpId="0"/>
      <p:bldP spid="91" grpId="0"/>
      <p:bldP spid="92" grpId="0"/>
      <p:bldP spid="93" grpId="0"/>
      <p:bldP spid="94" grpId="0"/>
      <p:bldP spid="98" grpId="0"/>
      <p:bldP spid="99" grpId="0"/>
      <p:bldP spid="100" grpId="0"/>
      <p:bldP spid="5" grpId="0" animBg="1"/>
      <p:bldP spid="17" grpId="0"/>
      <p:bldP spid="18" grpId="0" animBg="1"/>
      <p:bldP spid="1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5076-51FD-7C93-1AEA-8AA436C6D0A0}"/>
              </a:ext>
            </a:extLst>
          </p:cNvPr>
          <p:cNvSpPr>
            <a:spLocks noGrp="1"/>
          </p:cNvSpPr>
          <p:nvPr>
            <p:ph type="title"/>
          </p:nvPr>
        </p:nvSpPr>
        <p:spPr>
          <a:xfrm>
            <a:off x="838200" y="365125"/>
            <a:ext cx="4554475" cy="1325563"/>
          </a:xfrm>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837BE748-244B-33D2-9CCE-958C53CDAAF5}"/>
              </a:ext>
            </a:extLst>
          </p:cNvPr>
          <p:cNvSpPr>
            <a:spLocks noGrp="1"/>
          </p:cNvSpPr>
          <p:nvPr>
            <p:ph idx="1"/>
          </p:nvPr>
        </p:nvSpPr>
        <p:spPr>
          <a:xfrm>
            <a:off x="838200" y="1825625"/>
            <a:ext cx="10515600" cy="1170000"/>
          </a:xfrm>
        </p:spPr>
        <p:txBody>
          <a:bodyPr/>
          <a:lstStyle/>
          <a:p>
            <a:pPr marL="457200" indent="-457200">
              <a:buFont typeface="Wingdings" pitchFamily="2" charset="2"/>
              <a:buChar char="Ø"/>
            </a:pPr>
            <a:r>
              <a:rPr lang="en-US" dirty="0"/>
              <a:t>Partitioning search space</a:t>
            </a:r>
          </a:p>
        </p:txBody>
      </p:sp>
      <p:sp>
        <p:nvSpPr>
          <p:cNvPr id="4" name="Slide Number Placeholder 3">
            <a:extLst>
              <a:ext uri="{FF2B5EF4-FFF2-40B4-BE49-F238E27FC236}">
                <a16:creationId xmlns:a16="http://schemas.microsoft.com/office/drawing/2014/main" id="{EC742D7B-CCB4-2FA4-4E74-7AA746029047}"/>
              </a:ext>
            </a:extLst>
          </p:cNvPr>
          <p:cNvSpPr>
            <a:spLocks noGrp="1"/>
          </p:cNvSpPr>
          <p:nvPr>
            <p:ph type="sldNum" sz="quarter" idx="12"/>
          </p:nvPr>
        </p:nvSpPr>
        <p:spPr>
          <a:xfrm>
            <a:off x="10695072" y="6356350"/>
            <a:ext cx="658728" cy="365125"/>
          </a:xfrm>
        </p:spPr>
        <p:txBody>
          <a:bodyPr/>
          <a:lstStyle/>
          <a:p>
            <a:fld id="{6F6053F2-432F-FB4F-AC79-1AD4FC0B2E9E}" type="slidenum">
              <a:rPr lang="en-US" smtClean="0"/>
              <a:t>94</a:t>
            </a:fld>
            <a:endParaRPr lang="en-US" dirty="0"/>
          </a:p>
        </p:txBody>
      </p:sp>
      <p:pic>
        <p:nvPicPr>
          <p:cNvPr id="5" name="Picture 4">
            <a:extLst>
              <a:ext uri="{FF2B5EF4-FFF2-40B4-BE49-F238E27FC236}">
                <a16:creationId xmlns:a16="http://schemas.microsoft.com/office/drawing/2014/main" id="{51B86D2F-4E66-C767-A172-695A458C74E0}"/>
              </a:ext>
            </a:extLst>
          </p:cNvPr>
          <p:cNvPicPr>
            <a:picLocks noChangeAspect="1"/>
          </p:cNvPicPr>
          <p:nvPr/>
        </p:nvPicPr>
        <p:blipFill rotWithShape="1">
          <a:blip r:embed="rId3"/>
          <a:srcRect b="13240"/>
          <a:stretch/>
        </p:blipFill>
        <p:spPr>
          <a:xfrm>
            <a:off x="1427480" y="2533459"/>
            <a:ext cx="7706360" cy="3928301"/>
          </a:xfrm>
          <a:prstGeom prst="rect">
            <a:avLst/>
          </a:prstGeom>
        </p:spPr>
      </p:pic>
      <p:sp>
        <p:nvSpPr>
          <p:cNvPr id="19" name="Rounded Rectangle 18">
            <a:extLst>
              <a:ext uri="{FF2B5EF4-FFF2-40B4-BE49-F238E27FC236}">
                <a16:creationId xmlns:a16="http://schemas.microsoft.com/office/drawing/2014/main" id="{4F8E6733-D3CD-EE32-3323-06A75C4862AD}"/>
              </a:ext>
            </a:extLst>
          </p:cNvPr>
          <p:cNvSpPr/>
          <p:nvPr/>
        </p:nvSpPr>
        <p:spPr>
          <a:xfrm>
            <a:off x="4429760" y="3363607"/>
            <a:ext cx="335280" cy="29843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38FEC461-E241-85E3-355E-27A1458917F4}"/>
              </a:ext>
            </a:extLst>
          </p:cNvPr>
          <p:cNvSpPr/>
          <p:nvPr/>
        </p:nvSpPr>
        <p:spPr>
          <a:xfrm>
            <a:off x="4429760" y="3807916"/>
            <a:ext cx="335280" cy="29843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80F7EAB-FFB1-2A12-42D3-D2BB31831DB9}"/>
              </a:ext>
            </a:extLst>
          </p:cNvPr>
          <p:cNvSpPr/>
          <p:nvPr/>
        </p:nvSpPr>
        <p:spPr>
          <a:xfrm>
            <a:off x="4429760" y="5080647"/>
            <a:ext cx="335280" cy="29843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A0C78851-7F2C-08D5-85DC-44BADBAC6B2F}"/>
              </a:ext>
            </a:extLst>
          </p:cNvPr>
          <p:cNvSpPr/>
          <p:nvPr/>
        </p:nvSpPr>
        <p:spPr>
          <a:xfrm>
            <a:off x="4429760" y="5526067"/>
            <a:ext cx="335280" cy="29843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68F96342-1138-35DD-ED10-CF21464EEB3A}"/>
              </a:ext>
            </a:extLst>
          </p:cNvPr>
          <p:cNvSpPr/>
          <p:nvPr/>
        </p:nvSpPr>
        <p:spPr>
          <a:xfrm>
            <a:off x="4429760" y="5948157"/>
            <a:ext cx="335280" cy="29843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ular Callout 27">
            <a:extLst>
              <a:ext uri="{FF2B5EF4-FFF2-40B4-BE49-F238E27FC236}">
                <a16:creationId xmlns:a16="http://schemas.microsoft.com/office/drawing/2014/main" id="{C62B6A6B-F6B9-91F5-EC3A-89835D4DF289}"/>
              </a:ext>
            </a:extLst>
          </p:cNvPr>
          <p:cNvSpPr/>
          <p:nvPr/>
        </p:nvSpPr>
        <p:spPr>
          <a:xfrm>
            <a:off x="9387840" y="2272875"/>
            <a:ext cx="2237740" cy="1301375"/>
          </a:xfrm>
          <a:prstGeom prst="wedgeRoundRectCallout">
            <a:avLst>
              <a:gd name="adj1" fmla="val -65052"/>
              <a:gd name="adj2" fmla="val 47922"/>
              <a:gd name="adj3" fmla="val 16667"/>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8B6882A-BDF6-3F5A-AF7F-1BAC5AC7D481}"/>
              </a:ext>
            </a:extLst>
          </p:cNvPr>
          <p:cNvSpPr txBox="1"/>
          <p:nvPr/>
        </p:nvSpPr>
        <p:spPr>
          <a:xfrm>
            <a:off x="9431020" y="2440080"/>
            <a:ext cx="2336800" cy="923330"/>
          </a:xfrm>
          <a:prstGeom prst="rect">
            <a:avLst/>
          </a:prstGeom>
          <a:noFill/>
        </p:spPr>
        <p:txBody>
          <a:bodyPr wrap="square" rtlCol="0">
            <a:spAutoFit/>
          </a:bodyPr>
          <a:lstStyle/>
          <a:p>
            <a:r>
              <a:rPr lang="en-US" dirty="0">
                <a:solidFill>
                  <a:srgbClr val="0070C0"/>
                </a:solidFill>
              </a:rPr>
              <a:t>I need an array of length 15 to store 0’s 2-hop neighbors.</a:t>
            </a:r>
          </a:p>
        </p:txBody>
      </p:sp>
      <p:sp>
        <p:nvSpPr>
          <p:cNvPr id="32" name="TextBox 31">
            <a:extLst>
              <a:ext uri="{FF2B5EF4-FFF2-40B4-BE49-F238E27FC236}">
                <a16:creationId xmlns:a16="http://schemas.microsoft.com/office/drawing/2014/main" id="{7668C2EA-2046-CFA2-ABC2-B09F13CB1A55}"/>
              </a:ext>
            </a:extLst>
          </p:cNvPr>
          <p:cNvSpPr txBox="1"/>
          <p:nvPr/>
        </p:nvSpPr>
        <p:spPr>
          <a:xfrm>
            <a:off x="6173135" y="1850531"/>
            <a:ext cx="3087705" cy="461665"/>
          </a:xfrm>
          <a:prstGeom prst="rect">
            <a:avLst/>
          </a:prstGeom>
          <a:noFill/>
        </p:spPr>
        <p:txBody>
          <a:bodyPr wrap="none" rtlCol="0">
            <a:spAutoFit/>
          </a:bodyPr>
          <a:lstStyle/>
          <a:p>
            <a:r>
              <a:rPr lang="en-US" sz="2400" dirty="0">
                <a:solidFill>
                  <a:schemeClr val="accent6"/>
                </a:solidFill>
              </a:rPr>
              <a:t> Bin-Packing Problem</a:t>
            </a:r>
          </a:p>
        </p:txBody>
      </p:sp>
      <p:sp>
        <p:nvSpPr>
          <p:cNvPr id="33" name="Right Arrow 32">
            <a:extLst>
              <a:ext uri="{FF2B5EF4-FFF2-40B4-BE49-F238E27FC236}">
                <a16:creationId xmlns:a16="http://schemas.microsoft.com/office/drawing/2014/main" id="{A8F2079A-2B91-0463-EB40-A4848339EDD7}"/>
              </a:ext>
            </a:extLst>
          </p:cNvPr>
          <p:cNvSpPr/>
          <p:nvPr/>
        </p:nvSpPr>
        <p:spPr>
          <a:xfrm>
            <a:off x="5531724" y="1870290"/>
            <a:ext cx="609600" cy="422149"/>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882C407-F2AE-725E-9A7B-A5A0992BE8DD}"/>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213180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24" grpId="0" animBg="1"/>
      <p:bldP spid="25" grpId="0" animBg="1"/>
      <p:bldP spid="28" grpId="0" animBg="1"/>
      <p:bldP spid="29" grpId="0"/>
      <p:bldP spid="32" grpId="0"/>
      <p:bldP spid="3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CD45-C254-BC63-FE97-31A69370D33A}"/>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F05C3B4B-40D6-00E6-8885-4A299DECAB1C}"/>
              </a:ext>
            </a:extLst>
          </p:cNvPr>
          <p:cNvSpPr>
            <a:spLocks noGrp="1"/>
          </p:cNvSpPr>
          <p:nvPr>
            <p:ph idx="1"/>
          </p:nvPr>
        </p:nvSpPr>
        <p:spPr/>
        <p:txBody>
          <a:bodyPr/>
          <a:lstStyle/>
          <a:p>
            <a:pPr marL="0" indent="0">
              <a:buNone/>
            </a:pPr>
            <a:r>
              <a:rPr lang="en-US" sz="3600" dirty="0">
                <a:solidFill>
                  <a:srgbClr val="C00000"/>
                </a:solidFill>
                <a:latin typeface="+mj-lt"/>
              </a:rPr>
              <a:t>What is bin-packing problem?</a:t>
            </a:r>
          </a:p>
          <a:p>
            <a:endParaRPr lang="en-US" sz="800" dirty="0">
              <a:solidFill>
                <a:srgbClr val="C00000"/>
              </a:solidFill>
              <a:latin typeface="+mj-lt"/>
            </a:endParaRPr>
          </a:p>
          <a:p>
            <a:pPr marL="457200" indent="-457200">
              <a:buFont typeface="Arial" panose="020B0604020202020204" pitchFamily="34" charset="0"/>
              <a:buChar char="•"/>
            </a:pPr>
            <a:r>
              <a:rPr lang="en-US" dirty="0">
                <a:latin typeface="+mj-lt"/>
              </a:rPr>
              <a:t>Input:  weight[] = {4, 8, 1, 4, 2, 1} </a:t>
            </a:r>
          </a:p>
          <a:p>
            <a:pPr marL="457200" indent="-457200">
              <a:buFont typeface="Arial" panose="020B0604020202020204" pitchFamily="34" charset="0"/>
              <a:buChar char="•"/>
            </a:pPr>
            <a:r>
              <a:rPr lang="en-US" dirty="0">
                <a:latin typeface="+mj-lt"/>
              </a:rPr>
              <a:t>Bin capacity </a:t>
            </a:r>
            <a:r>
              <a:rPr lang="en-US" i="1" dirty="0">
                <a:latin typeface="+mj-lt"/>
              </a:rPr>
              <a:t>c</a:t>
            </a:r>
            <a:r>
              <a:rPr lang="en-US" dirty="0">
                <a:latin typeface="+mj-lt"/>
              </a:rPr>
              <a:t> = 10 </a:t>
            </a:r>
          </a:p>
          <a:p>
            <a:pPr marL="457200" indent="-457200">
              <a:buFont typeface="Wingdings" pitchFamily="2" charset="2"/>
              <a:buChar char="ü"/>
            </a:pPr>
            <a:r>
              <a:rPr lang="en-US" dirty="0">
                <a:latin typeface="+mj-lt"/>
              </a:rPr>
              <a:t>First bin contains </a:t>
            </a:r>
            <a:r>
              <a:rPr lang="en-US" dirty="0">
                <a:solidFill>
                  <a:schemeClr val="accent2"/>
                </a:solidFill>
                <a:latin typeface="+mj-lt"/>
              </a:rPr>
              <a:t>{4, 4, 2}</a:t>
            </a:r>
            <a:r>
              <a:rPr lang="en-US" dirty="0">
                <a:latin typeface="+mj-lt"/>
              </a:rPr>
              <a:t> and second bin </a:t>
            </a:r>
            <a:r>
              <a:rPr lang="en-US" dirty="0">
                <a:solidFill>
                  <a:schemeClr val="accent2"/>
                </a:solidFill>
                <a:latin typeface="+mj-lt"/>
              </a:rPr>
              <a:t>{8, 1, 1}</a:t>
            </a:r>
          </a:p>
        </p:txBody>
      </p:sp>
      <p:sp>
        <p:nvSpPr>
          <p:cNvPr id="4" name="Slide Number Placeholder 3">
            <a:extLst>
              <a:ext uri="{FF2B5EF4-FFF2-40B4-BE49-F238E27FC236}">
                <a16:creationId xmlns:a16="http://schemas.microsoft.com/office/drawing/2014/main" id="{1CC6F3FB-0C76-F39A-6F6E-6E71207DC8A9}"/>
              </a:ext>
            </a:extLst>
          </p:cNvPr>
          <p:cNvSpPr>
            <a:spLocks noGrp="1"/>
          </p:cNvSpPr>
          <p:nvPr>
            <p:ph type="sldNum" sz="quarter" idx="12"/>
          </p:nvPr>
        </p:nvSpPr>
        <p:spPr/>
        <p:txBody>
          <a:bodyPr/>
          <a:lstStyle/>
          <a:p>
            <a:fld id="{6F6053F2-432F-FB4F-AC79-1AD4FC0B2E9E}" type="slidenum">
              <a:rPr lang="en-US" smtClean="0"/>
              <a:t>95</a:t>
            </a:fld>
            <a:endParaRPr lang="en-US"/>
          </a:p>
        </p:txBody>
      </p:sp>
      <p:pic>
        <p:nvPicPr>
          <p:cNvPr id="1026" name="Picture 2" descr="Punctuation of Life: Question Mark | by ...">
            <a:extLst>
              <a:ext uri="{FF2B5EF4-FFF2-40B4-BE49-F238E27FC236}">
                <a16:creationId xmlns:a16="http://schemas.microsoft.com/office/drawing/2014/main" id="{886F9E6D-3AAC-5F9B-ED4A-7D82AE020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560" y="5031137"/>
            <a:ext cx="1514507" cy="1507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378218-C1D9-6762-3FCE-32484EBC0537}"/>
              </a:ext>
            </a:extLst>
          </p:cNvPr>
          <p:cNvSpPr txBox="1"/>
          <p:nvPr/>
        </p:nvSpPr>
        <p:spPr>
          <a:xfrm>
            <a:off x="2448067" y="5553346"/>
            <a:ext cx="6332887" cy="584775"/>
          </a:xfrm>
          <a:prstGeom prst="rect">
            <a:avLst/>
          </a:prstGeom>
          <a:noFill/>
        </p:spPr>
        <p:txBody>
          <a:bodyPr wrap="none" rtlCol="0">
            <a:spAutoFit/>
          </a:bodyPr>
          <a:lstStyle/>
          <a:p>
            <a:r>
              <a:rPr lang="en-US" sz="3200" dirty="0">
                <a:solidFill>
                  <a:srgbClr val="C00000"/>
                </a:solidFill>
              </a:rPr>
              <a:t>How are these 2 problems related?</a:t>
            </a:r>
          </a:p>
        </p:txBody>
      </p:sp>
      <p:pic>
        <p:nvPicPr>
          <p:cNvPr id="7" name="Picture 6">
            <a:extLst>
              <a:ext uri="{FF2B5EF4-FFF2-40B4-BE49-F238E27FC236}">
                <a16:creationId xmlns:a16="http://schemas.microsoft.com/office/drawing/2014/main" id="{5A72FB66-851F-15A6-AAEA-22C88B75C48B}"/>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152032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FEF8-C1B9-B1D5-F454-989FEE4E914D}"/>
              </a:ext>
            </a:extLst>
          </p:cNvPr>
          <p:cNvSpPr>
            <a:spLocks noGrp="1"/>
          </p:cNvSpPr>
          <p:nvPr>
            <p:ph type="title"/>
          </p:nvPr>
        </p:nvSpPr>
        <p:spPr/>
        <p:txBody>
          <a:bodyPr>
            <a:normAutofit/>
          </a:bodyPr>
          <a:lstStyle/>
          <a:p>
            <a:r>
              <a:rPr lang="en-US" sz="4800" dirty="0"/>
              <a:t>VSGM</a:t>
            </a:r>
          </a:p>
        </p:txBody>
      </p:sp>
      <p:sp>
        <p:nvSpPr>
          <p:cNvPr id="4" name="Slide Number Placeholder 3">
            <a:extLst>
              <a:ext uri="{FF2B5EF4-FFF2-40B4-BE49-F238E27FC236}">
                <a16:creationId xmlns:a16="http://schemas.microsoft.com/office/drawing/2014/main" id="{E993C2A9-C908-AA3C-336A-2D20ACDD0661}"/>
              </a:ext>
            </a:extLst>
          </p:cNvPr>
          <p:cNvSpPr>
            <a:spLocks noGrp="1"/>
          </p:cNvSpPr>
          <p:nvPr>
            <p:ph type="sldNum" sz="quarter" idx="12"/>
          </p:nvPr>
        </p:nvSpPr>
        <p:spPr/>
        <p:txBody>
          <a:bodyPr/>
          <a:lstStyle/>
          <a:p>
            <a:fld id="{6F6053F2-432F-FB4F-AC79-1AD4FC0B2E9E}" type="slidenum">
              <a:rPr lang="en-US" smtClean="0"/>
              <a:t>96</a:t>
            </a:fld>
            <a:endParaRPr lang="en-US"/>
          </a:p>
        </p:txBody>
      </p:sp>
      <p:sp>
        <p:nvSpPr>
          <p:cNvPr id="6" name="TextBox 5">
            <a:extLst>
              <a:ext uri="{FF2B5EF4-FFF2-40B4-BE49-F238E27FC236}">
                <a16:creationId xmlns:a16="http://schemas.microsoft.com/office/drawing/2014/main" id="{BA9614B4-C48C-53E6-87D5-DE3A67552995}"/>
              </a:ext>
            </a:extLst>
          </p:cNvPr>
          <p:cNvSpPr txBox="1"/>
          <p:nvPr/>
        </p:nvSpPr>
        <p:spPr>
          <a:xfrm>
            <a:off x="821280" y="1653415"/>
            <a:ext cx="2864887" cy="523220"/>
          </a:xfrm>
          <a:prstGeom prst="rect">
            <a:avLst/>
          </a:prstGeom>
          <a:noFill/>
        </p:spPr>
        <p:txBody>
          <a:bodyPr wrap="none" rtlCol="0">
            <a:spAutoFit/>
          </a:bodyPr>
          <a:lstStyle/>
          <a:p>
            <a:r>
              <a:rPr lang="en-US" sz="2800" dirty="0">
                <a:solidFill>
                  <a:srgbClr val="C00000"/>
                </a:solidFill>
              </a:rPr>
              <a:t>Bin Capacity = 15</a:t>
            </a:r>
          </a:p>
        </p:txBody>
      </p:sp>
      <p:sp>
        <p:nvSpPr>
          <p:cNvPr id="7" name="TextBox 6">
            <a:extLst>
              <a:ext uri="{FF2B5EF4-FFF2-40B4-BE49-F238E27FC236}">
                <a16:creationId xmlns:a16="http://schemas.microsoft.com/office/drawing/2014/main" id="{58C63680-2240-543C-A4DD-6367CF559904}"/>
              </a:ext>
            </a:extLst>
          </p:cNvPr>
          <p:cNvSpPr txBox="1"/>
          <p:nvPr/>
        </p:nvSpPr>
        <p:spPr>
          <a:xfrm>
            <a:off x="7112813" y="906607"/>
            <a:ext cx="485541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NP-hard</a:t>
            </a:r>
          </a:p>
          <a:p>
            <a:pPr marL="285750" indent="-285750">
              <a:buFont typeface="Wingdings" pitchFamily="2" charset="2"/>
              <a:buChar char="ü"/>
            </a:pPr>
            <a:r>
              <a:rPr lang="en-US" sz="2800" dirty="0"/>
              <a:t> Next Fit</a:t>
            </a:r>
          </a:p>
          <a:p>
            <a:pPr marL="285750" indent="-285750">
              <a:buFont typeface="Wingdings" pitchFamily="2" charset="2"/>
              <a:buChar char="ü"/>
            </a:pPr>
            <a:r>
              <a:rPr lang="en-US" sz="2800" dirty="0">
                <a:solidFill>
                  <a:srgbClr val="C00000"/>
                </a:solidFill>
              </a:rPr>
              <a:t> Vertex Ordering matters!</a:t>
            </a:r>
          </a:p>
        </p:txBody>
      </p:sp>
      <p:pic>
        <p:nvPicPr>
          <p:cNvPr id="9" name="Picture 8">
            <a:extLst>
              <a:ext uri="{FF2B5EF4-FFF2-40B4-BE49-F238E27FC236}">
                <a16:creationId xmlns:a16="http://schemas.microsoft.com/office/drawing/2014/main" id="{C70F4238-B2E7-137D-D09B-C2F1E0539D03}"/>
              </a:ext>
            </a:extLst>
          </p:cNvPr>
          <p:cNvPicPr>
            <a:picLocks noChangeAspect="1"/>
          </p:cNvPicPr>
          <p:nvPr/>
        </p:nvPicPr>
        <p:blipFill rotWithShape="1">
          <a:blip r:embed="rId3"/>
          <a:srcRect b="13240"/>
          <a:stretch/>
        </p:blipFill>
        <p:spPr>
          <a:xfrm>
            <a:off x="687489" y="2457189"/>
            <a:ext cx="7869062" cy="4011238"/>
          </a:xfrm>
          <a:prstGeom prst="rect">
            <a:avLst/>
          </a:prstGeom>
        </p:spPr>
      </p:pic>
      <p:sp>
        <p:nvSpPr>
          <p:cNvPr id="10" name="TextBox 9">
            <a:extLst>
              <a:ext uri="{FF2B5EF4-FFF2-40B4-BE49-F238E27FC236}">
                <a16:creationId xmlns:a16="http://schemas.microsoft.com/office/drawing/2014/main" id="{0A83D165-2E4F-666C-9DC9-BB29CD88CCBE}"/>
              </a:ext>
            </a:extLst>
          </p:cNvPr>
          <p:cNvSpPr txBox="1"/>
          <p:nvPr/>
        </p:nvSpPr>
        <p:spPr>
          <a:xfrm>
            <a:off x="9062493" y="3239852"/>
            <a:ext cx="1007007" cy="461665"/>
          </a:xfrm>
          <a:prstGeom prst="rect">
            <a:avLst/>
          </a:prstGeom>
          <a:noFill/>
        </p:spPr>
        <p:txBody>
          <a:bodyPr wrap="none" rtlCol="0">
            <a:spAutoFit/>
          </a:bodyPr>
          <a:lstStyle/>
          <a:p>
            <a:r>
              <a:rPr lang="en-US" sz="2400" dirty="0">
                <a:solidFill>
                  <a:schemeClr val="accent2"/>
                </a:solidFill>
              </a:rPr>
              <a:t>Bin #1</a:t>
            </a:r>
          </a:p>
        </p:txBody>
      </p:sp>
      <p:sp>
        <p:nvSpPr>
          <p:cNvPr id="11" name="Right Arrow 10">
            <a:extLst>
              <a:ext uri="{FF2B5EF4-FFF2-40B4-BE49-F238E27FC236}">
                <a16:creationId xmlns:a16="http://schemas.microsoft.com/office/drawing/2014/main" id="{DB2FC8B3-3818-AC2F-2694-71407439842E}"/>
              </a:ext>
            </a:extLst>
          </p:cNvPr>
          <p:cNvSpPr/>
          <p:nvPr/>
        </p:nvSpPr>
        <p:spPr>
          <a:xfrm>
            <a:off x="8548152" y="3807619"/>
            <a:ext cx="422670" cy="330200"/>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D7280D3-85EC-2D79-69B4-AECFE0BBE131}"/>
              </a:ext>
            </a:extLst>
          </p:cNvPr>
          <p:cNvSpPr txBox="1"/>
          <p:nvPr/>
        </p:nvSpPr>
        <p:spPr>
          <a:xfrm>
            <a:off x="9062492" y="3747326"/>
            <a:ext cx="1007007" cy="461665"/>
          </a:xfrm>
          <a:prstGeom prst="rect">
            <a:avLst/>
          </a:prstGeom>
          <a:noFill/>
        </p:spPr>
        <p:txBody>
          <a:bodyPr wrap="none" rtlCol="0">
            <a:spAutoFit/>
          </a:bodyPr>
          <a:lstStyle/>
          <a:p>
            <a:r>
              <a:rPr lang="en-US" sz="2400" dirty="0">
                <a:solidFill>
                  <a:schemeClr val="accent4"/>
                </a:solidFill>
              </a:rPr>
              <a:t>Bin #2</a:t>
            </a:r>
          </a:p>
        </p:txBody>
      </p:sp>
      <p:sp>
        <p:nvSpPr>
          <p:cNvPr id="13" name="Right Brace 12">
            <a:extLst>
              <a:ext uri="{FF2B5EF4-FFF2-40B4-BE49-F238E27FC236}">
                <a16:creationId xmlns:a16="http://schemas.microsoft.com/office/drawing/2014/main" id="{A274537A-E013-1EAA-57E8-A7B2F131FA19}"/>
              </a:ext>
            </a:extLst>
          </p:cNvPr>
          <p:cNvSpPr/>
          <p:nvPr/>
        </p:nvSpPr>
        <p:spPr>
          <a:xfrm>
            <a:off x="8548151" y="4208991"/>
            <a:ext cx="422671" cy="695330"/>
          </a:xfrm>
          <a:prstGeom prst="rightBrace">
            <a:avLst>
              <a:gd name="adj1" fmla="val 24764"/>
              <a:gd name="adj2" fmla="val 45367"/>
            </a:avLst>
          </a:prstGeom>
          <a:ln w="38100">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C990B25-84E7-63E8-E49B-00BF78569B8C}"/>
              </a:ext>
            </a:extLst>
          </p:cNvPr>
          <p:cNvSpPr txBox="1"/>
          <p:nvPr/>
        </p:nvSpPr>
        <p:spPr>
          <a:xfrm>
            <a:off x="9062492" y="4297992"/>
            <a:ext cx="1007007" cy="461665"/>
          </a:xfrm>
          <a:prstGeom prst="rect">
            <a:avLst/>
          </a:prstGeom>
          <a:noFill/>
        </p:spPr>
        <p:txBody>
          <a:bodyPr wrap="none" rtlCol="0">
            <a:spAutoFit/>
          </a:bodyPr>
          <a:lstStyle/>
          <a:p>
            <a:r>
              <a:rPr lang="en-US" sz="2400" dirty="0">
                <a:solidFill>
                  <a:srgbClr val="7030A0"/>
                </a:solidFill>
              </a:rPr>
              <a:t>Bin #3</a:t>
            </a:r>
          </a:p>
        </p:txBody>
      </p:sp>
      <p:sp>
        <p:nvSpPr>
          <p:cNvPr id="15" name="Right Brace 14">
            <a:extLst>
              <a:ext uri="{FF2B5EF4-FFF2-40B4-BE49-F238E27FC236}">
                <a16:creationId xmlns:a16="http://schemas.microsoft.com/office/drawing/2014/main" id="{7632327C-CA6D-3034-4CC0-208B0752B5DD}"/>
              </a:ext>
            </a:extLst>
          </p:cNvPr>
          <p:cNvSpPr/>
          <p:nvPr/>
        </p:nvSpPr>
        <p:spPr>
          <a:xfrm>
            <a:off x="8548150" y="5076658"/>
            <a:ext cx="422671" cy="695330"/>
          </a:xfrm>
          <a:prstGeom prst="rightBrace">
            <a:avLst>
              <a:gd name="adj1" fmla="val 19287"/>
              <a:gd name="adj2" fmla="val 45367"/>
            </a:avLst>
          </a:prstGeom>
          <a:ln w="38100">
            <a:solidFill>
              <a:schemeClr val="accent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D51E36B-00CF-E66A-DD6E-22B793744285}"/>
              </a:ext>
            </a:extLst>
          </p:cNvPr>
          <p:cNvSpPr txBox="1"/>
          <p:nvPr/>
        </p:nvSpPr>
        <p:spPr>
          <a:xfrm>
            <a:off x="9054817" y="5138626"/>
            <a:ext cx="1007007" cy="461665"/>
          </a:xfrm>
          <a:prstGeom prst="rect">
            <a:avLst/>
          </a:prstGeom>
          <a:noFill/>
        </p:spPr>
        <p:txBody>
          <a:bodyPr wrap="none" rtlCol="0">
            <a:spAutoFit/>
          </a:bodyPr>
          <a:lstStyle/>
          <a:p>
            <a:r>
              <a:rPr lang="en-US" sz="2400" dirty="0">
                <a:solidFill>
                  <a:schemeClr val="accent6"/>
                </a:solidFill>
              </a:rPr>
              <a:t>Bin #4</a:t>
            </a:r>
          </a:p>
        </p:txBody>
      </p:sp>
      <p:sp>
        <p:nvSpPr>
          <p:cNvPr id="18" name="Right Arrow 17">
            <a:extLst>
              <a:ext uri="{FF2B5EF4-FFF2-40B4-BE49-F238E27FC236}">
                <a16:creationId xmlns:a16="http://schemas.microsoft.com/office/drawing/2014/main" id="{A7320681-1F70-C2C6-E856-97F56BEC41D0}"/>
              </a:ext>
            </a:extLst>
          </p:cNvPr>
          <p:cNvSpPr/>
          <p:nvPr/>
        </p:nvSpPr>
        <p:spPr>
          <a:xfrm>
            <a:off x="8548151" y="5920790"/>
            <a:ext cx="422670" cy="330200"/>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3CCCC1-F022-F47D-EC6D-DB6D3554CEF8}"/>
              </a:ext>
            </a:extLst>
          </p:cNvPr>
          <p:cNvSpPr txBox="1"/>
          <p:nvPr/>
        </p:nvSpPr>
        <p:spPr>
          <a:xfrm>
            <a:off x="9062492" y="5848876"/>
            <a:ext cx="1007007" cy="461665"/>
          </a:xfrm>
          <a:prstGeom prst="rect">
            <a:avLst/>
          </a:prstGeom>
          <a:noFill/>
        </p:spPr>
        <p:txBody>
          <a:bodyPr wrap="none" rtlCol="0">
            <a:spAutoFit/>
          </a:bodyPr>
          <a:lstStyle/>
          <a:p>
            <a:r>
              <a:rPr lang="en-US" sz="2400" dirty="0">
                <a:solidFill>
                  <a:schemeClr val="tx1">
                    <a:lumMod val="50000"/>
                    <a:lumOff val="50000"/>
                  </a:schemeClr>
                </a:solidFill>
              </a:rPr>
              <a:t>Bin #5</a:t>
            </a:r>
          </a:p>
        </p:txBody>
      </p:sp>
      <p:sp>
        <p:nvSpPr>
          <p:cNvPr id="20" name="Right Arrow 19">
            <a:extLst>
              <a:ext uri="{FF2B5EF4-FFF2-40B4-BE49-F238E27FC236}">
                <a16:creationId xmlns:a16="http://schemas.microsoft.com/office/drawing/2014/main" id="{D71E6B69-29F4-7AA8-A85D-FF96CEC9F562}"/>
              </a:ext>
            </a:extLst>
          </p:cNvPr>
          <p:cNvSpPr/>
          <p:nvPr/>
        </p:nvSpPr>
        <p:spPr>
          <a:xfrm>
            <a:off x="8556551" y="3311832"/>
            <a:ext cx="422670" cy="33020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C4ED1E1-0C1B-7FAC-7104-4C51807CCCDB}"/>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35230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4" grpId="0"/>
      <p:bldP spid="15" grpId="0" animBg="1"/>
      <p:bldP spid="17" grpId="0"/>
      <p:bldP spid="18" grpId="0" animBg="1"/>
      <p:bldP spid="19" grpId="0"/>
      <p:bldP spid="2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953B-F349-8D67-5EE9-7E38351835F5}"/>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99BFA152-42FD-4AD6-0041-75612A1B1FB0}"/>
              </a:ext>
            </a:extLst>
          </p:cNvPr>
          <p:cNvSpPr>
            <a:spLocks noGrp="1"/>
          </p:cNvSpPr>
          <p:nvPr>
            <p:ph idx="1"/>
          </p:nvPr>
        </p:nvSpPr>
        <p:spPr>
          <a:xfrm>
            <a:off x="838200" y="1455235"/>
            <a:ext cx="10146175" cy="4351338"/>
          </a:xfrm>
        </p:spPr>
        <p:txBody>
          <a:bodyPr/>
          <a:lstStyle/>
          <a:p>
            <a:pPr marL="0" indent="0">
              <a:buNone/>
            </a:pPr>
            <a:r>
              <a:rPr lang="en-US" sz="3200" dirty="0">
                <a:solidFill>
                  <a:srgbClr val="C00000"/>
                </a:solidFill>
                <a:latin typeface="+mj-lt"/>
              </a:rPr>
              <a:t>Closely connected vertices have closer IDs</a:t>
            </a:r>
          </a:p>
          <a:p>
            <a:pPr marL="457200" indent="-457200">
              <a:buFont typeface="Arial" panose="020B0604020202020204" pitchFamily="34" charset="0"/>
              <a:buChar char="•"/>
            </a:pPr>
            <a:r>
              <a:rPr lang="en-US" dirty="0">
                <a:latin typeface="+mj-lt"/>
              </a:rPr>
              <a:t>Clustering problem</a:t>
            </a:r>
          </a:p>
          <a:p>
            <a:pPr marL="457200" indent="-457200">
              <a:buFont typeface="Wingdings" pitchFamily="2" charset="2"/>
              <a:buChar char="ü"/>
            </a:pPr>
            <a:r>
              <a:rPr lang="en-US" dirty="0">
                <a:solidFill>
                  <a:schemeClr val="accent6">
                    <a:lumMod val="75000"/>
                  </a:schemeClr>
                </a:solidFill>
                <a:latin typeface="+mj-lt"/>
              </a:rPr>
              <a:t>K-means (on 0-1 vectors of |</a:t>
            </a:r>
            <a:r>
              <a:rPr lang="en-US" i="1" dirty="0">
                <a:solidFill>
                  <a:schemeClr val="accent6">
                    <a:lumMod val="75000"/>
                  </a:schemeClr>
                </a:solidFill>
                <a:latin typeface="+mj-lt"/>
              </a:rPr>
              <a:t>V</a:t>
            </a:r>
            <a:r>
              <a:rPr lang="en-US" dirty="0">
                <a:solidFill>
                  <a:schemeClr val="accent6">
                    <a:lumMod val="75000"/>
                  </a:schemeClr>
                </a:solidFill>
                <a:latin typeface="+mj-lt"/>
              </a:rPr>
              <a:t>|-dim, cosine distance)</a:t>
            </a:r>
          </a:p>
          <a:p>
            <a:pPr marL="457200" indent="-457200">
              <a:buFont typeface="Arial" panose="020B0604020202020204" pitchFamily="34" charset="0"/>
              <a:buChar char="•"/>
            </a:pPr>
            <a:endParaRPr lang="en-US" dirty="0">
              <a:latin typeface="+mj-lt"/>
            </a:endParaRPr>
          </a:p>
        </p:txBody>
      </p:sp>
      <p:sp>
        <p:nvSpPr>
          <p:cNvPr id="4" name="Slide Number Placeholder 3">
            <a:extLst>
              <a:ext uri="{FF2B5EF4-FFF2-40B4-BE49-F238E27FC236}">
                <a16:creationId xmlns:a16="http://schemas.microsoft.com/office/drawing/2014/main" id="{2F3276E3-E0F3-1157-9102-D4E78B17A9DE}"/>
              </a:ext>
            </a:extLst>
          </p:cNvPr>
          <p:cNvSpPr>
            <a:spLocks noGrp="1"/>
          </p:cNvSpPr>
          <p:nvPr>
            <p:ph type="sldNum" sz="quarter" idx="12"/>
          </p:nvPr>
        </p:nvSpPr>
        <p:spPr/>
        <p:txBody>
          <a:bodyPr/>
          <a:lstStyle/>
          <a:p>
            <a:fld id="{6F6053F2-432F-FB4F-AC79-1AD4FC0B2E9E}" type="slidenum">
              <a:rPr lang="en-US" smtClean="0"/>
              <a:t>97</a:t>
            </a:fld>
            <a:endParaRPr lang="en-US"/>
          </a:p>
        </p:txBody>
      </p:sp>
      <p:pic>
        <p:nvPicPr>
          <p:cNvPr id="5" name="Picture 4">
            <a:extLst>
              <a:ext uri="{FF2B5EF4-FFF2-40B4-BE49-F238E27FC236}">
                <a16:creationId xmlns:a16="http://schemas.microsoft.com/office/drawing/2014/main" id="{EAC6D316-8FA9-A731-9C52-74933538F9EA}"/>
              </a:ext>
            </a:extLst>
          </p:cNvPr>
          <p:cNvPicPr>
            <a:picLocks noChangeAspect="1"/>
          </p:cNvPicPr>
          <p:nvPr/>
        </p:nvPicPr>
        <p:blipFill rotWithShape="1">
          <a:blip r:embed="rId3"/>
          <a:srcRect t="3280" b="2441"/>
          <a:stretch/>
        </p:blipFill>
        <p:spPr>
          <a:xfrm>
            <a:off x="2121886" y="3222504"/>
            <a:ext cx="7356005" cy="3133846"/>
          </a:xfrm>
          <a:prstGeom prst="rect">
            <a:avLst/>
          </a:prstGeom>
        </p:spPr>
      </p:pic>
      <p:pic>
        <p:nvPicPr>
          <p:cNvPr id="7" name="Picture 6">
            <a:extLst>
              <a:ext uri="{FF2B5EF4-FFF2-40B4-BE49-F238E27FC236}">
                <a16:creationId xmlns:a16="http://schemas.microsoft.com/office/drawing/2014/main" id="{2F30D38F-8294-ABF9-8BE6-428F991595E6}"/>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241714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D2B5-473F-CC2D-B048-FA81663F6B48}"/>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CCE48BE5-FBFE-FEAE-C328-EEB0EE3D3A09}"/>
              </a:ext>
            </a:extLst>
          </p:cNvPr>
          <p:cNvSpPr>
            <a:spLocks noGrp="1"/>
          </p:cNvSpPr>
          <p:nvPr>
            <p:ph idx="1"/>
          </p:nvPr>
        </p:nvSpPr>
        <p:spPr>
          <a:xfrm>
            <a:off x="838200" y="1825625"/>
            <a:ext cx="10515600" cy="1393423"/>
          </a:xfrm>
        </p:spPr>
        <p:txBody>
          <a:bodyPr>
            <a:normAutofit/>
          </a:bodyPr>
          <a:lstStyle/>
          <a:p>
            <a:pPr marL="0" indent="0">
              <a:buNone/>
            </a:pPr>
            <a:r>
              <a:rPr lang="en-US" sz="3600">
                <a:solidFill>
                  <a:srgbClr val="C00000"/>
                </a:solidFill>
                <a:latin typeface="+mj-lt"/>
              </a:rPr>
              <a:t>CPU-GPU </a:t>
            </a:r>
            <a:r>
              <a:rPr lang="en-US" sz="3600" dirty="0">
                <a:solidFill>
                  <a:srgbClr val="C00000"/>
                </a:solidFill>
                <a:latin typeface="+mj-lt"/>
              </a:rPr>
              <a:t>Pipelined execution</a:t>
            </a:r>
          </a:p>
          <a:p>
            <a:pPr marL="457200" indent="-457200">
              <a:buFont typeface="Arial" panose="020B0604020202020204" pitchFamily="34" charset="0"/>
              <a:buChar char="•"/>
            </a:pPr>
            <a:r>
              <a:rPr lang="en-US" dirty="0">
                <a:latin typeface="+mj-lt"/>
              </a:rPr>
              <a:t>Multi-Producer-Multi-Consumer (MPMC)</a:t>
            </a:r>
          </a:p>
        </p:txBody>
      </p:sp>
      <p:sp>
        <p:nvSpPr>
          <p:cNvPr id="4" name="Slide Number Placeholder 3">
            <a:extLst>
              <a:ext uri="{FF2B5EF4-FFF2-40B4-BE49-F238E27FC236}">
                <a16:creationId xmlns:a16="http://schemas.microsoft.com/office/drawing/2014/main" id="{39EBD625-8A79-EB3A-D5F4-CCDAE33D2032}"/>
              </a:ext>
            </a:extLst>
          </p:cNvPr>
          <p:cNvSpPr>
            <a:spLocks noGrp="1"/>
          </p:cNvSpPr>
          <p:nvPr>
            <p:ph type="sldNum" sz="quarter" idx="12"/>
          </p:nvPr>
        </p:nvSpPr>
        <p:spPr>
          <a:xfrm>
            <a:off x="10208870" y="6356350"/>
            <a:ext cx="1144929" cy="365125"/>
          </a:xfrm>
        </p:spPr>
        <p:txBody>
          <a:bodyPr/>
          <a:lstStyle/>
          <a:p>
            <a:fld id="{6F6053F2-432F-FB4F-AC79-1AD4FC0B2E9E}" type="slidenum">
              <a:rPr lang="en-US" smtClean="0"/>
              <a:t>98</a:t>
            </a:fld>
            <a:endParaRPr lang="en-US"/>
          </a:p>
        </p:txBody>
      </p:sp>
      <p:pic>
        <p:nvPicPr>
          <p:cNvPr id="5" name="Picture 4">
            <a:extLst>
              <a:ext uri="{FF2B5EF4-FFF2-40B4-BE49-F238E27FC236}">
                <a16:creationId xmlns:a16="http://schemas.microsoft.com/office/drawing/2014/main" id="{C2913B70-1CC0-72D8-A72B-BF1BA097848F}"/>
              </a:ext>
            </a:extLst>
          </p:cNvPr>
          <p:cNvPicPr>
            <a:picLocks noChangeAspect="1"/>
          </p:cNvPicPr>
          <p:nvPr/>
        </p:nvPicPr>
        <p:blipFill>
          <a:blip r:embed="rId3"/>
          <a:stretch>
            <a:fillRect/>
          </a:stretch>
        </p:blipFill>
        <p:spPr>
          <a:xfrm>
            <a:off x="3280915" y="3111939"/>
            <a:ext cx="5630170" cy="3466854"/>
          </a:xfrm>
          <a:prstGeom prst="rect">
            <a:avLst/>
          </a:prstGeom>
        </p:spPr>
      </p:pic>
      <p:sp>
        <p:nvSpPr>
          <p:cNvPr id="6" name="Right Brace 5">
            <a:extLst>
              <a:ext uri="{FF2B5EF4-FFF2-40B4-BE49-F238E27FC236}">
                <a16:creationId xmlns:a16="http://schemas.microsoft.com/office/drawing/2014/main" id="{F0749614-5364-5702-948D-AC2B51A67A28}"/>
              </a:ext>
            </a:extLst>
          </p:cNvPr>
          <p:cNvSpPr/>
          <p:nvPr/>
        </p:nvSpPr>
        <p:spPr>
          <a:xfrm>
            <a:off x="8708528" y="3436106"/>
            <a:ext cx="405114" cy="2393066"/>
          </a:xfrm>
          <a:prstGeom prst="rightBrace">
            <a:avLst>
              <a:gd name="adj1" fmla="val 30964"/>
              <a:gd name="adj2" fmla="val 51935"/>
            </a:avLst>
          </a:prstGeom>
          <a:ln w="25400">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54E7792-D0E7-CB40-D9A9-F7DC4DEDAE07}"/>
              </a:ext>
            </a:extLst>
          </p:cNvPr>
          <p:cNvSpPr txBox="1"/>
          <p:nvPr/>
        </p:nvSpPr>
        <p:spPr>
          <a:xfrm>
            <a:off x="9266564" y="4437255"/>
            <a:ext cx="1731756" cy="461665"/>
          </a:xfrm>
          <a:prstGeom prst="rect">
            <a:avLst/>
          </a:prstGeom>
          <a:noFill/>
        </p:spPr>
        <p:txBody>
          <a:bodyPr wrap="none" rtlCol="0">
            <a:spAutoFit/>
          </a:bodyPr>
          <a:lstStyle/>
          <a:p>
            <a:r>
              <a:rPr lang="en-US" sz="2400" dirty="0">
                <a:solidFill>
                  <a:schemeClr val="accent2"/>
                </a:solidFill>
              </a:rPr>
              <a:t>Consumers</a:t>
            </a:r>
          </a:p>
        </p:txBody>
      </p:sp>
      <p:sp>
        <p:nvSpPr>
          <p:cNvPr id="9" name="TextBox 8">
            <a:extLst>
              <a:ext uri="{FF2B5EF4-FFF2-40B4-BE49-F238E27FC236}">
                <a16:creationId xmlns:a16="http://schemas.microsoft.com/office/drawing/2014/main" id="{BF3895F6-E828-412E-4864-2FE33B81EF82}"/>
              </a:ext>
            </a:extLst>
          </p:cNvPr>
          <p:cNvSpPr txBox="1"/>
          <p:nvPr/>
        </p:nvSpPr>
        <p:spPr>
          <a:xfrm>
            <a:off x="5503980" y="6308079"/>
            <a:ext cx="1544975" cy="461665"/>
          </a:xfrm>
          <a:prstGeom prst="rect">
            <a:avLst/>
          </a:prstGeom>
          <a:noFill/>
        </p:spPr>
        <p:txBody>
          <a:bodyPr wrap="none" rtlCol="0">
            <a:spAutoFit/>
          </a:bodyPr>
          <a:lstStyle/>
          <a:p>
            <a:r>
              <a:rPr lang="en-US" sz="2400" dirty="0">
                <a:solidFill>
                  <a:schemeClr val="accent6"/>
                </a:solidFill>
              </a:rPr>
              <a:t>Producers</a:t>
            </a:r>
          </a:p>
        </p:txBody>
      </p:sp>
      <p:pic>
        <p:nvPicPr>
          <p:cNvPr id="7" name="Picture 6">
            <a:extLst>
              <a:ext uri="{FF2B5EF4-FFF2-40B4-BE49-F238E27FC236}">
                <a16:creationId xmlns:a16="http://schemas.microsoft.com/office/drawing/2014/main" id="{3367EFE2-D647-3AC4-143D-AFEE7986F810}"/>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192695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3CE2-FCA1-ECBA-1C77-49A63C08C0DD}"/>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58685F8B-186D-1313-61F4-99AE72C77904}"/>
              </a:ext>
            </a:extLst>
          </p:cNvPr>
          <p:cNvSpPr>
            <a:spLocks noGrp="1"/>
          </p:cNvSpPr>
          <p:nvPr>
            <p:ph idx="1"/>
          </p:nvPr>
        </p:nvSpPr>
        <p:spPr>
          <a:xfrm>
            <a:off x="838200" y="1825625"/>
            <a:ext cx="10515600" cy="649218"/>
          </a:xfrm>
        </p:spPr>
        <p:txBody>
          <a:bodyPr/>
          <a:lstStyle/>
          <a:p>
            <a:r>
              <a:rPr lang="en-US" dirty="0">
                <a:latin typeface="+mj-lt"/>
              </a:rPr>
              <a:t>Hybrid BFS-DFS matching on GPU</a:t>
            </a:r>
          </a:p>
          <a:p>
            <a:endParaRPr lang="en-US" dirty="0">
              <a:latin typeface="+mj-lt"/>
            </a:endParaRPr>
          </a:p>
        </p:txBody>
      </p:sp>
      <p:sp>
        <p:nvSpPr>
          <p:cNvPr id="4" name="Slide Number Placeholder 3">
            <a:extLst>
              <a:ext uri="{FF2B5EF4-FFF2-40B4-BE49-F238E27FC236}">
                <a16:creationId xmlns:a16="http://schemas.microsoft.com/office/drawing/2014/main" id="{949AFAEF-BE39-B067-B2DE-2E8E3FD783C0}"/>
              </a:ext>
            </a:extLst>
          </p:cNvPr>
          <p:cNvSpPr>
            <a:spLocks noGrp="1"/>
          </p:cNvSpPr>
          <p:nvPr>
            <p:ph type="sldNum" sz="quarter" idx="12"/>
          </p:nvPr>
        </p:nvSpPr>
        <p:spPr/>
        <p:txBody>
          <a:bodyPr/>
          <a:lstStyle/>
          <a:p>
            <a:fld id="{6F6053F2-432F-FB4F-AC79-1AD4FC0B2E9E}" type="slidenum">
              <a:rPr lang="en-US" smtClean="0"/>
              <a:t>99</a:t>
            </a:fld>
            <a:endParaRPr lang="en-US"/>
          </a:p>
        </p:txBody>
      </p:sp>
      <p:graphicFrame>
        <p:nvGraphicFramePr>
          <p:cNvPr id="16" name="Table 15">
            <a:extLst>
              <a:ext uri="{FF2B5EF4-FFF2-40B4-BE49-F238E27FC236}">
                <a16:creationId xmlns:a16="http://schemas.microsoft.com/office/drawing/2014/main" id="{30DF56B2-44A1-C4A0-A883-C006589897DB}"/>
              </a:ext>
            </a:extLst>
          </p:cNvPr>
          <p:cNvGraphicFramePr>
            <a:graphicFrameLocks noGrp="1"/>
          </p:cNvGraphicFramePr>
          <p:nvPr/>
        </p:nvGraphicFramePr>
        <p:xfrm>
          <a:off x="1483360" y="3550479"/>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7" name="TextBox 16">
            <a:extLst>
              <a:ext uri="{FF2B5EF4-FFF2-40B4-BE49-F238E27FC236}">
                <a16:creationId xmlns:a16="http://schemas.microsoft.com/office/drawing/2014/main" id="{CD1F98A4-A7E9-EBD1-B01B-21D29B0AFCAE}"/>
              </a:ext>
            </a:extLst>
          </p:cNvPr>
          <p:cNvSpPr txBox="1"/>
          <p:nvPr/>
        </p:nvSpPr>
        <p:spPr>
          <a:xfrm>
            <a:off x="393847" y="3572086"/>
            <a:ext cx="896720" cy="369332"/>
          </a:xfrm>
          <a:prstGeom prst="rect">
            <a:avLst/>
          </a:prstGeom>
          <a:noFill/>
        </p:spPr>
        <p:txBody>
          <a:bodyPr wrap="none" rtlCol="0">
            <a:spAutoFit/>
          </a:bodyPr>
          <a:lstStyle/>
          <a:p>
            <a:r>
              <a:rPr lang="en-US" dirty="0"/>
              <a:t>Layer 1</a:t>
            </a:r>
          </a:p>
        </p:txBody>
      </p:sp>
      <p:graphicFrame>
        <p:nvGraphicFramePr>
          <p:cNvPr id="18" name="Table 17">
            <a:extLst>
              <a:ext uri="{FF2B5EF4-FFF2-40B4-BE49-F238E27FC236}">
                <a16:creationId xmlns:a16="http://schemas.microsoft.com/office/drawing/2014/main" id="{6A44855D-52B1-570C-EC35-5302C33251FE}"/>
              </a:ext>
            </a:extLst>
          </p:cNvPr>
          <p:cNvGraphicFramePr>
            <a:graphicFrameLocks noGrp="1"/>
          </p:cNvGraphicFramePr>
          <p:nvPr/>
        </p:nvGraphicFramePr>
        <p:xfrm>
          <a:off x="1483360" y="2609780"/>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9" name="TextBox 18">
            <a:extLst>
              <a:ext uri="{FF2B5EF4-FFF2-40B4-BE49-F238E27FC236}">
                <a16:creationId xmlns:a16="http://schemas.microsoft.com/office/drawing/2014/main" id="{85F8A8CF-85BC-A9A7-9721-5AD0DC9A6C2C}"/>
              </a:ext>
            </a:extLst>
          </p:cNvPr>
          <p:cNvSpPr txBox="1"/>
          <p:nvPr/>
        </p:nvSpPr>
        <p:spPr>
          <a:xfrm>
            <a:off x="393846" y="2631387"/>
            <a:ext cx="888705" cy="369332"/>
          </a:xfrm>
          <a:prstGeom prst="rect">
            <a:avLst/>
          </a:prstGeom>
          <a:noFill/>
        </p:spPr>
        <p:txBody>
          <a:bodyPr wrap="none" rtlCol="0">
            <a:spAutoFit/>
          </a:bodyPr>
          <a:lstStyle/>
          <a:p>
            <a:r>
              <a:rPr lang="en-US" dirty="0"/>
              <a:t>Layer 0</a:t>
            </a:r>
          </a:p>
        </p:txBody>
      </p:sp>
      <p:sp>
        <p:nvSpPr>
          <p:cNvPr id="20" name="TextBox 19">
            <a:extLst>
              <a:ext uri="{FF2B5EF4-FFF2-40B4-BE49-F238E27FC236}">
                <a16:creationId xmlns:a16="http://schemas.microsoft.com/office/drawing/2014/main" id="{788726E1-E762-29B5-8E42-498A0E20C79A}"/>
              </a:ext>
            </a:extLst>
          </p:cNvPr>
          <p:cNvSpPr txBox="1"/>
          <p:nvPr/>
        </p:nvSpPr>
        <p:spPr>
          <a:xfrm>
            <a:off x="393847" y="4406960"/>
            <a:ext cx="896720" cy="369332"/>
          </a:xfrm>
          <a:prstGeom prst="rect">
            <a:avLst/>
          </a:prstGeom>
          <a:noFill/>
        </p:spPr>
        <p:txBody>
          <a:bodyPr wrap="none" rtlCol="0">
            <a:spAutoFit/>
          </a:bodyPr>
          <a:lstStyle/>
          <a:p>
            <a:r>
              <a:rPr lang="en-US" dirty="0"/>
              <a:t>Layer 2</a:t>
            </a:r>
          </a:p>
        </p:txBody>
      </p:sp>
      <p:graphicFrame>
        <p:nvGraphicFramePr>
          <p:cNvPr id="22" name="Table 21">
            <a:extLst>
              <a:ext uri="{FF2B5EF4-FFF2-40B4-BE49-F238E27FC236}">
                <a16:creationId xmlns:a16="http://schemas.microsoft.com/office/drawing/2014/main" id="{EE91300F-AA64-9E1A-C608-8392975EB138}"/>
              </a:ext>
            </a:extLst>
          </p:cNvPr>
          <p:cNvGraphicFramePr>
            <a:graphicFrameLocks noGrp="1"/>
          </p:cNvGraphicFramePr>
          <p:nvPr/>
        </p:nvGraphicFramePr>
        <p:xfrm>
          <a:off x="1483360" y="4406960"/>
          <a:ext cx="7833364" cy="390939"/>
        </p:xfrm>
        <a:graphic>
          <a:graphicData uri="http://schemas.openxmlformats.org/drawingml/2006/table">
            <a:tbl>
              <a:tblPr firstRow="1" bandRow="1">
                <a:tableStyleId>{2D5ABB26-0587-4C30-8999-92F81FD0307C}</a:tableStyleId>
              </a:tblPr>
              <a:tblGrid>
                <a:gridCol w="559526">
                  <a:extLst>
                    <a:ext uri="{9D8B030D-6E8A-4147-A177-3AD203B41FA5}">
                      <a16:colId xmlns:a16="http://schemas.microsoft.com/office/drawing/2014/main" val="3498057363"/>
                    </a:ext>
                  </a:extLst>
                </a:gridCol>
                <a:gridCol w="559526">
                  <a:extLst>
                    <a:ext uri="{9D8B030D-6E8A-4147-A177-3AD203B41FA5}">
                      <a16:colId xmlns:a16="http://schemas.microsoft.com/office/drawing/2014/main" val="938540058"/>
                    </a:ext>
                  </a:extLst>
                </a:gridCol>
                <a:gridCol w="559526">
                  <a:extLst>
                    <a:ext uri="{9D8B030D-6E8A-4147-A177-3AD203B41FA5}">
                      <a16:colId xmlns:a16="http://schemas.microsoft.com/office/drawing/2014/main" val="3575566426"/>
                    </a:ext>
                  </a:extLst>
                </a:gridCol>
                <a:gridCol w="559526">
                  <a:extLst>
                    <a:ext uri="{9D8B030D-6E8A-4147-A177-3AD203B41FA5}">
                      <a16:colId xmlns:a16="http://schemas.microsoft.com/office/drawing/2014/main" val="3157611124"/>
                    </a:ext>
                  </a:extLst>
                </a:gridCol>
                <a:gridCol w="559526">
                  <a:extLst>
                    <a:ext uri="{9D8B030D-6E8A-4147-A177-3AD203B41FA5}">
                      <a16:colId xmlns:a16="http://schemas.microsoft.com/office/drawing/2014/main" val="1293981814"/>
                    </a:ext>
                  </a:extLst>
                </a:gridCol>
                <a:gridCol w="559526">
                  <a:extLst>
                    <a:ext uri="{9D8B030D-6E8A-4147-A177-3AD203B41FA5}">
                      <a16:colId xmlns:a16="http://schemas.microsoft.com/office/drawing/2014/main" val="1811170252"/>
                    </a:ext>
                  </a:extLst>
                </a:gridCol>
                <a:gridCol w="559526">
                  <a:extLst>
                    <a:ext uri="{9D8B030D-6E8A-4147-A177-3AD203B41FA5}">
                      <a16:colId xmlns:a16="http://schemas.microsoft.com/office/drawing/2014/main" val="151099578"/>
                    </a:ext>
                  </a:extLst>
                </a:gridCol>
                <a:gridCol w="559526">
                  <a:extLst>
                    <a:ext uri="{9D8B030D-6E8A-4147-A177-3AD203B41FA5}">
                      <a16:colId xmlns:a16="http://schemas.microsoft.com/office/drawing/2014/main" val="1349533826"/>
                    </a:ext>
                  </a:extLst>
                </a:gridCol>
                <a:gridCol w="559526">
                  <a:extLst>
                    <a:ext uri="{9D8B030D-6E8A-4147-A177-3AD203B41FA5}">
                      <a16:colId xmlns:a16="http://schemas.microsoft.com/office/drawing/2014/main" val="1107967290"/>
                    </a:ext>
                  </a:extLst>
                </a:gridCol>
                <a:gridCol w="559526">
                  <a:extLst>
                    <a:ext uri="{9D8B030D-6E8A-4147-A177-3AD203B41FA5}">
                      <a16:colId xmlns:a16="http://schemas.microsoft.com/office/drawing/2014/main" val="1520335240"/>
                    </a:ext>
                  </a:extLst>
                </a:gridCol>
                <a:gridCol w="559526">
                  <a:extLst>
                    <a:ext uri="{9D8B030D-6E8A-4147-A177-3AD203B41FA5}">
                      <a16:colId xmlns:a16="http://schemas.microsoft.com/office/drawing/2014/main" val="1820819468"/>
                    </a:ext>
                  </a:extLst>
                </a:gridCol>
                <a:gridCol w="559526">
                  <a:extLst>
                    <a:ext uri="{9D8B030D-6E8A-4147-A177-3AD203B41FA5}">
                      <a16:colId xmlns:a16="http://schemas.microsoft.com/office/drawing/2014/main" val="3571040763"/>
                    </a:ext>
                  </a:extLst>
                </a:gridCol>
                <a:gridCol w="559526">
                  <a:extLst>
                    <a:ext uri="{9D8B030D-6E8A-4147-A177-3AD203B41FA5}">
                      <a16:colId xmlns:a16="http://schemas.microsoft.com/office/drawing/2014/main" val="3864626979"/>
                    </a:ext>
                  </a:extLst>
                </a:gridCol>
                <a:gridCol w="559526">
                  <a:extLst>
                    <a:ext uri="{9D8B030D-6E8A-4147-A177-3AD203B41FA5}">
                      <a16:colId xmlns:a16="http://schemas.microsoft.com/office/drawing/2014/main" val="53779489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pic>
        <p:nvPicPr>
          <p:cNvPr id="24" name="Graphic 23" descr="Close with solid fill">
            <a:extLst>
              <a:ext uri="{FF2B5EF4-FFF2-40B4-BE49-F238E27FC236}">
                <a16:creationId xmlns:a16="http://schemas.microsoft.com/office/drawing/2014/main" id="{87889EC8-01DB-F4ED-C91B-71B43E9D08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9118" y="4292748"/>
            <a:ext cx="690088" cy="690088"/>
          </a:xfrm>
          <a:prstGeom prst="rect">
            <a:avLst/>
          </a:prstGeom>
        </p:spPr>
      </p:pic>
      <p:sp>
        <p:nvSpPr>
          <p:cNvPr id="25" name="TextBox 24">
            <a:extLst>
              <a:ext uri="{FF2B5EF4-FFF2-40B4-BE49-F238E27FC236}">
                <a16:creationId xmlns:a16="http://schemas.microsoft.com/office/drawing/2014/main" id="{A39E52C5-C140-D6F3-1CC1-9F53A6F5751D}"/>
              </a:ext>
            </a:extLst>
          </p:cNvPr>
          <p:cNvSpPr txBox="1"/>
          <p:nvPr/>
        </p:nvSpPr>
        <p:spPr>
          <a:xfrm>
            <a:off x="9972040" y="4406960"/>
            <a:ext cx="2244397" cy="461665"/>
          </a:xfrm>
          <a:prstGeom prst="rect">
            <a:avLst/>
          </a:prstGeom>
          <a:noFill/>
        </p:spPr>
        <p:txBody>
          <a:bodyPr wrap="none" rtlCol="0">
            <a:spAutoFit/>
          </a:bodyPr>
          <a:lstStyle/>
          <a:p>
            <a:r>
              <a:rPr lang="en-US" sz="2400" dirty="0">
                <a:solidFill>
                  <a:srgbClr val="C00000"/>
                </a:solidFill>
              </a:rPr>
              <a:t>Out of Memory!</a:t>
            </a:r>
          </a:p>
        </p:txBody>
      </p:sp>
      <p:pic>
        <p:nvPicPr>
          <p:cNvPr id="5" name="Picture 4">
            <a:extLst>
              <a:ext uri="{FF2B5EF4-FFF2-40B4-BE49-F238E27FC236}">
                <a16:creationId xmlns:a16="http://schemas.microsoft.com/office/drawing/2014/main" id="{7B2B159F-B9C5-26EB-D1D5-90B1E410D08A}"/>
              </a:ext>
            </a:extLst>
          </p:cNvPr>
          <p:cNvPicPr>
            <a:picLocks noChangeAspect="1"/>
          </p:cNvPicPr>
          <p:nvPr/>
        </p:nvPicPr>
        <p:blipFill>
          <a:blip r:embed="rId5"/>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228874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8617</TotalTime>
  <Words>17029</Words>
  <Application>Microsoft Macintosh PowerPoint</Application>
  <PresentationFormat>Widescreen</PresentationFormat>
  <Paragraphs>2382</Paragraphs>
  <Slides>135</Slides>
  <Notes>130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135</vt:i4>
      </vt:variant>
    </vt:vector>
  </HeadingPairs>
  <TitlesOfParts>
    <vt:vector size="151" baseType="lpstr">
      <vt:lpstr>Hack Nerd Font</vt:lpstr>
      <vt:lpstr>LinLibertineT</vt:lpstr>
      <vt:lpstr>APPLE CHANCERY</vt:lpstr>
      <vt:lpstr>Aptos</vt:lpstr>
      <vt:lpstr>Aptos Display</vt:lpstr>
      <vt:lpstr>Arial</vt:lpstr>
      <vt:lpstr>Calibri</vt:lpstr>
      <vt:lpstr>Cambria Math</vt:lpstr>
      <vt:lpstr>Constantia</vt:lpstr>
      <vt:lpstr>Corbel</vt:lpstr>
      <vt:lpstr>Courier New</vt:lpstr>
      <vt:lpstr>Roboto</vt:lpstr>
      <vt:lpstr>Times New Roman</vt:lpstr>
      <vt:lpstr>Verdana</vt:lpstr>
      <vt:lpstr>Wingdings</vt:lpstr>
      <vt:lpstr>Office Theme</vt:lpstr>
      <vt:lpstr>Systems for Scalable Graph Analytics and Machine Learning: Trends and Methods </vt:lpstr>
      <vt:lpstr>Tutorial Outline</vt:lpstr>
      <vt:lpstr>Tutorial Outline</vt:lpstr>
      <vt:lpstr>Two Graph Computing Models</vt:lpstr>
      <vt:lpstr>Think Like a Vertex (TLAV)</vt:lpstr>
      <vt:lpstr>Think Like a Vertex (TLAV)</vt:lpstr>
      <vt:lpstr>Think Like a Vertex (TLAV)</vt:lpstr>
      <vt:lpstr>Our TLAV Research</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Existing Solutions</vt:lpstr>
      <vt:lpstr>Structure Analytics</vt:lpstr>
      <vt:lpstr>Structure Analysis</vt:lpstr>
      <vt:lpstr>Part I: Think Like a Task (TLAT) Model, and TLAT Systems</vt:lpstr>
      <vt:lpstr>PowerPoint Presentation</vt:lpstr>
      <vt:lpstr>Think Like a Task (T-Thinker)</vt:lpstr>
      <vt:lpstr>Think Like a Task (T-Thinker)</vt:lpstr>
      <vt:lpstr>G-thinker</vt:lpstr>
      <vt:lpstr>G-thinker</vt:lpstr>
      <vt:lpstr>G-thinker</vt:lpstr>
      <vt:lpstr>G-thinker</vt:lpstr>
      <vt:lpstr>G-thinker</vt:lpstr>
      <vt:lpstr>G-thinker</vt:lpstr>
      <vt:lpstr>Quasi-Cliques on G-thinker</vt:lpstr>
      <vt:lpstr>Quasi-Cliques on G-thinker</vt:lpstr>
      <vt:lpstr>PowerPoint Presentation</vt:lpstr>
      <vt:lpstr>Quasi-Cliques on G-thinker</vt:lpstr>
      <vt:lpstr>Quasi-Cliques on G-thinker</vt:lpstr>
      <vt:lpstr>Quasi-Cliques on G-thinker</vt:lpstr>
      <vt:lpstr>Quasi-Cliques on G-thinker</vt:lpstr>
      <vt:lpstr>Quasi-Cliques on G-thinker</vt:lpstr>
      <vt:lpstr>Quasi-Cliques on G-thinker</vt:lpstr>
      <vt:lpstr>Directed Quasi-Cliques</vt:lpstr>
      <vt:lpstr>Directed Quasi-Cliques</vt:lpstr>
      <vt:lpstr>G-thinkerQ: Online Querying</vt:lpstr>
      <vt:lpstr>G-thinkerQ: Online Querying</vt:lpstr>
      <vt:lpstr>G-thinkerQ: Online Querying</vt:lpstr>
      <vt:lpstr>G-thinkerQ: Online Querying</vt:lpstr>
      <vt:lpstr>G-thinkerQ</vt:lpstr>
      <vt:lpstr>T-FSM</vt:lpstr>
      <vt:lpstr>T-FSM</vt:lpstr>
      <vt:lpstr>T-FSM</vt:lpstr>
      <vt:lpstr>T-FSM</vt:lpstr>
      <vt:lpstr>T-FSM</vt:lpstr>
      <vt:lpstr>T-FSM</vt:lpstr>
      <vt:lpstr>T-FSM</vt:lpstr>
      <vt:lpstr>T-FSM</vt:lpstr>
      <vt:lpstr>T-FSM</vt:lpstr>
      <vt:lpstr>T-FSM</vt:lpstr>
      <vt:lpstr>PrefixFPM</vt:lpstr>
      <vt:lpstr>PrefixFPM</vt:lpstr>
      <vt:lpstr>PrefixFPM</vt:lpstr>
      <vt:lpstr>PrefixFPM</vt:lpstr>
      <vt:lpstr>PrefixFPM</vt:lpstr>
      <vt:lpstr>PowerPoint Presentation</vt:lpstr>
      <vt:lpstr>PowerPoint Presentation</vt:lpstr>
      <vt:lpstr>PowerPoint Presentation</vt:lpstr>
      <vt:lpstr>PowerPoint Presentation</vt:lpstr>
      <vt:lpstr>PowerPoint Presentation</vt:lpstr>
      <vt:lpstr>PowerPoint Presentation</vt:lpstr>
      <vt:lpstr>Part II: Systems for Subgraph Matching/Enumeration on GPUs</vt:lpstr>
      <vt:lpstr>PowerPoint Presentation</vt:lpstr>
      <vt:lpstr>Subgraph Matching/Counting</vt:lpstr>
      <vt:lpstr>A Series of CPU works</vt:lpstr>
      <vt:lpstr>Recent GPU Solutions</vt:lpstr>
      <vt:lpstr>CuTS</vt:lpstr>
      <vt:lpstr>CuTS</vt:lpstr>
      <vt:lpstr>VSGM</vt:lpstr>
      <vt:lpstr>VSGM</vt:lpstr>
      <vt:lpstr>VSGM</vt:lpstr>
      <vt:lpstr>VSGM</vt:lpstr>
      <vt:lpstr>VSGM</vt:lpstr>
      <vt:lpstr>VSGM</vt:lpstr>
      <vt:lpstr>VSGM</vt:lpstr>
      <vt:lpstr>VSGM</vt:lpstr>
      <vt:lpstr>VSGM</vt:lpstr>
      <vt:lpstr>VSGM</vt:lpstr>
      <vt:lpstr>VSGM</vt:lpstr>
      <vt:lpstr>VSGM</vt:lpstr>
      <vt:lpstr>Hybrid BFS-DFS</vt:lpstr>
      <vt:lpstr>G2-AIMD</vt:lpstr>
      <vt:lpstr>G2-AIMD</vt:lpstr>
      <vt:lpstr>G2-AIMD</vt:lpstr>
      <vt:lpstr>Recent GPU Solutions</vt:lpstr>
      <vt:lpstr>DFS-style</vt:lpstr>
      <vt:lpstr>DFS-style</vt:lpstr>
      <vt:lpstr>STMatch’s Strategy (Half Steal)</vt:lpstr>
      <vt:lpstr>EGSM’s Strategy (New Kernel)</vt:lpstr>
      <vt:lpstr>T-DFS’s Strategy (Timeout)</vt:lpstr>
      <vt:lpstr>T-DFS’s Strategy (Timeout)</vt:lpstr>
      <vt:lpstr>Load Balancing Strategies</vt:lpstr>
      <vt:lpstr>STMatch</vt:lpstr>
      <vt:lpstr>STMatch</vt:lpstr>
      <vt:lpstr>STMatch</vt:lpstr>
      <vt:lpstr>STMatch</vt:lpstr>
      <vt:lpstr>STMatch</vt:lpstr>
      <vt:lpstr>GraphSet</vt:lpstr>
      <vt:lpstr>GraphSet</vt:lpstr>
      <vt:lpstr>GraphSet</vt:lpstr>
      <vt:lpstr>GraphSet</vt:lpstr>
      <vt:lpstr>GraphSet</vt:lpstr>
      <vt:lpstr>GraphSet</vt:lpstr>
      <vt:lpstr>GraphSet</vt:lpstr>
      <vt:lpstr>GraphSet</vt:lpstr>
      <vt:lpstr>GraphSet</vt:lpstr>
      <vt:lpstr>EGSM</vt:lpstr>
      <vt:lpstr>EGSM</vt:lpstr>
      <vt:lpstr>EGSM</vt:lpstr>
      <vt:lpstr>EGSM</vt:lpstr>
      <vt:lpstr>EGSM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Yuan, Lyuheng</dc:creator>
  <cp:lastModifiedBy>Yan, Da</cp:lastModifiedBy>
  <cp:revision>293</cp:revision>
  <dcterms:created xsi:type="dcterms:W3CDTF">2024-08-20T08:55:38Z</dcterms:created>
  <dcterms:modified xsi:type="dcterms:W3CDTF">2025-03-28T03:03:57Z</dcterms:modified>
</cp:coreProperties>
</file>